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Override1.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685" r:id="rId3"/>
    <p:sldId id="686" r:id="rId4"/>
    <p:sldId id="687" r:id="rId5"/>
    <p:sldId id="688" r:id="rId6"/>
    <p:sldId id="689" r:id="rId7"/>
    <p:sldId id="690" r:id="rId8"/>
    <p:sldId id="691" r:id="rId9"/>
    <p:sldId id="692" r:id="rId10"/>
    <p:sldId id="693" r:id="rId11"/>
    <p:sldId id="694" r:id="rId12"/>
    <p:sldId id="695" r:id="rId13"/>
    <p:sldId id="696" r:id="rId14"/>
    <p:sldId id="697" r:id="rId15"/>
    <p:sldId id="698" r:id="rId16"/>
    <p:sldId id="699" r:id="rId17"/>
    <p:sldId id="700" r:id="rId18"/>
    <p:sldId id="701" r:id="rId19"/>
    <p:sldId id="275" r:id="rId20"/>
    <p:sldId id="702" r:id="rId21"/>
    <p:sldId id="703" r:id="rId22"/>
    <p:sldId id="704" r:id="rId23"/>
    <p:sldId id="705" r:id="rId24"/>
    <p:sldId id="706" r:id="rId25"/>
    <p:sldId id="707" r:id="rId26"/>
    <p:sldId id="708" r:id="rId27"/>
    <p:sldId id="709" r:id="rId28"/>
    <p:sldId id="710" r:id="rId29"/>
    <p:sldId id="711" r:id="rId30"/>
    <p:sldId id="712" r:id="rId31"/>
    <p:sldId id="713" r:id="rId32"/>
    <p:sldId id="257" r:id="rId33"/>
    <p:sldId id="258" r:id="rId34"/>
    <p:sldId id="259" r:id="rId35"/>
    <p:sldId id="260" r:id="rId36"/>
    <p:sldId id="261" r:id="rId37"/>
    <p:sldId id="262" r:id="rId38"/>
    <p:sldId id="263" r:id="rId39"/>
    <p:sldId id="264" r:id="rId40"/>
    <p:sldId id="265" r:id="rId41"/>
    <p:sldId id="266" r:id="rId42"/>
    <p:sldId id="267" r:id="rId43"/>
    <p:sldId id="268" r:id="rId44"/>
    <p:sldId id="269" r:id="rId45"/>
    <p:sldId id="270" r:id="rId46"/>
    <p:sldId id="271" r:id="rId47"/>
    <p:sldId id="272" r:id="rId48"/>
    <p:sldId id="273" r:id="rId49"/>
    <p:sldId id="274" r:id="rId50"/>
    <p:sldId id="276" r:id="rId51"/>
    <p:sldId id="277" r:id="rId52"/>
    <p:sldId id="278" r:id="rId53"/>
    <p:sldId id="287" r:id="rId54"/>
    <p:sldId id="279" r:id="rId55"/>
    <p:sldId id="280" r:id="rId56"/>
    <p:sldId id="281" r:id="rId57"/>
    <p:sldId id="282" r:id="rId58"/>
    <p:sldId id="283" r:id="rId59"/>
    <p:sldId id="284" r:id="rId60"/>
    <p:sldId id="288" r:id="rId61"/>
    <p:sldId id="285" r:id="rId62"/>
    <p:sldId id="289" r:id="rId63"/>
    <p:sldId id="286" r:id="rId64"/>
    <p:sldId id="290" r:id="rId65"/>
    <p:sldId id="291" r:id="rId66"/>
    <p:sldId id="292" r:id="rId67"/>
    <p:sldId id="293" r:id="rId68"/>
    <p:sldId id="294" r:id="rId69"/>
    <p:sldId id="295" r:id="rId70"/>
    <p:sldId id="296" r:id="rId71"/>
    <p:sldId id="297" r:id="rId72"/>
    <p:sldId id="298" r:id="rId73"/>
    <p:sldId id="299" r:id="rId74"/>
    <p:sldId id="300" r:id="rId75"/>
    <p:sldId id="301" r:id="rId76"/>
    <p:sldId id="302" r:id="rId77"/>
    <p:sldId id="303" r:id="rId78"/>
    <p:sldId id="304" r:id="rId79"/>
    <p:sldId id="305" r:id="rId80"/>
    <p:sldId id="306" r:id="rId81"/>
    <p:sldId id="307" r:id="rId82"/>
    <p:sldId id="714" r:id="rId83"/>
    <p:sldId id="715" r:id="rId84"/>
    <p:sldId id="716" r:id="rId85"/>
    <p:sldId id="717" r:id="rId86"/>
    <p:sldId id="718" r:id="rId87"/>
    <p:sldId id="719" r:id="rId88"/>
    <p:sldId id="720" r:id="rId89"/>
    <p:sldId id="721" r:id="rId90"/>
    <p:sldId id="722" r:id="rId91"/>
    <p:sldId id="725" r:id="rId92"/>
    <p:sldId id="723" r:id="rId93"/>
    <p:sldId id="724" r:id="rId94"/>
    <p:sldId id="726" r:id="rId95"/>
    <p:sldId id="727" r:id="rId96"/>
    <p:sldId id="728" r:id="rId97"/>
    <p:sldId id="729" r:id="rId98"/>
    <p:sldId id="730" r:id="rId99"/>
    <p:sldId id="731" r:id="rId100"/>
    <p:sldId id="732" r:id="rId101"/>
    <p:sldId id="733" r:id="rId102"/>
    <p:sldId id="734" r:id="rId103"/>
    <p:sldId id="308" r:id="rId104"/>
    <p:sldId id="309" r:id="rId105"/>
    <p:sldId id="310" r:id="rId106"/>
    <p:sldId id="311" r:id="rId107"/>
    <p:sldId id="312" r:id="rId108"/>
    <p:sldId id="313" r:id="rId109"/>
    <p:sldId id="314" r:id="rId110"/>
    <p:sldId id="316" r:id="rId111"/>
    <p:sldId id="317" r:id="rId112"/>
    <p:sldId id="318" r:id="rId113"/>
    <p:sldId id="320" r:id="rId114"/>
    <p:sldId id="319" r:id="rId115"/>
    <p:sldId id="321" r:id="rId116"/>
    <p:sldId id="322" r:id="rId117"/>
    <p:sldId id="589" r:id="rId118"/>
    <p:sldId id="323" r:id="rId119"/>
    <p:sldId id="590" r:id="rId120"/>
    <p:sldId id="591" r:id="rId121"/>
    <p:sldId id="592" r:id="rId122"/>
    <p:sldId id="593" r:id="rId123"/>
    <p:sldId id="594" r:id="rId124"/>
    <p:sldId id="595" r:id="rId125"/>
    <p:sldId id="596" r:id="rId126"/>
    <p:sldId id="597" r:id="rId127"/>
    <p:sldId id="598" r:id="rId128"/>
    <p:sldId id="599" r:id="rId129"/>
    <p:sldId id="600" r:id="rId130"/>
    <p:sldId id="601" r:id="rId131"/>
    <p:sldId id="602" r:id="rId132"/>
    <p:sldId id="603" r:id="rId133"/>
    <p:sldId id="604" r:id="rId134"/>
    <p:sldId id="605" r:id="rId135"/>
    <p:sldId id="607" r:id="rId136"/>
    <p:sldId id="606" r:id="rId137"/>
    <p:sldId id="608" r:id="rId138"/>
    <p:sldId id="609" r:id="rId139"/>
    <p:sldId id="610" r:id="rId140"/>
    <p:sldId id="611" r:id="rId141"/>
    <p:sldId id="612" r:id="rId142"/>
    <p:sldId id="614" r:id="rId143"/>
    <p:sldId id="613" r:id="rId144"/>
    <p:sldId id="615" r:id="rId145"/>
    <p:sldId id="616" r:id="rId146"/>
    <p:sldId id="617" r:id="rId147"/>
    <p:sldId id="618" r:id="rId148"/>
    <p:sldId id="619" r:id="rId149"/>
    <p:sldId id="622" r:id="rId150"/>
    <p:sldId id="623" r:id="rId151"/>
    <p:sldId id="621" r:id="rId152"/>
    <p:sldId id="624" r:id="rId153"/>
    <p:sldId id="625" r:id="rId154"/>
    <p:sldId id="626" r:id="rId155"/>
    <p:sldId id="627" r:id="rId156"/>
    <p:sldId id="628" r:id="rId157"/>
    <p:sldId id="629" r:id="rId158"/>
    <p:sldId id="630" r:id="rId159"/>
    <p:sldId id="631" r:id="rId160"/>
    <p:sldId id="632" r:id="rId161"/>
    <p:sldId id="633" r:id="rId162"/>
    <p:sldId id="634" r:id="rId163"/>
    <p:sldId id="635" r:id="rId164"/>
    <p:sldId id="636" r:id="rId165"/>
    <p:sldId id="637" r:id="rId166"/>
    <p:sldId id="638" r:id="rId167"/>
    <p:sldId id="640" r:id="rId168"/>
    <p:sldId id="641" r:id="rId169"/>
    <p:sldId id="642" r:id="rId170"/>
    <p:sldId id="643" r:id="rId171"/>
    <p:sldId id="644" r:id="rId172"/>
    <p:sldId id="645" r:id="rId173"/>
    <p:sldId id="646" r:id="rId174"/>
    <p:sldId id="648" r:id="rId175"/>
    <p:sldId id="647" r:id="rId176"/>
    <p:sldId id="649" r:id="rId177"/>
    <p:sldId id="652" r:id="rId178"/>
    <p:sldId id="651" r:id="rId179"/>
    <p:sldId id="653" r:id="rId180"/>
    <p:sldId id="654" r:id="rId181"/>
    <p:sldId id="655" r:id="rId182"/>
    <p:sldId id="656" r:id="rId183"/>
    <p:sldId id="657" r:id="rId184"/>
    <p:sldId id="639" r:id="rId185"/>
    <p:sldId id="658" r:id="rId186"/>
    <p:sldId id="659" r:id="rId187"/>
    <p:sldId id="660" r:id="rId188"/>
    <p:sldId id="661" r:id="rId189"/>
    <p:sldId id="662" r:id="rId190"/>
    <p:sldId id="663" r:id="rId191"/>
    <p:sldId id="664" r:id="rId192"/>
    <p:sldId id="665" r:id="rId193"/>
    <p:sldId id="666" r:id="rId194"/>
    <p:sldId id="667" r:id="rId195"/>
    <p:sldId id="669" r:id="rId196"/>
    <p:sldId id="670" r:id="rId197"/>
    <p:sldId id="671" r:id="rId198"/>
    <p:sldId id="674" r:id="rId199"/>
    <p:sldId id="672" r:id="rId200"/>
    <p:sldId id="673" r:id="rId201"/>
    <p:sldId id="675" r:id="rId202"/>
    <p:sldId id="677" r:id="rId203"/>
    <p:sldId id="676" r:id="rId204"/>
    <p:sldId id="678" r:id="rId205"/>
    <p:sldId id="679" r:id="rId206"/>
    <p:sldId id="680" r:id="rId207"/>
    <p:sldId id="681" r:id="rId208"/>
    <p:sldId id="682" r:id="rId209"/>
    <p:sldId id="683" r:id="rId2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1"/>
    <p:restoredTop sz="96197"/>
  </p:normalViewPr>
  <p:slideViewPr>
    <p:cSldViewPr snapToGrid="0" snapToObjects="1">
      <p:cViewPr varScale="1">
        <p:scale>
          <a:sx n="121" d="100"/>
          <a:sy n="121" d="100"/>
        </p:scale>
        <p:origin x="200" y="2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tableStyles" Target="tableStyles.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presProps" Target="presProps.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viewProps" Target="viewProps.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theme" Target="theme/theme1.xml"/><Relationship Id="rId2" Type="http://schemas.openxmlformats.org/officeDocument/2006/relationships/slide" Target="slides/slide1.xml"/><Relationship Id="rId29" Type="http://schemas.openxmlformats.org/officeDocument/2006/relationships/slide" Target="slides/slide2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88E7D-FACE-C22B-E2FA-49DF899FA6E0}"/>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3B025D48-262D-1037-943E-DCD5DE1FF9C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CC3BD903-BB91-C694-FD81-57A9C0F9DC62}"/>
              </a:ext>
            </a:extLst>
          </p:cNvPr>
          <p:cNvSpPr>
            <a:spLocks noGrp="1"/>
          </p:cNvSpPr>
          <p:nvPr>
            <p:ph type="dt" sz="half" idx="10"/>
          </p:nvPr>
        </p:nvSpPr>
        <p:spPr/>
        <p:txBody>
          <a:bodyPr/>
          <a:lstStyle/>
          <a:p>
            <a:fld id="{F684EBDE-33FA-9E4B-829C-5B43B1CABB18}" type="datetimeFigureOut">
              <a:rPr lang="en-US" smtClean="0"/>
              <a:t>10/17/22</a:t>
            </a:fld>
            <a:endParaRPr lang="en-US"/>
          </a:p>
        </p:txBody>
      </p:sp>
      <p:sp>
        <p:nvSpPr>
          <p:cNvPr id="5" name="Footer Placeholder 4">
            <a:extLst>
              <a:ext uri="{FF2B5EF4-FFF2-40B4-BE49-F238E27FC236}">
                <a16:creationId xmlns:a16="http://schemas.microsoft.com/office/drawing/2014/main" id="{57AD7262-AE15-3C4D-72F6-4F2B41594BB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8D32B27-17D3-D521-B23B-32D2ED814B48}"/>
              </a:ext>
            </a:extLst>
          </p:cNvPr>
          <p:cNvSpPr>
            <a:spLocks noGrp="1"/>
          </p:cNvSpPr>
          <p:nvPr>
            <p:ph type="sldNum" sz="quarter" idx="12"/>
          </p:nvPr>
        </p:nvSpPr>
        <p:spPr/>
        <p:txBody>
          <a:bodyPr/>
          <a:lstStyle/>
          <a:p>
            <a:fld id="{BDA31F6A-D597-CC4C-BF0C-17CF220CDFD4}" type="slidenum">
              <a:rPr lang="en-US" smtClean="0"/>
              <a:t>‹#›</a:t>
            </a:fld>
            <a:endParaRPr lang="en-US"/>
          </a:p>
        </p:txBody>
      </p:sp>
    </p:spTree>
    <p:extLst>
      <p:ext uri="{BB962C8B-B14F-4D97-AF65-F5344CB8AC3E}">
        <p14:creationId xmlns:p14="http://schemas.microsoft.com/office/powerpoint/2010/main" val="7684673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2F9A1F-4127-061F-545A-5F74A09FA60F}"/>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EC6E5A1F-6B11-506D-099C-686C9036C47F}"/>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520C60B4-B286-F0D1-680C-2D2502DF45C5}"/>
              </a:ext>
            </a:extLst>
          </p:cNvPr>
          <p:cNvSpPr>
            <a:spLocks noGrp="1"/>
          </p:cNvSpPr>
          <p:nvPr>
            <p:ph type="dt" sz="half" idx="10"/>
          </p:nvPr>
        </p:nvSpPr>
        <p:spPr/>
        <p:txBody>
          <a:bodyPr/>
          <a:lstStyle/>
          <a:p>
            <a:fld id="{F684EBDE-33FA-9E4B-829C-5B43B1CABB18}" type="datetimeFigureOut">
              <a:rPr lang="en-US" smtClean="0"/>
              <a:t>10/17/22</a:t>
            </a:fld>
            <a:endParaRPr lang="en-US"/>
          </a:p>
        </p:txBody>
      </p:sp>
      <p:sp>
        <p:nvSpPr>
          <p:cNvPr id="5" name="Footer Placeholder 4">
            <a:extLst>
              <a:ext uri="{FF2B5EF4-FFF2-40B4-BE49-F238E27FC236}">
                <a16:creationId xmlns:a16="http://schemas.microsoft.com/office/drawing/2014/main" id="{0C0DF979-EE34-A26B-ED50-DF24386BB7D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A38E15F-1441-27E7-DB15-81080C841CB1}"/>
              </a:ext>
            </a:extLst>
          </p:cNvPr>
          <p:cNvSpPr>
            <a:spLocks noGrp="1"/>
          </p:cNvSpPr>
          <p:nvPr>
            <p:ph type="sldNum" sz="quarter" idx="12"/>
          </p:nvPr>
        </p:nvSpPr>
        <p:spPr/>
        <p:txBody>
          <a:bodyPr/>
          <a:lstStyle/>
          <a:p>
            <a:fld id="{BDA31F6A-D597-CC4C-BF0C-17CF220CDFD4}" type="slidenum">
              <a:rPr lang="en-US" smtClean="0"/>
              <a:t>‹#›</a:t>
            </a:fld>
            <a:endParaRPr lang="en-US"/>
          </a:p>
        </p:txBody>
      </p:sp>
    </p:spTree>
    <p:extLst>
      <p:ext uri="{BB962C8B-B14F-4D97-AF65-F5344CB8AC3E}">
        <p14:creationId xmlns:p14="http://schemas.microsoft.com/office/powerpoint/2010/main" val="24112990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060C65A-8AED-C7DE-32CC-061FF1374391}"/>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5A24F1B2-4E85-A9E5-18A8-A53EDCACEA08}"/>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2FA09091-ED06-4DB3-442D-5D4C72AB2109}"/>
              </a:ext>
            </a:extLst>
          </p:cNvPr>
          <p:cNvSpPr>
            <a:spLocks noGrp="1"/>
          </p:cNvSpPr>
          <p:nvPr>
            <p:ph type="dt" sz="half" idx="10"/>
          </p:nvPr>
        </p:nvSpPr>
        <p:spPr/>
        <p:txBody>
          <a:bodyPr/>
          <a:lstStyle/>
          <a:p>
            <a:fld id="{F684EBDE-33FA-9E4B-829C-5B43B1CABB18}" type="datetimeFigureOut">
              <a:rPr lang="en-US" smtClean="0"/>
              <a:t>10/17/22</a:t>
            </a:fld>
            <a:endParaRPr lang="en-US"/>
          </a:p>
        </p:txBody>
      </p:sp>
      <p:sp>
        <p:nvSpPr>
          <p:cNvPr id="5" name="Footer Placeholder 4">
            <a:extLst>
              <a:ext uri="{FF2B5EF4-FFF2-40B4-BE49-F238E27FC236}">
                <a16:creationId xmlns:a16="http://schemas.microsoft.com/office/drawing/2014/main" id="{2541D03A-9BC4-6007-E988-05851F9AF30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3B78BBE-529A-BBBB-64D6-0F73CFA2E009}"/>
              </a:ext>
            </a:extLst>
          </p:cNvPr>
          <p:cNvSpPr>
            <a:spLocks noGrp="1"/>
          </p:cNvSpPr>
          <p:nvPr>
            <p:ph type="sldNum" sz="quarter" idx="12"/>
          </p:nvPr>
        </p:nvSpPr>
        <p:spPr/>
        <p:txBody>
          <a:bodyPr/>
          <a:lstStyle/>
          <a:p>
            <a:fld id="{BDA31F6A-D597-CC4C-BF0C-17CF220CDFD4}" type="slidenum">
              <a:rPr lang="en-US" smtClean="0"/>
              <a:t>‹#›</a:t>
            </a:fld>
            <a:endParaRPr lang="en-US"/>
          </a:p>
        </p:txBody>
      </p:sp>
    </p:spTree>
    <p:extLst>
      <p:ext uri="{BB962C8B-B14F-4D97-AF65-F5344CB8AC3E}">
        <p14:creationId xmlns:p14="http://schemas.microsoft.com/office/powerpoint/2010/main" val="33422432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184655-488E-0C80-33AF-F3486220480D}"/>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02A19CCA-BD8D-FC9A-2895-343CB919C2BE}"/>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A67168B5-729C-9F0B-C8D9-32CEDE1A1765}"/>
              </a:ext>
            </a:extLst>
          </p:cNvPr>
          <p:cNvSpPr>
            <a:spLocks noGrp="1"/>
          </p:cNvSpPr>
          <p:nvPr>
            <p:ph type="dt" sz="half" idx="10"/>
          </p:nvPr>
        </p:nvSpPr>
        <p:spPr/>
        <p:txBody>
          <a:bodyPr/>
          <a:lstStyle/>
          <a:p>
            <a:fld id="{F684EBDE-33FA-9E4B-829C-5B43B1CABB18}" type="datetimeFigureOut">
              <a:rPr lang="en-US" smtClean="0"/>
              <a:t>10/17/22</a:t>
            </a:fld>
            <a:endParaRPr lang="en-US"/>
          </a:p>
        </p:txBody>
      </p:sp>
      <p:sp>
        <p:nvSpPr>
          <p:cNvPr id="5" name="Footer Placeholder 4">
            <a:extLst>
              <a:ext uri="{FF2B5EF4-FFF2-40B4-BE49-F238E27FC236}">
                <a16:creationId xmlns:a16="http://schemas.microsoft.com/office/drawing/2014/main" id="{83EBB2AF-5405-0CCC-5400-881F730A1A5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A3D65BF-738C-AD64-06D1-6E8DEB512EAD}"/>
              </a:ext>
            </a:extLst>
          </p:cNvPr>
          <p:cNvSpPr>
            <a:spLocks noGrp="1"/>
          </p:cNvSpPr>
          <p:nvPr>
            <p:ph type="sldNum" sz="quarter" idx="12"/>
          </p:nvPr>
        </p:nvSpPr>
        <p:spPr/>
        <p:txBody>
          <a:bodyPr/>
          <a:lstStyle/>
          <a:p>
            <a:fld id="{BDA31F6A-D597-CC4C-BF0C-17CF220CDFD4}" type="slidenum">
              <a:rPr lang="en-US" smtClean="0"/>
              <a:t>‹#›</a:t>
            </a:fld>
            <a:endParaRPr lang="en-US"/>
          </a:p>
        </p:txBody>
      </p:sp>
    </p:spTree>
    <p:extLst>
      <p:ext uri="{BB962C8B-B14F-4D97-AF65-F5344CB8AC3E}">
        <p14:creationId xmlns:p14="http://schemas.microsoft.com/office/powerpoint/2010/main" val="2488400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E6C57A-5EAE-A2FA-FDD9-3412749655DC}"/>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98DB69F4-60C6-416B-6FFC-C6866194CD3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64BA8550-1653-F893-5AB4-B00ADF10F1A4}"/>
              </a:ext>
            </a:extLst>
          </p:cNvPr>
          <p:cNvSpPr>
            <a:spLocks noGrp="1"/>
          </p:cNvSpPr>
          <p:nvPr>
            <p:ph type="dt" sz="half" idx="10"/>
          </p:nvPr>
        </p:nvSpPr>
        <p:spPr/>
        <p:txBody>
          <a:bodyPr/>
          <a:lstStyle/>
          <a:p>
            <a:fld id="{F684EBDE-33FA-9E4B-829C-5B43B1CABB18}" type="datetimeFigureOut">
              <a:rPr lang="en-US" smtClean="0"/>
              <a:t>10/17/22</a:t>
            </a:fld>
            <a:endParaRPr lang="en-US"/>
          </a:p>
        </p:txBody>
      </p:sp>
      <p:sp>
        <p:nvSpPr>
          <p:cNvPr id="5" name="Footer Placeholder 4">
            <a:extLst>
              <a:ext uri="{FF2B5EF4-FFF2-40B4-BE49-F238E27FC236}">
                <a16:creationId xmlns:a16="http://schemas.microsoft.com/office/drawing/2014/main" id="{E9557747-EA90-F0C7-C684-1C397495C24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7E204D-A0FF-C328-564B-C4676DD8434A}"/>
              </a:ext>
            </a:extLst>
          </p:cNvPr>
          <p:cNvSpPr>
            <a:spLocks noGrp="1"/>
          </p:cNvSpPr>
          <p:nvPr>
            <p:ph type="sldNum" sz="quarter" idx="12"/>
          </p:nvPr>
        </p:nvSpPr>
        <p:spPr/>
        <p:txBody>
          <a:bodyPr/>
          <a:lstStyle/>
          <a:p>
            <a:fld id="{BDA31F6A-D597-CC4C-BF0C-17CF220CDFD4}" type="slidenum">
              <a:rPr lang="en-US" smtClean="0"/>
              <a:t>‹#›</a:t>
            </a:fld>
            <a:endParaRPr lang="en-US"/>
          </a:p>
        </p:txBody>
      </p:sp>
    </p:spTree>
    <p:extLst>
      <p:ext uri="{BB962C8B-B14F-4D97-AF65-F5344CB8AC3E}">
        <p14:creationId xmlns:p14="http://schemas.microsoft.com/office/powerpoint/2010/main" val="6246289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132FCF-8D33-45CC-434A-F15CA1A6CD43}"/>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4819570D-E18E-1857-92E9-B218CD1603F9}"/>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255D19E9-1801-0809-DC2F-D4B13C469BBB}"/>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592AF831-B147-7BB0-34C7-99506AAA9470}"/>
              </a:ext>
            </a:extLst>
          </p:cNvPr>
          <p:cNvSpPr>
            <a:spLocks noGrp="1"/>
          </p:cNvSpPr>
          <p:nvPr>
            <p:ph type="dt" sz="half" idx="10"/>
          </p:nvPr>
        </p:nvSpPr>
        <p:spPr/>
        <p:txBody>
          <a:bodyPr/>
          <a:lstStyle/>
          <a:p>
            <a:fld id="{F684EBDE-33FA-9E4B-829C-5B43B1CABB18}" type="datetimeFigureOut">
              <a:rPr lang="en-US" smtClean="0"/>
              <a:t>10/17/22</a:t>
            </a:fld>
            <a:endParaRPr lang="en-US"/>
          </a:p>
        </p:txBody>
      </p:sp>
      <p:sp>
        <p:nvSpPr>
          <p:cNvPr id="6" name="Footer Placeholder 5">
            <a:extLst>
              <a:ext uri="{FF2B5EF4-FFF2-40B4-BE49-F238E27FC236}">
                <a16:creationId xmlns:a16="http://schemas.microsoft.com/office/drawing/2014/main" id="{B26E2166-EC68-94E8-08B8-13B3B0C3A91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7800E30-58D0-8134-D81B-F1473A6538CB}"/>
              </a:ext>
            </a:extLst>
          </p:cNvPr>
          <p:cNvSpPr>
            <a:spLocks noGrp="1"/>
          </p:cNvSpPr>
          <p:nvPr>
            <p:ph type="sldNum" sz="quarter" idx="12"/>
          </p:nvPr>
        </p:nvSpPr>
        <p:spPr/>
        <p:txBody>
          <a:bodyPr/>
          <a:lstStyle/>
          <a:p>
            <a:fld id="{BDA31F6A-D597-CC4C-BF0C-17CF220CDFD4}" type="slidenum">
              <a:rPr lang="en-US" smtClean="0"/>
              <a:t>‹#›</a:t>
            </a:fld>
            <a:endParaRPr lang="en-US"/>
          </a:p>
        </p:txBody>
      </p:sp>
    </p:spTree>
    <p:extLst>
      <p:ext uri="{BB962C8B-B14F-4D97-AF65-F5344CB8AC3E}">
        <p14:creationId xmlns:p14="http://schemas.microsoft.com/office/powerpoint/2010/main" val="6396206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184AE8-7F81-6570-767A-DABA8A3193A5}"/>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3F5C42AB-E831-3575-2905-3D0BC522D9A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5BA60D18-2E19-F8CF-6C2E-4412D26D87AB}"/>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C7D42E44-46EC-6A42-A083-5BF0FB9C9BF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C19FF13B-D979-7661-810C-D5B08260C6F8}"/>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E83FFBD1-563C-4861-783C-284E445C0672}"/>
              </a:ext>
            </a:extLst>
          </p:cNvPr>
          <p:cNvSpPr>
            <a:spLocks noGrp="1"/>
          </p:cNvSpPr>
          <p:nvPr>
            <p:ph type="dt" sz="half" idx="10"/>
          </p:nvPr>
        </p:nvSpPr>
        <p:spPr/>
        <p:txBody>
          <a:bodyPr/>
          <a:lstStyle/>
          <a:p>
            <a:fld id="{F684EBDE-33FA-9E4B-829C-5B43B1CABB18}" type="datetimeFigureOut">
              <a:rPr lang="en-US" smtClean="0"/>
              <a:t>10/17/22</a:t>
            </a:fld>
            <a:endParaRPr lang="en-US"/>
          </a:p>
        </p:txBody>
      </p:sp>
      <p:sp>
        <p:nvSpPr>
          <p:cNvPr id="8" name="Footer Placeholder 7">
            <a:extLst>
              <a:ext uri="{FF2B5EF4-FFF2-40B4-BE49-F238E27FC236}">
                <a16:creationId xmlns:a16="http://schemas.microsoft.com/office/drawing/2014/main" id="{79CA63D5-96EE-F449-A633-F26ACCDD1B3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6580A8E-B924-F6EF-2894-E7323FC42DFE}"/>
              </a:ext>
            </a:extLst>
          </p:cNvPr>
          <p:cNvSpPr>
            <a:spLocks noGrp="1"/>
          </p:cNvSpPr>
          <p:nvPr>
            <p:ph type="sldNum" sz="quarter" idx="12"/>
          </p:nvPr>
        </p:nvSpPr>
        <p:spPr/>
        <p:txBody>
          <a:bodyPr/>
          <a:lstStyle/>
          <a:p>
            <a:fld id="{BDA31F6A-D597-CC4C-BF0C-17CF220CDFD4}" type="slidenum">
              <a:rPr lang="en-US" smtClean="0"/>
              <a:t>‹#›</a:t>
            </a:fld>
            <a:endParaRPr lang="en-US"/>
          </a:p>
        </p:txBody>
      </p:sp>
    </p:spTree>
    <p:extLst>
      <p:ext uri="{BB962C8B-B14F-4D97-AF65-F5344CB8AC3E}">
        <p14:creationId xmlns:p14="http://schemas.microsoft.com/office/powerpoint/2010/main" val="37584169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530987-93A9-1A6B-AE7F-464D20B337C8}"/>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3FE012CD-24E6-B4DC-3504-80E53E565327}"/>
              </a:ext>
            </a:extLst>
          </p:cNvPr>
          <p:cNvSpPr>
            <a:spLocks noGrp="1"/>
          </p:cNvSpPr>
          <p:nvPr>
            <p:ph type="dt" sz="half" idx="10"/>
          </p:nvPr>
        </p:nvSpPr>
        <p:spPr/>
        <p:txBody>
          <a:bodyPr/>
          <a:lstStyle/>
          <a:p>
            <a:fld id="{F684EBDE-33FA-9E4B-829C-5B43B1CABB18}" type="datetimeFigureOut">
              <a:rPr lang="en-US" smtClean="0"/>
              <a:t>10/17/22</a:t>
            </a:fld>
            <a:endParaRPr lang="en-US"/>
          </a:p>
        </p:txBody>
      </p:sp>
      <p:sp>
        <p:nvSpPr>
          <p:cNvPr id="4" name="Footer Placeholder 3">
            <a:extLst>
              <a:ext uri="{FF2B5EF4-FFF2-40B4-BE49-F238E27FC236}">
                <a16:creationId xmlns:a16="http://schemas.microsoft.com/office/drawing/2014/main" id="{5D39459A-17B3-DD31-BB53-A1B183FE40D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00DEC1F-8D2D-9341-BE08-FA8A55D5CE06}"/>
              </a:ext>
            </a:extLst>
          </p:cNvPr>
          <p:cNvSpPr>
            <a:spLocks noGrp="1"/>
          </p:cNvSpPr>
          <p:nvPr>
            <p:ph type="sldNum" sz="quarter" idx="12"/>
          </p:nvPr>
        </p:nvSpPr>
        <p:spPr/>
        <p:txBody>
          <a:bodyPr/>
          <a:lstStyle/>
          <a:p>
            <a:fld id="{BDA31F6A-D597-CC4C-BF0C-17CF220CDFD4}" type="slidenum">
              <a:rPr lang="en-US" smtClean="0"/>
              <a:t>‹#›</a:t>
            </a:fld>
            <a:endParaRPr lang="en-US"/>
          </a:p>
        </p:txBody>
      </p:sp>
    </p:spTree>
    <p:extLst>
      <p:ext uri="{BB962C8B-B14F-4D97-AF65-F5344CB8AC3E}">
        <p14:creationId xmlns:p14="http://schemas.microsoft.com/office/powerpoint/2010/main" val="15797153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75581BA-EAE1-F54E-1EBF-3BEB67968398}"/>
              </a:ext>
            </a:extLst>
          </p:cNvPr>
          <p:cNvSpPr>
            <a:spLocks noGrp="1"/>
          </p:cNvSpPr>
          <p:nvPr>
            <p:ph type="dt" sz="half" idx="10"/>
          </p:nvPr>
        </p:nvSpPr>
        <p:spPr/>
        <p:txBody>
          <a:bodyPr/>
          <a:lstStyle/>
          <a:p>
            <a:fld id="{F684EBDE-33FA-9E4B-829C-5B43B1CABB18}" type="datetimeFigureOut">
              <a:rPr lang="en-US" smtClean="0"/>
              <a:t>10/17/22</a:t>
            </a:fld>
            <a:endParaRPr lang="en-US"/>
          </a:p>
        </p:txBody>
      </p:sp>
      <p:sp>
        <p:nvSpPr>
          <p:cNvPr id="3" name="Footer Placeholder 2">
            <a:extLst>
              <a:ext uri="{FF2B5EF4-FFF2-40B4-BE49-F238E27FC236}">
                <a16:creationId xmlns:a16="http://schemas.microsoft.com/office/drawing/2014/main" id="{1A032F34-06C7-697E-2288-5A5EA6327BA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CDFCF70-9F9A-3904-40EA-8CA9E9FA67C7}"/>
              </a:ext>
            </a:extLst>
          </p:cNvPr>
          <p:cNvSpPr>
            <a:spLocks noGrp="1"/>
          </p:cNvSpPr>
          <p:nvPr>
            <p:ph type="sldNum" sz="quarter" idx="12"/>
          </p:nvPr>
        </p:nvSpPr>
        <p:spPr/>
        <p:txBody>
          <a:bodyPr/>
          <a:lstStyle/>
          <a:p>
            <a:fld id="{BDA31F6A-D597-CC4C-BF0C-17CF220CDFD4}" type="slidenum">
              <a:rPr lang="en-US" smtClean="0"/>
              <a:t>‹#›</a:t>
            </a:fld>
            <a:endParaRPr lang="en-US"/>
          </a:p>
        </p:txBody>
      </p:sp>
    </p:spTree>
    <p:extLst>
      <p:ext uri="{BB962C8B-B14F-4D97-AF65-F5344CB8AC3E}">
        <p14:creationId xmlns:p14="http://schemas.microsoft.com/office/powerpoint/2010/main" val="24917086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AFA83D-37F3-6F01-FE16-5DE4CA8490AF}"/>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B7AAC95C-F4C7-4BF2-4690-BD71C51F583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B9E4E567-006C-B1E1-D6AA-4C4E4583950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26A169E5-40E4-CC16-D132-FD097536AE7F}"/>
              </a:ext>
            </a:extLst>
          </p:cNvPr>
          <p:cNvSpPr>
            <a:spLocks noGrp="1"/>
          </p:cNvSpPr>
          <p:nvPr>
            <p:ph type="dt" sz="half" idx="10"/>
          </p:nvPr>
        </p:nvSpPr>
        <p:spPr/>
        <p:txBody>
          <a:bodyPr/>
          <a:lstStyle/>
          <a:p>
            <a:fld id="{F684EBDE-33FA-9E4B-829C-5B43B1CABB18}" type="datetimeFigureOut">
              <a:rPr lang="en-US" smtClean="0"/>
              <a:t>10/17/22</a:t>
            </a:fld>
            <a:endParaRPr lang="en-US"/>
          </a:p>
        </p:txBody>
      </p:sp>
      <p:sp>
        <p:nvSpPr>
          <p:cNvPr id="6" name="Footer Placeholder 5">
            <a:extLst>
              <a:ext uri="{FF2B5EF4-FFF2-40B4-BE49-F238E27FC236}">
                <a16:creationId xmlns:a16="http://schemas.microsoft.com/office/drawing/2014/main" id="{DFE530CD-FA32-9165-5B9D-2B0FD11CA47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B6D80F0-9540-0B7E-E425-76204921C1E4}"/>
              </a:ext>
            </a:extLst>
          </p:cNvPr>
          <p:cNvSpPr>
            <a:spLocks noGrp="1"/>
          </p:cNvSpPr>
          <p:nvPr>
            <p:ph type="sldNum" sz="quarter" idx="12"/>
          </p:nvPr>
        </p:nvSpPr>
        <p:spPr/>
        <p:txBody>
          <a:bodyPr/>
          <a:lstStyle/>
          <a:p>
            <a:fld id="{BDA31F6A-D597-CC4C-BF0C-17CF220CDFD4}" type="slidenum">
              <a:rPr lang="en-US" smtClean="0"/>
              <a:t>‹#›</a:t>
            </a:fld>
            <a:endParaRPr lang="en-US"/>
          </a:p>
        </p:txBody>
      </p:sp>
    </p:spTree>
    <p:extLst>
      <p:ext uri="{BB962C8B-B14F-4D97-AF65-F5344CB8AC3E}">
        <p14:creationId xmlns:p14="http://schemas.microsoft.com/office/powerpoint/2010/main" val="31915603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536ACC-DBC9-4DEF-F911-D5C1DFA27359}"/>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116E3D2D-E585-7D7D-B502-B3AB242C644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3D878E3-41D7-CEC5-C872-AD4656765BD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CE737B7C-EF54-E24F-B0B8-66D896ABB6C5}"/>
              </a:ext>
            </a:extLst>
          </p:cNvPr>
          <p:cNvSpPr>
            <a:spLocks noGrp="1"/>
          </p:cNvSpPr>
          <p:nvPr>
            <p:ph type="dt" sz="half" idx="10"/>
          </p:nvPr>
        </p:nvSpPr>
        <p:spPr/>
        <p:txBody>
          <a:bodyPr/>
          <a:lstStyle/>
          <a:p>
            <a:fld id="{F684EBDE-33FA-9E4B-829C-5B43B1CABB18}" type="datetimeFigureOut">
              <a:rPr lang="en-US" smtClean="0"/>
              <a:t>10/17/22</a:t>
            </a:fld>
            <a:endParaRPr lang="en-US"/>
          </a:p>
        </p:txBody>
      </p:sp>
      <p:sp>
        <p:nvSpPr>
          <p:cNvPr id="6" name="Footer Placeholder 5">
            <a:extLst>
              <a:ext uri="{FF2B5EF4-FFF2-40B4-BE49-F238E27FC236}">
                <a16:creationId xmlns:a16="http://schemas.microsoft.com/office/drawing/2014/main" id="{1BCA555E-382A-53DF-3D88-83ECCB9D471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11FE14B-0F11-D912-E20B-287EBCEDE880}"/>
              </a:ext>
            </a:extLst>
          </p:cNvPr>
          <p:cNvSpPr>
            <a:spLocks noGrp="1"/>
          </p:cNvSpPr>
          <p:nvPr>
            <p:ph type="sldNum" sz="quarter" idx="12"/>
          </p:nvPr>
        </p:nvSpPr>
        <p:spPr/>
        <p:txBody>
          <a:bodyPr/>
          <a:lstStyle/>
          <a:p>
            <a:fld id="{BDA31F6A-D597-CC4C-BF0C-17CF220CDFD4}" type="slidenum">
              <a:rPr lang="en-US" smtClean="0"/>
              <a:t>‹#›</a:t>
            </a:fld>
            <a:endParaRPr lang="en-US"/>
          </a:p>
        </p:txBody>
      </p:sp>
    </p:spTree>
    <p:extLst>
      <p:ext uri="{BB962C8B-B14F-4D97-AF65-F5344CB8AC3E}">
        <p14:creationId xmlns:p14="http://schemas.microsoft.com/office/powerpoint/2010/main" val="7740480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BC044FF-9950-4074-FCB9-DFC48057AF1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7FD63813-B098-4D81-DAC8-60BCDC982A6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7ECF76EB-C92B-9E2F-F415-B13E3550343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684EBDE-33FA-9E4B-829C-5B43B1CABB18}" type="datetimeFigureOut">
              <a:rPr lang="en-US" smtClean="0"/>
              <a:t>10/17/22</a:t>
            </a:fld>
            <a:endParaRPr lang="en-US"/>
          </a:p>
        </p:txBody>
      </p:sp>
      <p:sp>
        <p:nvSpPr>
          <p:cNvPr id="5" name="Footer Placeholder 4">
            <a:extLst>
              <a:ext uri="{FF2B5EF4-FFF2-40B4-BE49-F238E27FC236}">
                <a16:creationId xmlns:a16="http://schemas.microsoft.com/office/drawing/2014/main" id="{E914B906-3D99-9D57-C5C1-6C946BFC117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E5E7997-B534-1245-F23B-715CAB67BEC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DA31F6A-D597-CC4C-BF0C-17CF220CDFD4}" type="slidenum">
              <a:rPr lang="en-US" smtClean="0"/>
              <a:t>‹#›</a:t>
            </a:fld>
            <a:endParaRPr lang="en-US"/>
          </a:p>
        </p:txBody>
      </p:sp>
    </p:spTree>
    <p:extLst>
      <p:ext uri="{BB962C8B-B14F-4D97-AF65-F5344CB8AC3E}">
        <p14:creationId xmlns:p14="http://schemas.microsoft.com/office/powerpoint/2010/main" val="39134140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gif"/><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6.png"/><Relationship Id="rId1" Type="http://schemas.openxmlformats.org/officeDocument/2006/relationships/slideLayout" Target="../slideLayouts/slideLayout2.xml"/><Relationship Id="rId4" Type="http://schemas.openxmlformats.org/officeDocument/2006/relationships/image" Target="../media/image117.png"/></Relationships>
</file>

<file path=ppt/slides/_rels/slide179.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www.w3schools.com/cssref/sel_class.asp" TargetMode="External"/><Relationship Id="rId7" Type="http://schemas.openxmlformats.org/officeDocument/2006/relationships/hyperlink" Target="https://www.w3schools.com/cssref/sel_element_comma.asp" TargetMode="External"/><Relationship Id="rId2" Type="http://schemas.openxmlformats.org/officeDocument/2006/relationships/hyperlink" Target="https://www.w3schools.com/cssref/sel_id.asp" TargetMode="External"/><Relationship Id="rId1" Type="http://schemas.openxmlformats.org/officeDocument/2006/relationships/slideLayout" Target="../slideLayouts/slideLayout2.xml"/><Relationship Id="rId6" Type="http://schemas.openxmlformats.org/officeDocument/2006/relationships/hyperlink" Target="https://www.w3schools.com/cssref/sel_element.asp" TargetMode="External"/><Relationship Id="rId5" Type="http://schemas.openxmlformats.org/officeDocument/2006/relationships/hyperlink" Target="https://www.w3schools.com/cssref/sel_all.asp" TargetMode="External"/><Relationship Id="rId4" Type="http://schemas.openxmlformats.org/officeDocument/2006/relationships/hyperlink" Target="https://www.w3schools.com/cssref/sel_element_class.asp"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39.gif"/><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Person writing on a notepad">
            <a:extLst>
              <a:ext uri="{FF2B5EF4-FFF2-40B4-BE49-F238E27FC236}">
                <a16:creationId xmlns:a16="http://schemas.microsoft.com/office/drawing/2014/main" id="{64B36E0E-4546-E2E1-5178-3A5BC329A6BA}"/>
              </a:ext>
            </a:extLst>
          </p:cNvPr>
          <p:cNvPicPr>
            <a:picLocks noChangeAspect="1"/>
          </p:cNvPicPr>
          <p:nvPr/>
        </p:nvPicPr>
        <p:blipFill rotWithShape="1">
          <a:blip r:embed="rId2">
            <a:alphaModFix amt="70000"/>
          </a:blip>
          <a:srcRect t="13175" r="-1" b="15842"/>
          <a:stretch/>
        </p:blipFill>
        <p:spPr>
          <a:xfrm>
            <a:off x="20" y="10"/>
            <a:ext cx="12188932" cy="6856614"/>
          </a:xfrm>
          <a:prstGeom prst="rect">
            <a:avLst/>
          </a:prstGeom>
        </p:spPr>
      </p:pic>
      <p:sp>
        <p:nvSpPr>
          <p:cNvPr id="2" name="Title 1">
            <a:extLst>
              <a:ext uri="{FF2B5EF4-FFF2-40B4-BE49-F238E27FC236}">
                <a16:creationId xmlns:a16="http://schemas.microsoft.com/office/drawing/2014/main" id="{A61F9C59-2153-5053-4819-CBA1A69C0F5A}"/>
              </a:ext>
            </a:extLst>
          </p:cNvPr>
          <p:cNvSpPr>
            <a:spLocks noGrp="1"/>
          </p:cNvSpPr>
          <p:nvPr>
            <p:ph type="ctrTitle"/>
          </p:nvPr>
        </p:nvSpPr>
        <p:spPr>
          <a:xfrm>
            <a:off x="2177143" y="910334"/>
            <a:ext cx="7530685" cy="3672551"/>
          </a:xfrm>
        </p:spPr>
        <p:txBody>
          <a:bodyPr>
            <a:noAutofit/>
          </a:bodyPr>
          <a:lstStyle/>
          <a:p>
            <a:r>
              <a:rPr lang="en-US" sz="4400" b="1" dirty="0"/>
              <a:t>CSS(Cascading Style Sheets)</a:t>
            </a:r>
            <a:br>
              <a:rPr lang="en-US" sz="4400" b="1" dirty="0"/>
            </a:br>
            <a:r>
              <a:rPr lang="en-US" sz="4400" b="1" dirty="0"/>
              <a:t> “Add style to your web pages”</a:t>
            </a:r>
            <a:br>
              <a:rPr lang="en-US" sz="4400" b="1" dirty="0"/>
            </a:br>
            <a:br>
              <a:rPr lang="en-US" sz="4400" b="1" dirty="0"/>
            </a:br>
            <a:r>
              <a:rPr lang="en-US" sz="4400" b="1" dirty="0"/>
              <a:t>MCA 3</a:t>
            </a:r>
            <a:r>
              <a:rPr lang="en-US" sz="4400" b="1" baseline="30000" dirty="0"/>
              <a:t>rd</a:t>
            </a:r>
            <a:r>
              <a:rPr lang="en-US" sz="4400" b="1" dirty="0"/>
              <a:t> Semester</a:t>
            </a:r>
            <a:br>
              <a:rPr lang="en-US" sz="4400" b="1" dirty="0"/>
            </a:br>
            <a:r>
              <a:rPr lang="en-US" sz="4400" b="1" dirty="0"/>
              <a:t>SIKKIM UNIVERSITY</a:t>
            </a:r>
            <a:br>
              <a:rPr lang="en-US" sz="3600" dirty="0">
                <a:solidFill>
                  <a:srgbClr val="FFFF00"/>
                </a:solidFill>
              </a:rPr>
            </a:br>
            <a:endParaRPr lang="en-US" sz="3600" dirty="0">
              <a:solidFill>
                <a:srgbClr val="FFFF00"/>
              </a:solidFill>
            </a:endParaRPr>
          </a:p>
        </p:txBody>
      </p:sp>
      <p:sp>
        <p:nvSpPr>
          <p:cNvPr id="3" name="Subtitle 2">
            <a:extLst>
              <a:ext uri="{FF2B5EF4-FFF2-40B4-BE49-F238E27FC236}">
                <a16:creationId xmlns:a16="http://schemas.microsoft.com/office/drawing/2014/main" id="{84D281F5-A8F8-D71E-CF76-C3C1BBA81BB5}"/>
              </a:ext>
            </a:extLst>
          </p:cNvPr>
          <p:cNvSpPr>
            <a:spLocks noGrp="1"/>
          </p:cNvSpPr>
          <p:nvPr>
            <p:ph type="subTitle" idx="1"/>
          </p:nvPr>
        </p:nvSpPr>
        <p:spPr>
          <a:xfrm>
            <a:off x="7040828" y="4101225"/>
            <a:ext cx="2895600" cy="601403"/>
          </a:xfrm>
        </p:spPr>
        <p:txBody>
          <a:bodyPr>
            <a:normAutofit/>
          </a:bodyPr>
          <a:lstStyle/>
          <a:p>
            <a:pPr algn="l"/>
            <a:r>
              <a:rPr lang="en-US" sz="2200" b="1" dirty="0">
                <a:solidFill>
                  <a:schemeClr val="tx1"/>
                </a:solidFill>
              </a:rPr>
              <a:t>-</a:t>
            </a:r>
            <a:r>
              <a:rPr lang="en-US" sz="2200" b="1" dirty="0" err="1">
                <a:solidFill>
                  <a:schemeClr val="tx1"/>
                </a:solidFill>
              </a:rPr>
              <a:t>Pratikshya</a:t>
            </a:r>
            <a:r>
              <a:rPr lang="en-US" sz="2200" b="1" dirty="0">
                <a:solidFill>
                  <a:schemeClr val="tx1"/>
                </a:solidFill>
              </a:rPr>
              <a:t> Sharma</a:t>
            </a:r>
          </a:p>
          <a:p>
            <a:pPr algn="l"/>
            <a:endParaRPr lang="en-US" sz="2200" b="1" dirty="0">
              <a:solidFill>
                <a:schemeClr val="tx1"/>
              </a:solidFill>
            </a:endParaRPr>
          </a:p>
        </p:txBody>
      </p:sp>
    </p:spTree>
    <p:extLst>
      <p:ext uri="{BB962C8B-B14F-4D97-AF65-F5344CB8AC3E}">
        <p14:creationId xmlns:p14="http://schemas.microsoft.com/office/powerpoint/2010/main" val="3490069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400"/>
                                        <p:tgtEl>
                                          <p:spTgt spid="3">
                                            <p:txEl>
                                              <p:pRg st="0" end="0"/>
                                            </p:txEl>
                                          </p:spTgt>
                                        </p:tgtEl>
                                      </p:cBhvr>
                                    </p:animEffect>
                                  </p:childTnLst>
                                </p:cTn>
                              </p:par>
                              <p:par>
                                <p:cTn id="8" presetID="10" presetClass="entr" presetSubtype="0" fill="hold" grpId="0" nodeType="withEffect">
                                  <p:stCondLst>
                                    <p:cond delay="1000"/>
                                  </p:stCondLst>
                                  <p:iterate type="lt">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C261E4-8B47-A97D-0999-C1D3507768D7}"/>
              </a:ext>
            </a:extLst>
          </p:cNvPr>
          <p:cNvSpPr>
            <a:spLocks noGrp="1"/>
          </p:cNvSpPr>
          <p:nvPr>
            <p:ph type="title"/>
          </p:nvPr>
        </p:nvSpPr>
        <p:spPr/>
        <p:txBody>
          <a:bodyPr>
            <a:normAutofit/>
          </a:bodyPr>
          <a:lstStyle/>
          <a:p>
            <a:r>
              <a:rPr lang="en-IN" b="0" i="0">
                <a:solidFill>
                  <a:schemeClr val="bg1"/>
                </a:solidFill>
                <a:effectLst/>
                <a:latin typeface="Segoe UI" panose="020B0502040204020203" pitchFamily="34" charset="0"/>
              </a:rPr>
              <a:t>Why Use CSS?</a:t>
            </a:r>
            <a:br>
              <a:rPr lang="en-IN" b="0" i="0">
                <a:solidFill>
                  <a:schemeClr val="bg1"/>
                </a:solidFill>
                <a:effectLst/>
                <a:latin typeface="Segoe UI" panose="020B0502040204020203" pitchFamily="34" charset="0"/>
              </a:rPr>
            </a:br>
            <a:endParaRPr lang="en-US" dirty="0"/>
          </a:p>
        </p:txBody>
      </p:sp>
      <p:sp>
        <p:nvSpPr>
          <p:cNvPr id="4" name="TextBox 3">
            <a:extLst>
              <a:ext uri="{FF2B5EF4-FFF2-40B4-BE49-F238E27FC236}">
                <a16:creationId xmlns:a16="http://schemas.microsoft.com/office/drawing/2014/main" id="{5AF46276-AA42-EAA2-D9F5-8271E1890824}"/>
              </a:ext>
            </a:extLst>
          </p:cNvPr>
          <p:cNvSpPr txBox="1"/>
          <p:nvPr/>
        </p:nvSpPr>
        <p:spPr>
          <a:xfrm>
            <a:off x="273163" y="1293673"/>
            <a:ext cx="5343866" cy="3693319"/>
          </a:xfrm>
          <a:prstGeom prst="rect">
            <a:avLst/>
          </a:prstGeom>
          <a:noFill/>
        </p:spPr>
        <p:txBody>
          <a:bodyPr wrap="square">
            <a:spAutoFit/>
          </a:bodyPr>
          <a:lstStyle/>
          <a:p>
            <a:pPr algn="l"/>
            <a:r>
              <a:rPr lang="en-IN" b="0" i="0" dirty="0">
                <a:solidFill>
                  <a:schemeClr val="bg1"/>
                </a:solidFill>
                <a:effectLst/>
                <a:latin typeface="Verdana" panose="020B0604030504040204" pitchFamily="34" charset="0"/>
              </a:rPr>
              <a:t>CSS is used to define styles for your web pages, including the design, layout and variations in display for different devices and screen sizes. </a:t>
            </a:r>
          </a:p>
          <a:p>
            <a:pPr algn="l"/>
            <a:endParaRPr lang="en-IN" dirty="0">
              <a:solidFill>
                <a:schemeClr val="bg1"/>
              </a:solidFill>
              <a:latin typeface="Verdana" panose="020B0604030504040204" pitchFamily="34" charset="0"/>
            </a:endParaRPr>
          </a:p>
          <a:p>
            <a:pPr algn="l"/>
            <a:r>
              <a:rPr lang="en-IN" b="0" i="0" dirty="0">
                <a:solidFill>
                  <a:schemeClr val="bg1"/>
                </a:solidFill>
                <a:effectLst/>
                <a:latin typeface="Verdana" panose="020B0604030504040204" pitchFamily="34" charset="0"/>
              </a:rPr>
              <a:t>The style definitions are normally saved in external .</a:t>
            </a:r>
            <a:r>
              <a:rPr lang="en-IN" b="0" i="0" dirty="0" err="1">
                <a:solidFill>
                  <a:schemeClr val="bg1"/>
                </a:solidFill>
                <a:effectLst/>
                <a:latin typeface="Verdana" panose="020B0604030504040204" pitchFamily="34" charset="0"/>
              </a:rPr>
              <a:t>css</a:t>
            </a:r>
            <a:r>
              <a:rPr lang="en-IN" b="0" i="0" dirty="0">
                <a:solidFill>
                  <a:schemeClr val="bg1"/>
                </a:solidFill>
                <a:effectLst/>
                <a:latin typeface="Verdana" panose="020B0604030504040204" pitchFamily="34" charset="0"/>
              </a:rPr>
              <a:t> files.</a:t>
            </a:r>
          </a:p>
          <a:p>
            <a:pPr algn="l"/>
            <a:endParaRPr lang="en-IN" b="0" i="0" dirty="0">
              <a:solidFill>
                <a:schemeClr val="bg1"/>
              </a:solidFill>
              <a:effectLst/>
              <a:latin typeface="Verdana" panose="020B0604030504040204" pitchFamily="34" charset="0"/>
            </a:endParaRPr>
          </a:p>
          <a:p>
            <a:pPr algn="l"/>
            <a:endParaRPr lang="en-IN" dirty="0">
              <a:solidFill>
                <a:schemeClr val="bg1"/>
              </a:solidFill>
              <a:latin typeface="Verdana" panose="020B0604030504040204" pitchFamily="34" charset="0"/>
            </a:endParaRPr>
          </a:p>
          <a:p>
            <a:pPr algn="l"/>
            <a:r>
              <a:rPr lang="en-IN" b="0" i="0" dirty="0">
                <a:solidFill>
                  <a:schemeClr val="bg1"/>
                </a:solidFill>
                <a:effectLst/>
                <a:latin typeface="Verdana" panose="020B0604030504040204" pitchFamily="34" charset="0"/>
              </a:rPr>
              <a:t>With an external stylesheet file, you can change the look of an entire website by changing just one file!</a:t>
            </a:r>
          </a:p>
          <a:p>
            <a:pPr algn="l"/>
            <a:endParaRPr lang="en-IN" b="0" i="0" dirty="0">
              <a:solidFill>
                <a:schemeClr val="bg1"/>
              </a:solidFill>
              <a:effectLst/>
              <a:latin typeface="Verdana" panose="020B0604030504040204" pitchFamily="34" charset="0"/>
            </a:endParaRPr>
          </a:p>
        </p:txBody>
      </p:sp>
      <p:sp>
        <p:nvSpPr>
          <p:cNvPr id="6" name="TextBox 5">
            <a:extLst>
              <a:ext uri="{FF2B5EF4-FFF2-40B4-BE49-F238E27FC236}">
                <a16:creationId xmlns:a16="http://schemas.microsoft.com/office/drawing/2014/main" id="{AE60D3D8-6EED-B87D-5A1B-93730847E100}"/>
              </a:ext>
            </a:extLst>
          </p:cNvPr>
          <p:cNvSpPr txBox="1"/>
          <p:nvPr/>
        </p:nvSpPr>
        <p:spPr>
          <a:xfrm>
            <a:off x="5910942" y="6531"/>
            <a:ext cx="6096000" cy="6617196"/>
          </a:xfrm>
          <a:prstGeom prst="rect">
            <a:avLst/>
          </a:prstGeom>
          <a:noFill/>
        </p:spPr>
        <p:txBody>
          <a:bodyPr wrap="square">
            <a:spAutoFit/>
          </a:bodyPr>
          <a:lstStyle/>
          <a:p>
            <a:pPr algn="just"/>
            <a:r>
              <a:rPr lang="en-IN" sz="2800" b="0" i="0" u="sng" dirty="0">
                <a:solidFill>
                  <a:schemeClr val="bg1"/>
                </a:solidFill>
                <a:effectLst/>
                <a:latin typeface="Segoe UI" panose="020B0502040204020203" pitchFamily="34" charset="0"/>
              </a:rPr>
              <a:t>CSS Solved a Big Problem.</a:t>
            </a:r>
          </a:p>
          <a:p>
            <a:pPr algn="just"/>
            <a:endParaRPr lang="en-IN" b="0" i="0" dirty="0">
              <a:solidFill>
                <a:schemeClr val="bg1"/>
              </a:solidFill>
              <a:effectLst/>
              <a:latin typeface="Segoe UI" panose="020B0502040204020203" pitchFamily="34" charset="0"/>
            </a:endParaRPr>
          </a:p>
          <a:p>
            <a:pPr marL="285750" indent="-285750" algn="just">
              <a:buFont typeface="Arial" panose="020B0604020202020204" pitchFamily="34" charset="0"/>
              <a:buChar char="•"/>
            </a:pPr>
            <a:r>
              <a:rPr lang="en-IN" b="0" i="0" dirty="0">
                <a:solidFill>
                  <a:schemeClr val="bg1"/>
                </a:solidFill>
                <a:effectLst/>
                <a:latin typeface="Verdana" panose="020B0604030504040204" pitchFamily="34" charset="0"/>
              </a:rPr>
              <a:t>HTML was NEVER intended to contain tags for formatting a web page!</a:t>
            </a:r>
          </a:p>
          <a:p>
            <a:pPr marL="285750" indent="-285750" algn="just">
              <a:buFont typeface="Arial" panose="020B0604020202020204" pitchFamily="34" charset="0"/>
              <a:buChar char="•"/>
            </a:pPr>
            <a:endParaRPr lang="en-IN" b="0" i="0" dirty="0">
              <a:solidFill>
                <a:schemeClr val="bg1"/>
              </a:solidFill>
              <a:effectLst/>
              <a:latin typeface="Verdana" panose="020B0604030504040204" pitchFamily="34" charset="0"/>
            </a:endParaRPr>
          </a:p>
          <a:p>
            <a:pPr marL="285750" indent="-285750" algn="just">
              <a:buFont typeface="Arial" panose="020B0604020202020204" pitchFamily="34" charset="0"/>
              <a:buChar char="•"/>
            </a:pPr>
            <a:r>
              <a:rPr lang="en-IN" b="0" i="0" dirty="0">
                <a:solidFill>
                  <a:schemeClr val="bg1"/>
                </a:solidFill>
                <a:effectLst/>
                <a:latin typeface="Verdana" panose="020B0604030504040204" pitchFamily="34" charset="0"/>
              </a:rPr>
              <a:t>HTML was created to describe the content of a web page, like:</a:t>
            </a:r>
          </a:p>
          <a:p>
            <a:pPr algn="just"/>
            <a:r>
              <a:rPr lang="en-IN" b="0" i="0" dirty="0">
                <a:solidFill>
                  <a:schemeClr val="bg1"/>
                </a:solidFill>
                <a:effectLst/>
                <a:latin typeface="Verdana" panose="020B0604030504040204" pitchFamily="34" charset="0"/>
              </a:rPr>
              <a:t>&lt;h1&gt;This is a heading&lt;/h1&gt;</a:t>
            </a:r>
          </a:p>
          <a:p>
            <a:pPr algn="just"/>
            <a:r>
              <a:rPr lang="en-IN" b="0" i="0" dirty="0">
                <a:solidFill>
                  <a:schemeClr val="bg1"/>
                </a:solidFill>
                <a:effectLst/>
                <a:latin typeface="Verdana" panose="020B0604030504040204" pitchFamily="34" charset="0"/>
              </a:rPr>
              <a:t>&lt;p&gt;This is a paragraph.&lt;/p&gt;</a:t>
            </a:r>
          </a:p>
          <a:p>
            <a:pPr algn="just"/>
            <a:endParaRPr lang="en-IN" b="0" i="0" dirty="0">
              <a:solidFill>
                <a:schemeClr val="bg1"/>
              </a:solidFill>
              <a:effectLst/>
              <a:latin typeface="Verdana" panose="020B0604030504040204" pitchFamily="34" charset="0"/>
            </a:endParaRPr>
          </a:p>
          <a:p>
            <a:pPr marL="285750" indent="-285750" algn="just">
              <a:buFont typeface="Arial" panose="020B0604020202020204" pitchFamily="34" charset="0"/>
              <a:buChar char="•"/>
            </a:pPr>
            <a:r>
              <a:rPr lang="en-IN" b="0" i="0" dirty="0">
                <a:solidFill>
                  <a:schemeClr val="bg1"/>
                </a:solidFill>
                <a:effectLst/>
                <a:latin typeface="Verdana" panose="020B0604030504040204" pitchFamily="34" charset="0"/>
              </a:rPr>
              <a:t>When tags like &lt;font&gt;, and </a:t>
            </a:r>
            <a:r>
              <a:rPr lang="en-IN" b="0" i="0" dirty="0" err="1">
                <a:solidFill>
                  <a:schemeClr val="bg1"/>
                </a:solidFill>
                <a:effectLst/>
                <a:latin typeface="Verdana" panose="020B0604030504040204" pitchFamily="34" charset="0"/>
              </a:rPr>
              <a:t>color</a:t>
            </a:r>
            <a:r>
              <a:rPr lang="en-IN" b="0" i="0" dirty="0">
                <a:solidFill>
                  <a:schemeClr val="bg1"/>
                </a:solidFill>
                <a:effectLst/>
                <a:latin typeface="Verdana" panose="020B0604030504040204" pitchFamily="34" charset="0"/>
              </a:rPr>
              <a:t> attributes were added to the HTML 3.2 specification, it started a nightmare for web developers.</a:t>
            </a:r>
          </a:p>
          <a:p>
            <a:pPr marL="285750" indent="-285750" algn="just">
              <a:buFont typeface="Arial" panose="020B0604020202020204" pitchFamily="34" charset="0"/>
              <a:buChar char="•"/>
            </a:pPr>
            <a:endParaRPr lang="en-IN" b="0" i="0" dirty="0">
              <a:solidFill>
                <a:schemeClr val="bg1"/>
              </a:solidFill>
              <a:effectLst/>
              <a:latin typeface="Verdana" panose="020B0604030504040204" pitchFamily="34" charset="0"/>
            </a:endParaRPr>
          </a:p>
          <a:p>
            <a:pPr marL="285750" indent="-285750" algn="just">
              <a:buFont typeface="Arial" panose="020B0604020202020204" pitchFamily="34" charset="0"/>
              <a:buChar char="•"/>
            </a:pPr>
            <a:r>
              <a:rPr lang="en-IN" b="0" i="0" dirty="0">
                <a:solidFill>
                  <a:schemeClr val="bg1"/>
                </a:solidFill>
                <a:effectLst/>
                <a:latin typeface="Verdana" panose="020B0604030504040204" pitchFamily="34" charset="0"/>
              </a:rPr>
              <a:t>Development of large websites, where fonts and </a:t>
            </a:r>
            <a:r>
              <a:rPr lang="en-IN" b="0" i="0" dirty="0" err="1">
                <a:solidFill>
                  <a:schemeClr val="bg1"/>
                </a:solidFill>
                <a:effectLst/>
                <a:latin typeface="Verdana" panose="020B0604030504040204" pitchFamily="34" charset="0"/>
              </a:rPr>
              <a:t>color</a:t>
            </a:r>
            <a:r>
              <a:rPr lang="en-IN" b="0" i="0" dirty="0">
                <a:solidFill>
                  <a:schemeClr val="bg1"/>
                </a:solidFill>
                <a:effectLst/>
                <a:latin typeface="Verdana" panose="020B0604030504040204" pitchFamily="34" charset="0"/>
              </a:rPr>
              <a:t> information were added to every single page, became a long and expensive process.</a:t>
            </a:r>
          </a:p>
          <a:p>
            <a:pPr marL="285750" indent="-285750" algn="just">
              <a:buFont typeface="Arial" panose="020B0604020202020204" pitchFamily="34" charset="0"/>
              <a:buChar char="•"/>
            </a:pPr>
            <a:endParaRPr lang="en-IN" b="0" i="0" dirty="0">
              <a:solidFill>
                <a:schemeClr val="bg1"/>
              </a:solidFill>
              <a:effectLst/>
              <a:latin typeface="Verdana" panose="020B0604030504040204" pitchFamily="34" charset="0"/>
            </a:endParaRPr>
          </a:p>
          <a:p>
            <a:pPr marL="285750" indent="-285750" algn="just">
              <a:buFont typeface="Arial" panose="020B0604020202020204" pitchFamily="34" charset="0"/>
              <a:buChar char="•"/>
            </a:pPr>
            <a:r>
              <a:rPr lang="en-IN" b="0" i="0" dirty="0">
                <a:solidFill>
                  <a:schemeClr val="bg1"/>
                </a:solidFill>
                <a:effectLst/>
                <a:latin typeface="Verdana" panose="020B0604030504040204" pitchFamily="34" charset="0"/>
              </a:rPr>
              <a:t>To solve this problem, the World Wide Web Consortium (W3C) created CSS.</a:t>
            </a:r>
          </a:p>
          <a:p>
            <a:pPr marL="285750" indent="-285750" algn="just">
              <a:buFont typeface="Arial" panose="020B0604020202020204" pitchFamily="34" charset="0"/>
              <a:buChar char="•"/>
            </a:pPr>
            <a:endParaRPr lang="en-IN" b="0" i="0" dirty="0">
              <a:solidFill>
                <a:schemeClr val="bg1"/>
              </a:solidFill>
              <a:effectLst/>
              <a:latin typeface="Verdana" panose="020B0604030504040204" pitchFamily="34" charset="0"/>
            </a:endParaRPr>
          </a:p>
          <a:p>
            <a:pPr marL="285750" indent="-285750" algn="just">
              <a:buFont typeface="Arial" panose="020B0604020202020204" pitchFamily="34" charset="0"/>
              <a:buChar char="•"/>
            </a:pPr>
            <a:r>
              <a:rPr lang="en-IN" b="0" i="0" dirty="0">
                <a:solidFill>
                  <a:schemeClr val="bg1"/>
                </a:solidFill>
                <a:effectLst/>
                <a:latin typeface="Verdana" panose="020B0604030504040204" pitchFamily="34" charset="0"/>
              </a:rPr>
              <a:t>CSS removed the style formatting from the HTML page!</a:t>
            </a:r>
          </a:p>
        </p:txBody>
      </p:sp>
    </p:spTree>
    <p:extLst>
      <p:ext uri="{BB962C8B-B14F-4D97-AF65-F5344CB8AC3E}">
        <p14:creationId xmlns:p14="http://schemas.microsoft.com/office/powerpoint/2010/main" val="398566980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430B1E5-6133-8E9A-2765-8AB17B9D7849}"/>
              </a:ext>
            </a:extLst>
          </p:cNvPr>
          <p:cNvSpPr>
            <a:spLocks noGrp="1"/>
          </p:cNvSpPr>
          <p:nvPr>
            <p:ph type="title"/>
          </p:nvPr>
        </p:nvSpPr>
        <p:spPr>
          <a:xfrm>
            <a:off x="572493" y="238539"/>
            <a:ext cx="11018520" cy="1434415"/>
          </a:xfrm>
        </p:spPr>
        <p:txBody>
          <a:bodyPr vert="horz" lIns="91440" tIns="45720" rIns="91440" bIns="45720" rtlCol="0" anchor="b">
            <a:normAutofit/>
          </a:bodyPr>
          <a:lstStyle/>
          <a:p>
            <a:r>
              <a:rPr lang="en-IN" dirty="0">
                <a:solidFill>
                  <a:srgbClr val="000000"/>
                </a:solidFill>
                <a:latin typeface="Verdana" panose="020B0604030504040204" pitchFamily="34" charset="0"/>
              </a:rPr>
              <a:t>P</a:t>
            </a:r>
            <a:r>
              <a:rPr lang="en-IN" b="0" i="0" dirty="0">
                <a:solidFill>
                  <a:srgbClr val="000000"/>
                </a:solidFill>
                <a:effectLst/>
                <a:latin typeface="Verdana" panose="020B0604030504040204" pitchFamily="34" charset="0"/>
              </a:rPr>
              <a:t>OSITIONING A BACKGROUND-IMAGE USING PERCENT</a:t>
            </a:r>
            <a:endParaRPr lang="en-US" dirty="0"/>
          </a:p>
        </p:txBody>
      </p:sp>
      <p:sp>
        <p:nvSpPr>
          <p:cNvPr id="13"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A6D21823-8A95-840D-DCB1-4F343B1AD385}"/>
              </a:ext>
            </a:extLst>
          </p:cNvPr>
          <p:cNvPicPr>
            <a:picLocks noChangeAspect="1"/>
          </p:cNvPicPr>
          <p:nvPr/>
        </p:nvPicPr>
        <p:blipFill rotWithShape="1">
          <a:blip r:embed="rId2"/>
          <a:srcRect r="50981" b="36910"/>
          <a:stretch/>
        </p:blipFill>
        <p:spPr>
          <a:xfrm>
            <a:off x="687955" y="1911493"/>
            <a:ext cx="5974080" cy="3264963"/>
          </a:xfrm>
          <a:prstGeom prst="rect">
            <a:avLst/>
          </a:prstGeom>
        </p:spPr>
      </p:pic>
      <p:sp>
        <p:nvSpPr>
          <p:cNvPr id="12" name="TextBox 11">
            <a:extLst>
              <a:ext uri="{FF2B5EF4-FFF2-40B4-BE49-F238E27FC236}">
                <a16:creationId xmlns:a16="http://schemas.microsoft.com/office/drawing/2014/main" id="{8F50BDA6-85D4-B581-57B0-A0D615C8CE50}"/>
              </a:ext>
            </a:extLst>
          </p:cNvPr>
          <p:cNvSpPr txBox="1"/>
          <p:nvPr/>
        </p:nvSpPr>
        <p:spPr>
          <a:xfrm>
            <a:off x="304800" y="5594108"/>
            <a:ext cx="6096000" cy="341632"/>
          </a:xfrm>
          <a:prstGeom prst="rect">
            <a:avLst/>
          </a:prstGeom>
          <a:noFill/>
        </p:spPr>
        <p:txBody>
          <a:bodyPr wrap="square">
            <a:spAutoFit/>
          </a:bodyPr>
          <a:lstStyle/>
          <a:p>
            <a:pPr>
              <a:lnSpc>
                <a:spcPct val="90000"/>
              </a:lnSpc>
              <a:spcAft>
                <a:spcPts val="600"/>
              </a:spcAft>
            </a:pPr>
            <a:r>
              <a:rPr lang="en-US" sz="1800" dirty="0" err="1"/>
              <a:t>background_image_using_percentage.html</a:t>
            </a:r>
            <a:endParaRPr lang="en-US" sz="1800" dirty="0"/>
          </a:p>
        </p:txBody>
      </p:sp>
      <p:pic>
        <p:nvPicPr>
          <p:cNvPr id="10" name="Picture 9">
            <a:extLst>
              <a:ext uri="{FF2B5EF4-FFF2-40B4-BE49-F238E27FC236}">
                <a16:creationId xmlns:a16="http://schemas.microsoft.com/office/drawing/2014/main" id="{AE4464B9-5595-5B2F-D20A-4ABF14816146}"/>
              </a:ext>
            </a:extLst>
          </p:cNvPr>
          <p:cNvPicPr>
            <a:picLocks noChangeAspect="1"/>
          </p:cNvPicPr>
          <p:nvPr/>
        </p:nvPicPr>
        <p:blipFill>
          <a:blip r:embed="rId3"/>
          <a:stretch>
            <a:fillRect/>
          </a:stretch>
        </p:blipFill>
        <p:spPr>
          <a:xfrm>
            <a:off x="7830663" y="2384219"/>
            <a:ext cx="4162255" cy="3399650"/>
          </a:xfrm>
          <a:prstGeom prst="rect">
            <a:avLst/>
          </a:prstGeom>
          <a:ln>
            <a:solidFill>
              <a:schemeClr val="tx1"/>
            </a:solidFill>
          </a:ln>
        </p:spPr>
      </p:pic>
    </p:spTree>
    <p:extLst>
      <p:ext uri="{BB962C8B-B14F-4D97-AF65-F5344CB8AC3E}">
        <p14:creationId xmlns:p14="http://schemas.microsoft.com/office/powerpoint/2010/main" val="227177629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38C1BD0-E5F5-C1FA-1D03-F14447B63447}"/>
              </a:ext>
            </a:extLst>
          </p:cNvPr>
          <p:cNvSpPr>
            <a:spLocks noGrp="1"/>
          </p:cNvSpPr>
          <p:nvPr>
            <p:ph type="title"/>
          </p:nvPr>
        </p:nvSpPr>
        <p:spPr>
          <a:xfrm>
            <a:off x="336331" y="378373"/>
            <a:ext cx="12086897" cy="1390624"/>
          </a:xfrm>
        </p:spPr>
        <p:txBody>
          <a:bodyPr>
            <a:noAutofit/>
          </a:bodyPr>
          <a:lstStyle/>
          <a:p>
            <a:r>
              <a:rPr lang="en-IN" b="0" i="0" dirty="0">
                <a:solidFill>
                  <a:srgbClr val="000000"/>
                </a:solidFill>
                <a:effectLst/>
                <a:latin typeface="Verdana" panose="020B0604030504040204" pitchFamily="34" charset="0"/>
              </a:rPr>
              <a:t>POSITIONING A BACKGROUND-IMAGE USING PIXELS</a:t>
            </a:r>
            <a:endParaRPr lang="en-US" dirty="0"/>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FF9E111-44B4-2B49-7E20-7018C302F07A}"/>
              </a:ext>
            </a:extLst>
          </p:cNvPr>
          <p:cNvSpPr>
            <a:spLocks noGrp="1"/>
          </p:cNvSpPr>
          <p:nvPr>
            <p:ph idx="1"/>
          </p:nvPr>
        </p:nvSpPr>
        <p:spPr>
          <a:xfrm>
            <a:off x="369824" y="2381329"/>
            <a:ext cx="5520559" cy="2243223"/>
          </a:xfrm>
        </p:spPr>
        <p:txBody>
          <a:bodyPr>
            <a:normAutofit/>
          </a:bodyPr>
          <a:lstStyle/>
          <a:p>
            <a:pPr marL="0" indent="0" algn="l">
              <a:buNone/>
            </a:pPr>
            <a:r>
              <a:rPr lang="en-IN" sz="1600" b="1" i="0" u="sng" dirty="0">
                <a:solidFill>
                  <a:srgbClr val="000000"/>
                </a:solidFill>
                <a:effectLst/>
                <a:latin typeface="Segoe UI" panose="020B0502040204020203" pitchFamily="34" charset="0"/>
              </a:rPr>
              <a:t>Example</a:t>
            </a:r>
          </a:p>
          <a:p>
            <a:pPr marL="0" indent="0" algn="l">
              <a:buNone/>
            </a:pPr>
            <a:endParaRPr lang="en-IN" sz="1600" b="0" i="0" dirty="0">
              <a:solidFill>
                <a:srgbClr val="A52A2A"/>
              </a:solidFill>
              <a:effectLst/>
              <a:latin typeface="Consolas" panose="020B0609020204030204" pitchFamily="49" charset="0"/>
            </a:endParaRPr>
          </a:p>
          <a:p>
            <a:pPr marL="0" indent="0" algn="l">
              <a:buNone/>
            </a:pPr>
            <a:r>
              <a:rPr lang="en-IN" sz="1600" b="0" i="0" dirty="0">
                <a:solidFill>
                  <a:srgbClr val="A52A2A"/>
                </a:solidFill>
                <a:effectLst/>
                <a:latin typeface="Consolas" panose="020B0609020204030204" pitchFamily="49" charset="0"/>
              </a:rPr>
              <a:t>body </a:t>
            </a:r>
            <a:r>
              <a:rPr lang="en-IN" sz="1600" b="0" i="0" dirty="0">
                <a:solidFill>
                  <a:srgbClr val="000000"/>
                </a:solidFill>
                <a:effectLst/>
                <a:latin typeface="Consolas" panose="020B0609020204030204" pitchFamily="49" charset="0"/>
              </a:rPr>
              <a:t>{</a:t>
            </a:r>
            <a:br>
              <a:rPr lang="en-IN" sz="1600" b="0" i="0" dirty="0">
                <a:solidFill>
                  <a:srgbClr val="FF0000"/>
                </a:solidFill>
                <a:effectLst/>
                <a:latin typeface="Consolas" panose="020B0609020204030204" pitchFamily="49" charset="0"/>
              </a:rPr>
            </a:br>
            <a:r>
              <a:rPr lang="en-IN" sz="1600" b="0" i="0" dirty="0">
                <a:solidFill>
                  <a:srgbClr val="FF0000"/>
                </a:solidFill>
                <a:effectLst/>
                <a:latin typeface="Consolas" panose="020B0609020204030204" pitchFamily="49" charset="0"/>
              </a:rPr>
              <a:t>  background-image</a:t>
            </a:r>
            <a:r>
              <a:rPr lang="en-IN" sz="1600" b="0" i="0" dirty="0">
                <a:solidFill>
                  <a:srgbClr val="000000"/>
                </a:solidFill>
                <a:effectLst/>
                <a:latin typeface="Consolas" panose="020B0609020204030204" pitchFamily="49" charset="0"/>
              </a:rPr>
              <a:t>:</a:t>
            </a:r>
            <a:r>
              <a:rPr lang="en-IN" sz="1600" b="0" i="0" dirty="0">
                <a:solidFill>
                  <a:srgbClr val="0000CD"/>
                </a:solidFill>
                <a:effectLst/>
                <a:latin typeface="Consolas" panose="020B0609020204030204" pitchFamily="49" charset="0"/>
              </a:rPr>
              <a:t> </a:t>
            </a:r>
            <a:r>
              <a:rPr lang="en-IN" sz="1600" b="0" i="0" dirty="0" err="1">
                <a:solidFill>
                  <a:srgbClr val="0000CD"/>
                </a:solidFill>
                <a:effectLst/>
                <a:latin typeface="Consolas" panose="020B0609020204030204" pitchFamily="49" charset="0"/>
              </a:rPr>
              <a:t>url</a:t>
            </a:r>
            <a:r>
              <a:rPr lang="en-IN" sz="1600" b="0" i="0" dirty="0">
                <a:solidFill>
                  <a:srgbClr val="0000CD"/>
                </a:solidFill>
                <a:effectLst/>
                <a:latin typeface="Consolas" panose="020B0609020204030204" pitchFamily="49" charset="0"/>
              </a:rPr>
              <a:t>('w3css.gif')</a:t>
            </a:r>
            <a:r>
              <a:rPr lang="en-IN" sz="1600" b="0" i="0" dirty="0">
                <a:solidFill>
                  <a:srgbClr val="000000"/>
                </a:solidFill>
                <a:effectLst/>
                <a:latin typeface="Consolas" panose="020B0609020204030204" pitchFamily="49" charset="0"/>
              </a:rPr>
              <a:t>;</a:t>
            </a:r>
            <a:br>
              <a:rPr lang="en-IN" sz="1600" b="0" i="0" dirty="0">
                <a:solidFill>
                  <a:srgbClr val="FF0000"/>
                </a:solidFill>
                <a:effectLst/>
                <a:latin typeface="Consolas" panose="020B0609020204030204" pitchFamily="49" charset="0"/>
              </a:rPr>
            </a:br>
            <a:r>
              <a:rPr lang="en-IN" sz="1600" b="0" i="0" dirty="0">
                <a:solidFill>
                  <a:srgbClr val="FF0000"/>
                </a:solidFill>
                <a:effectLst/>
                <a:latin typeface="Consolas" panose="020B0609020204030204" pitchFamily="49" charset="0"/>
              </a:rPr>
              <a:t>  background-repeat</a:t>
            </a:r>
            <a:r>
              <a:rPr lang="en-IN" sz="1600" b="0" i="0" dirty="0">
                <a:solidFill>
                  <a:srgbClr val="000000"/>
                </a:solidFill>
                <a:effectLst/>
                <a:latin typeface="Consolas" panose="020B0609020204030204" pitchFamily="49" charset="0"/>
              </a:rPr>
              <a:t>:</a:t>
            </a:r>
            <a:r>
              <a:rPr lang="en-IN" sz="1600" b="0" i="0" dirty="0">
                <a:solidFill>
                  <a:srgbClr val="0000CD"/>
                </a:solidFill>
                <a:effectLst/>
                <a:latin typeface="Consolas" panose="020B0609020204030204" pitchFamily="49" charset="0"/>
              </a:rPr>
              <a:t> no-repeat</a:t>
            </a:r>
            <a:r>
              <a:rPr lang="en-IN" sz="1600" b="0" i="0" dirty="0">
                <a:solidFill>
                  <a:srgbClr val="000000"/>
                </a:solidFill>
                <a:effectLst/>
                <a:latin typeface="Consolas" panose="020B0609020204030204" pitchFamily="49" charset="0"/>
              </a:rPr>
              <a:t>;</a:t>
            </a:r>
            <a:br>
              <a:rPr lang="en-IN" sz="1600" b="0" i="0" dirty="0">
                <a:solidFill>
                  <a:srgbClr val="FF0000"/>
                </a:solidFill>
                <a:effectLst/>
                <a:latin typeface="Consolas" panose="020B0609020204030204" pitchFamily="49" charset="0"/>
              </a:rPr>
            </a:br>
            <a:r>
              <a:rPr lang="en-IN" sz="1600" b="0" i="0" dirty="0">
                <a:solidFill>
                  <a:srgbClr val="FF0000"/>
                </a:solidFill>
                <a:effectLst/>
                <a:latin typeface="Consolas" panose="020B0609020204030204" pitchFamily="49" charset="0"/>
              </a:rPr>
              <a:t>  background-attachment</a:t>
            </a:r>
            <a:r>
              <a:rPr lang="en-IN" sz="1600" b="0" i="0" dirty="0">
                <a:solidFill>
                  <a:srgbClr val="000000"/>
                </a:solidFill>
                <a:effectLst/>
                <a:latin typeface="Consolas" panose="020B0609020204030204" pitchFamily="49" charset="0"/>
              </a:rPr>
              <a:t>:</a:t>
            </a:r>
            <a:r>
              <a:rPr lang="en-IN" sz="1600" b="0" i="0" dirty="0">
                <a:solidFill>
                  <a:srgbClr val="0000CD"/>
                </a:solidFill>
                <a:effectLst/>
                <a:latin typeface="Consolas" panose="020B0609020204030204" pitchFamily="49" charset="0"/>
              </a:rPr>
              <a:t> fixed</a:t>
            </a:r>
            <a:r>
              <a:rPr lang="en-IN" sz="1600" b="0" i="0" dirty="0">
                <a:solidFill>
                  <a:srgbClr val="000000"/>
                </a:solidFill>
                <a:effectLst/>
                <a:latin typeface="Consolas" panose="020B0609020204030204" pitchFamily="49" charset="0"/>
              </a:rPr>
              <a:t>;</a:t>
            </a:r>
            <a:br>
              <a:rPr lang="en-IN" sz="1600" b="0" i="0" dirty="0">
                <a:solidFill>
                  <a:srgbClr val="FF0000"/>
                </a:solidFill>
                <a:effectLst/>
                <a:latin typeface="Consolas" panose="020B0609020204030204" pitchFamily="49" charset="0"/>
              </a:rPr>
            </a:br>
            <a:r>
              <a:rPr lang="en-IN" sz="1600" b="0" i="0" dirty="0">
                <a:solidFill>
                  <a:srgbClr val="FF0000"/>
                </a:solidFill>
                <a:effectLst/>
                <a:latin typeface="Consolas" panose="020B0609020204030204" pitchFamily="49" charset="0"/>
              </a:rPr>
              <a:t>  background-position</a:t>
            </a:r>
            <a:r>
              <a:rPr lang="en-IN" sz="1600" b="0" i="0" dirty="0">
                <a:solidFill>
                  <a:srgbClr val="000000"/>
                </a:solidFill>
                <a:effectLst/>
                <a:latin typeface="Consolas" panose="020B0609020204030204" pitchFamily="49" charset="0"/>
              </a:rPr>
              <a:t>:</a:t>
            </a:r>
            <a:r>
              <a:rPr lang="en-IN" sz="1600" b="0" i="0" dirty="0">
                <a:solidFill>
                  <a:srgbClr val="0000CD"/>
                </a:solidFill>
                <a:effectLst/>
                <a:latin typeface="Consolas" panose="020B0609020204030204" pitchFamily="49" charset="0"/>
              </a:rPr>
              <a:t> 50px 150px</a:t>
            </a:r>
            <a:r>
              <a:rPr lang="en-IN" sz="1600" b="0" i="0" dirty="0">
                <a:solidFill>
                  <a:srgbClr val="000000"/>
                </a:solidFill>
                <a:effectLst/>
                <a:latin typeface="Consolas" panose="020B0609020204030204" pitchFamily="49" charset="0"/>
              </a:rPr>
              <a:t>;</a:t>
            </a:r>
            <a:br>
              <a:rPr lang="en-IN" sz="1600" b="0" i="0" dirty="0">
                <a:solidFill>
                  <a:srgbClr val="FF0000"/>
                </a:solidFill>
                <a:effectLst/>
                <a:latin typeface="Consolas" panose="020B0609020204030204" pitchFamily="49" charset="0"/>
              </a:rPr>
            </a:br>
            <a:r>
              <a:rPr lang="en-IN" sz="1600" b="0" i="0" dirty="0">
                <a:solidFill>
                  <a:srgbClr val="000000"/>
                </a:solidFill>
                <a:effectLst/>
                <a:latin typeface="Consolas" panose="020B0609020204030204" pitchFamily="49" charset="0"/>
              </a:rPr>
              <a:t>}</a:t>
            </a:r>
          </a:p>
          <a:p>
            <a:endParaRPr lang="en-US" sz="2200" dirty="0"/>
          </a:p>
        </p:txBody>
      </p:sp>
      <p:pic>
        <p:nvPicPr>
          <p:cNvPr id="4" name="Picture 3">
            <a:extLst>
              <a:ext uri="{FF2B5EF4-FFF2-40B4-BE49-F238E27FC236}">
                <a16:creationId xmlns:a16="http://schemas.microsoft.com/office/drawing/2014/main" id="{4F64AA34-D67C-7D4C-4AB4-E3314FF30C34}"/>
              </a:ext>
            </a:extLst>
          </p:cNvPr>
          <p:cNvPicPr>
            <a:picLocks noChangeAspect="1"/>
          </p:cNvPicPr>
          <p:nvPr/>
        </p:nvPicPr>
        <p:blipFill>
          <a:blip r:embed="rId2"/>
          <a:stretch>
            <a:fillRect/>
          </a:stretch>
        </p:blipFill>
        <p:spPr>
          <a:xfrm>
            <a:off x="6094476" y="2958127"/>
            <a:ext cx="5727700" cy="2222500"/>
          </a:xfrm>
          <a:prstGeom prst="rect">
            <a:avLst/>
          </a:prstGeom>
          <a:ln>
            <a:solidFill>
              <a:schemeClr val="tx1"/>
            </a:solidFill>
          </a:ln>
        </p:spPr>
      </p:pic>
    </p:spTree>
    <p:extLst>
      <p:ext uri="{BB962C8B-B14F-4D97-AF65-F5344CB8AC3E}">
        <p14:creationId xmlns:p14="http://schemas.microsoft.com/office/powerpoint/2010/main" val="205176675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BB48F6E-6409-8197-4755-8F390FBF9006}"/>
              </a:ext>
            </a:extLst>
          </p:cNvPr>
          <p:cNvSpPr>
            <a:spLocks noGrp="1"/>
          </p:cNvSpPr>
          <p:nvPr>
            <p:ph type="title"/>
          </p:nvPr>
        </p:nvSpPr>
        <p:spPr>
          <a:xfrm>
            <a:off x="838200" y="365125"/>
            <a:ext cx="10515600" cy="1325563"/>
          </a:xfrm>
        </p:spPr>
        <p:txBody>
          <a:bodyPr>
            <a:normAutofit/>
          </a:bodyPr>
          <a:lstStyle/>
          <a:p>
            <a:r>
              <a:rPr lang="en-IN" sz="4200" b="0" i="0" dirty="0">
                <a:effectLst/>
                <a:latin typeface="Segoe UI" panose="020B0502040204020203" pitchFamily="34" charset="0"/>
              </a:rPr>
              <a:t>CSS background - Shorthand property</a:t>
            </a:r>
            <a:br>
              <a:rPr lang="en-IN" sz="4200" b="0" i="0" dirty="0">
                <a:effectLst/>
                <a:latin typeface="Segoe UI" panose="020B0502040204020203" pitchFamily="34" charset="0"/>
              </a:rPr>
            </a:br>
            <a:endParaRPr lang="en-US" sz="4200" dirty="0"/>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768CADC-CAA3-EE37-C0ED-5AA706D99720}"/>
              </a:ext>
            </a:extLst>
          </p:cNvPr>
          <p:cNvSpPr>
            <a:spLocks noGrp="1"/>
          </p:cNvSpPr>
          <p:nvPr>
            <p:ph idx="1"/>
          </p:nvPr>
        </p:nvSpPr>
        <p:spPr>
          <a:xfrm>
            <a:off x="838200" y="1929384"/>
            <a:ext cx="10515600" cy="4251960"/>
          </a:xfrm>
        </p:spPr>
        <p:txBody>
          <a:bodyPr>
            <a:normAutofit fontScale="92500" lnSpcReduction="10000"/>
          </a:bodyPr>
          <a:lstStyle/>
          <a:p>
            <a:pPr marL="0" indent="0" algn="l">
              <a:buNone/>
            </a:pPr>
            <a:r>
              <a:rPr lang="en-IN" sz="1600" b="1" i="0" u="sng" dirty="0">
                <a:solidFill>
                  <a:srgbClr val="000000"/>
                </a:solidFill>
                <a:effectLst/>
                <a:latin typeface="Segoe UI" panose="020B0502040204020203" pitchFamily="34" charset="0"/>
              </a:rPr>
              <a:t>Example </a:t>
            </a:r>
          </a:p>
          <a:p>
            <a:pPr marL="0" indent="0" algn="l">
              <a:buNone/>
            </a:pPr>
            <a:r>
              <a:rPr lang="en-IN" sz="1600" b="0" i="0" dirty="0">
                <a:solidFill>
                  <a:srgbClr val="000000"/>
                </a:solidFill>
                <a:effectLst/>
                <a:latin typeface="Verdana" panose="020B0604030504040204" pitchFamily="34" charset="0"/>
              </a:rPr>
              <a:t>Use the shorthand property to set the background properties in one declaration:</a:t>
            </a:r>
          </a:p>
          <a:p>
            <a:pPr marL="0" indent="0" algn="l">
              <a:buNone/>
            </a:pPr>
            <a:r>
              <a:rPr lang="en-IN" sz="1600" b="0" i="0" dirty="0">
                <a:solidFill>
                  <a:srgbClr val="A52A2A"/>
                </a:solidFill>
                <a:effectLst/>
                <a:latin typeface="Consolas" panose="020B0609020204030204" pitchFamily="49" charset="0"/>
              </a:rPr>
              <a:t>body </a:t>
            </a:r>
            <a:r>
              <a:rPr lang="en-IN" sz="1600" b="0" i="0" dirty="0">
                <a:solidFill>
                  <a:srgbClr val="000000"/>
                </a:solidFill>
                <a:effectLst/>
                <a:latin typeface="Consolas" panose="020B0609020204030204" pitchFamily="49" charset="0"/>
              </a:rPr>
              <a:t>{</a:t>
            </a:r>
            <a:br>
              <a:rPr lang="en-IN" sz="1600" b="0" i="0" dirty="0">
                <a:solidFill>
                  <a:srgbClr val="FF0000"/>
                </a:solidFill>
                <a:effectLst/>
                <a:latin typeface="Consolas" panose="020B0609020204030204" pitchFamily="49" charset="0"/>
              </a:rPr>
            </a:br>
            <a:r>
              <a:rPr lang="en-IN" sz="1600" b="0" i="0" dirty="0">
                <a:solidFill>
                  <a:srgbClr val="FF0000"/>
                </a:solidFill>
                <a:effectLst/>
                <a:latin typeface="Consolas" panose="020B0609020204030204" pitchFamily="49" charset="0"/>
              </a:rPr>
              <a:t>  background</a:t>
            </a:r>
            <a:r>
              <a:rPr lang="en-IN" sz="1600" b="0" i="0" dirty="0">
                <a:solidFill>
                  <a:srgbClr val="000000"/>
                </a:solidFill>
                <a:effectLst/>
                <a:latin typeface="Consolas" panose="020B0609020204030204" pitchFamily="49" charset="0"/>
              </a:rPr>
              <a:t>:</a:t>
            </a:r>
            <a:r>
              <a:rPr lang="en-IN" sz="1600" b="0" i="0" dirty="0">
                <a:solidFill>
                  <a:srgbClr val="0000CD"/>
                </a:solidFill>
                <a:effectLst/>
                <a:latin typeface="Consolas" panose="020B0609020204030204" pitchFamily="49" charset="0"/>
              </a:rPr>
              <a:t> #</a:t>
            </a:r>
            <a:r>
              <a:rPr lang="en-IN" sz="1600" b="0" i="0" dirty="0" err="1">
                <a:solidFill>
                  <a:srgbClr val="0000CD"/>
                </a:solidFill>
                <a:effectLst/>
                <a:latin typeface="Consolas" panose="020B0609020204030204" pitchFamily="49" charset="0"/>
              </a:rPr>
              <a:t>ffffff</a:t>
            </a:r>
            <a:r>
              <a:rPr lang="en-IN" sz="1600" b="0" i="0" dirty="0">
                <a:solidFill>
                  <a:srgbClr val="0000CD"/>
                </a:solidFill>
                <a:effectLst/>
                <a:latin typeface="Consolas" panose="020B0609020204030204" pitchFamily="49" charset="0"/>
              </a:rPr>
              <a:t> </a:t>
            </a:r>
            <a:r>
              <a:rPr lang="en-IN" sz="1600" b="0" i="0" dirty="0" err="1">
                <a:solidFill>
                  <a:srgbClr val="0000CD"/>
                </a:solidFill>
                <a:effectLst/>
                <a:latin typeface="Consolas" panose="020B0609020204030204" pitchFamily="49" charset="0"/>
              </a:rPr>
              <a:t>url</a:t>
            </a:r>
            <a:r>
              <a:rPr lang="en-IN" sz="1600" b="0" i="0" dirty="0">
                <a:solidFill>
                  <a:srgbClr val="0000CD"/>
                </a:solidFill>
                <a:effectLst/>
                <a:latin typeface="Consolas" panose="020B0609020204030204" pitchFamily="49" charset="0"/>
              </a:rPr>
              <a:t>("</a:t>
            </a:r>
            <a:r>
              <a:rPr lang="en-IN" sz="1600" b="0" i="0" dirty="0" err="1">
                <a:solidFill>
                  <a:srgbClr val="0000CD"/>
                </a:solidFill>
                <a:effectLst/>
                <a:latin typeface="Consolas" panose="020B0609020204030204" pitchFamily="49" charset="0"/>
              </a:rPr>
              <a:t>img_tree.png</a:t>
            </a:r>
            <a:r>
              <a:rPr lang="en-IN" sz="1600" b="0" i="0" dirty="0">
                <a:solidFill>
                  <a:srgbClr val="0000CD"/>
                </a:solidFill>
                <a:effectLst/>
                <a:latin typeface="Consolas" panose="020B0609020204030204" pitchFamily="49" charset="0"/>
              </a:rPr>
              <a:t>") no-repeat right top</a:t>
            </a:r>
            <a:r>
              <a:rPr lang="en-IN" sz="1600" b="0" i="0" dirty="0">
                <a:solidFill>
                  <a:srgbClr val="000000"/>
                </a:solidFill>
                <a:effectLst/>
                <a:latin typeface="Consolas" panose="020B0609020204030204" pitchFamily="49" charset="0"/>
              </a:rPr>
              <a:t>;</a:t>
            </a:r>
            <a:br>
              <a:rPr lang="en-IN" sz="1600" b="0" i="0" dirty="0">
                <a:solidFill>
                  <a:srgbClr val="FF0000"/>
                </a:solidFill>
                <a:effectLst/>
                <a:latin typeface="Consolas" panose="020B0609020204030204" pitchFamily="49" charset="0"/>
              </a:rPr>
            </a:br>
            <a:r>
              <a:rPr lang="en-IN" sz="1600" b="0" i="0" dirty="0">
                <a:solidFill>
                  <a:srgbClr val="000000"/>
                </a:solidFill>
                <a:effectLst/>
                <a:latin typeface="Consolas" panose="020B0609020204030204" pitchFamily="49" charset="0"/>
              </a:rPr>
              <a:t>}</a:t>
            </a:r>
          </a:p>
          <a:p>
            <a:endParaRPr lang="en-US" sz="2200" dirty="0"/>
          </a:p>
          <a:p>
            <a:pPr marL="0" indent="0" algn="l">
              <a:buNone/>
            </a:pPr>
            <a:r>
              <a:rPr lang="en-IN" sz="1600" b="0" i="0" dirty="0">
                <a:solidFill>
                  <a:srgbClr val="000000"/>
                </a:solidFill>
                <a:effectLst/>
                <a:latin typeface="Verdana" panose="020B0604030504040204" pitchFamily="34" charset="0"/>
              </a:rPr>
              <a:t>When using the shorthand property the order of the property values is:</a:t>
            </a:r>
          </a:p>
          <a:p>
            <a:pPr>
              <a:buFont typeface="Wingdings" pitchFamily="2" charset="2"/>
              <a:buChar char="ü"/>
            </a:pPr>
            <a:r>
              <a:rPr lang="en-IN" sz="1600" dirty="0">
                <a:solidFill>
                  <a:srgbClr val="000000"/>
                </a:solidFill>
                <a:latin typeface="Verdana" panose="020B0604030504040204" pitchFamily="34" charset="0"/>
              </a:rPr>
              <a:t>background-</a:t>
            </a:r>
            <a:r>
              <a:rPr lang="en-IN" sz="1600" dirty="0" err="1">
                <a:solidFill>
                  <a:srgbClr val="000000"/>
                </a:solidFill>
                <a:latin typeface="Verdana" panose="020B0604030504040204" pitchFamily="34" charset="0"/>
              </a:rPr>
              <a:t>color</a:t>
            </a:r>
            <a:endParaRPr lang="en-IN" sz="1600" dirty="0">
              <a:solidFill>
                <a:srgbClr val="000000"/>
              </a:solidFill>
              <a:latin typeface="Verdana" panose="020B0604030504040204" pitchFamily="34" charset="0"/>
            </a:endParaRPr>
          </a:p>
          <a:p>
            <a:pPr>
              <a:buFont typeface="Wingdings" pitchFamily="2" charset="2"/>
              <a:buChar char="ü"/>
            </a:pPr>
            <a:r>
              <a:rPr lang="en-IN" sz="1600" dirty="0">
                <a:solidFill>
                  <a:srgbClr val="000000"/>
                </a:solidFill>
                <a:latin typeface="Verdana" panose="020B0604030504040204" pitchFamily="34" charset="0"/>
              </a:rPr>
              <a:t>background-image</a:t>
            </a:r>
          </a:p>
          <a:p>
            <a:pPr>
              <a:buFont typeface="Wingdings" pitchFamily="2" charset="2"/>
              <a:buChar char="ü"/>
            </a:pPr>
            <a:r>
              <a:rPr lang="en-IN" sz="1600" dirty="0">
                <a:solidFill>
                  <a:srgbClr val="000000"/>
                </a:solidFill>
                <a:latin typeface="Verdana" panose="020B0604030504040204" pitchFamily="34" charset="0"/>
              </a:rPr>
              <a:t>background-repeat</a:t>
            </a:r>
          </a:p>
          <a:p>
            <a:pPr>
              <a:buFont typeface="Wingdings" pitchFamily="2" charset="2"/>
              <a:buChar char="ü"/>
            </a:pPr>
            <a:r>
              <a:rPr lang="en-IN" sz="1600" dirty="0">
                <a:solidFill>
                  <a:srgbClr val="000000"/>
                </a:solidFill>
                <a:latin typeface="Verdana" panose="020B0604030504040204" pitchFamily="34" charset="0"/>
              </a:rPr>
              <a:t>background-attachment</a:t>
            </a:r>
          </a:p>
          <a:p>
            <a:pPr>
              <a:buFont typeface="Wingdings" pitchFamily="2" charset="2"/>
              <a:buChar char="ü"/>
            </a:pPr>
            <a:r>
              <a:rPr lang="en-IN" sz="1600" dirty="0">
                <a:solidFill>
                  <a:srgbClr val="000000"/>
                </a:solidFill>
                <a:latin typeface="Verdana" panose="020B0604030504040204" pitchFamily="34" charset="0"/>
              </a:rPr>
              <a:t>background-position</a:t>
            </a:r>
          </a:p>
          <a:p>
            <a:pPr algn="l"/>
            <a:r>
              <a:rPr lang="en-IN" sz="1600" dirty="0">
                <a:solidFill>
                  <a:srgbClr val="000000"/>
                </a:solidFill>
                <a:latin typeface="Verdana" panose="020B0604030504040204" pitchFamily="34" charset="0"/>
              </a:rPr>
              <a:t>It does not</a:t>
            </a:r>
            <a:r>
              <a:rPr lang="en-IN" sz="1600" b="0" i="0" dirty="0">
                <a:solidFill>
                  <a:srgbClr val="000000"/>
                </a:solidFill>
                <a:effectLst/>
                <a:latin typeface="Verdana" panose="020B0604030504040204" pitchFamily="34" charset="0"/>
              </a:rPr>
              <a:t> matter if one of the property values is missing, as long as the other ones are in this order. Note that we do not use the background-attachment property in the examples above, as it does not have a value.</a:t>
            </a:r>
          </a:p>
          <a:p>
            <a:endParaRPr lang="en-US" sz="2200" dirty="0"/>
          </a:p>
        </p:txBody>
      </p:sp>
    </p:spTree>
    <p:extLst>
      <p:ext uri="{BB962C8B-B14F-4D97-AF65-F5344CB8AC3E}">
        <p14:creationId xmlns:p14="http://schemas.microsoft.com/office/powerpoint/2010/main" val="153509254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A363FAA-3C28-9FBE-BC14-374E04ECBE61}"/>
              </a:ext>
            </a:extLst>
          </p:cNvPr>
          <p:cNvSpPr>
            <a:spLocks noGrp="1"/>
          </p:cNvSpPr>
          <p:nvPr>
            <p:ph type="title"/>
          </p:nvPr>
        </p:nvSpPr>
        <p:spPr>
          <a:xfrm>
            <a:off x="838200" y="365125"/>
            <a:ext cx="10515600" cy="1325563"/>
          </a:xfrm>
        </p:spPr>
        <p:txBody>
          <a:bodyPr>
            <a:normAutofit/>
          </a:bodyPr>
          <a:lstStyle/>
          <a:p>
            <a:r>
              <a:rPr lang="en-IN" sz="4200" b="0" i="0">
                <a:effectLst/>
                <a:latin typeface="Segoe UI" panose="020B0502040204020203" pitchFamily="34" charset="0"/>
              </a:rPr>
              <a:t>CSS Units</a:t>
            </a:r>
            <a:br>
              <a:rPr lang="en-IN" sz="4200" b="0" i="0">
                <a:effectLst/>
                <a:latin typeface="Segoe UI" panose="020B0502040204020203" pitchFamily="34" charset="0"/>
              </a:rPr>
            </a:br>
            <a:endParaRPr lang="en-US" sz="4200"/>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E7BBC17-2F8E-66A6-FDB2-003CE00F6370}"/>
              </a:ext>
            </a:extLst>
          </p:cNvPr>
          <p:cNvSpPr>
            <a:spLocks noGrp="1"/>
          </p:cNvSpPr>
          <p:nvPr>
            <p:ph idx="1"/>
          </p:nvPr>
        </p:nvSpPr>
        <p:spPr>
          <a:xfrm>
            <a:off x="838200" y="1929384"/>
            <a:ext cx="10515600" cy="4251960"/>
          </a:xfrm>
        </p:spPr>
        <p:txBody>
          <a:bodyPr>
            <a:normAutofit/>
          </a:bodyPr>
          <a:lstStyle/>
          <a:p>
            <a:r>
              <a:rPr lang="en-IN" sz="1700" b="0" i="0">
                <a:effectLst/>
                <a:latin typeface="Verdana" panose="020B0604030504040204" pitchFamily="34" charset="0"/>
              </a:rPr>
              <a:t>CSS has several different units for expressing a length.</a:t>
            </a:r>
          </a:p>
          <a:p>
            <a:r>
              <a:rPr lang="en-IN" sz="1700" b="0" i="0">
                <a:effectLst/>
                <a:latin typeface="Verdana" panose="020B0604030504040204" pitchFamily="34" charset="0"/>
              </a:rPr>
              <a:t>Many CSS properties take "length" values, such as width, margin, padding, font-size, etc.</a:t>
            </a:r>
          </a:p>
          <a:p>
            <a:r>
              <a:rPr lang="en-IN" sz="1700" b="1" i="0">
                <a:effectLst/>
                <a:latin typeface="Verdana" panose="020B0604030504040204" pitchFamily="34" charset="0"/>
              </a:rPr>
              <a:t>Length</a:t>
            </a:r>
            <a:r>
              <a:rPr lang="en-IN" sz="1700" b="0" i="0">
                <a:effectLst/>
                <a:latin typeface="Verdana" panose="020B0604030504040204" pitchFamily="34" charset="0"/>
              </a:rPr>
              <a:t> is a number followed by a length unit, such as 10px, 2em, etc.</a:t>
            </a:r>
          </a:p>
          <a:p>
            <a:r>
              <a:rPr lang="en-IN" sz="1700" b="0" i="0">
                <a:effectLst/>
                <a:latin typeface="Segoe UI" panose="020B0502040204020203" pitchFamily="34" charset="0"/>
              </a:rPr>
              <a:t>Example</a:t>
            </a:r>
          </a:p>
          <a:p>
            <a:r>
              <a:rPr lang="en-IN" sz="1700" b="0" i="0">
                <a:effectLst/>
                <a:latin typeface="Verdana" panose="020B0604030504040204" pitchFamily="34" charset="0"/>
              </a:rPr>
              <a:t>Set different length values, using px (pixels):</a:t>
            </a:r>
          </a:p>
          <a:p>
            <a:endParaRPr lang="en-IN" sz="1700" b="0" i="0">
              <a:effectLst/>
              <a:latin typeface="Verdana" panose="020B0604030504040204" pitchFamily="34" charset="0"/>
            </a:endParaRPr>
          </a:p>
          <a:p>
            <a:pPr marL="0" indent="0">
              <a:buNone/>
            </a:pPr>
            <a:r>
              <a:rPr lang="en-IN" sz="1700" b="0" i="0">
                <a:effectLst/>
                <a:latin typeface="Consolas" panose="020B0609020204030204" pitchFamily="49" charset="0"/>
              </a:rPr>
              <a:t>h1 {</a:t>
            </a:r>
            <a:br>
              <a:rPr lang="en-IN" sz="1700" b="0" i="0">
                <a:effectLst/>
                <a:latin typeface="Consolas" panose="020B0609020204030204" pitchFamily="49" charset="0"/>
              </a:rPr>
            </a:br>
            <a:r>
              <a:rPr lang="en-IN" sz="1700" b="0" i="0">
                <a:effectLst/>
                <a:latin typeface="Consolas" panose="020B0609020204030204" pitchFamily="49" charset="0"/>
              </a:rPr>
              <a:t>  font-size: 60px;</a:t>
            </a:r>
            <a:br>
              <a:rPr lang="en-IN" sz="1700" b="0" i="0">
                <a:effectLst/>
                <a:latin typeface="Consolas" panose="020B0609020204030204" pitchFamily="49" charset="0"/>
              </a:rPr>
            </a:br>
            <a:r>
              <a:rPr lang="en-IN" sz="1700" b="0" i="0">
                <a:effectLst/>
                <a:latin typeface="Consolas" panose="020B0609020204030204" pitchFamily="49" charset="0"/>
              </a:rPr>
              <a:t>}</a:t>
            </a:r>
            <a:br>
              <a:rPr lang="en-IN" sz="1700" b="0" i="0">
                <a:effectLst/>
                <a:latin typeface="Consolas" panose="020B0609020204030204" pitchFamily="49" charset="0"/>
              </a:rPr>
            </a:br>
            <a:br>
              <a:rPr lang="en-IN" sz="1700" b="0" i="0">
                <a:effectLst/>
                <a:latin typeface="Consolas" panose="020B0609020204030204" pitchFamily="49" charset="0"/>
              </a:rPr>
            </a:br>
            <a:r>
              <a:rPr lang="en-IN" sz="1700" b="0" i="0">
                <a:effectLst/>
                <a:latin typeface="Consolas" panose="020B0609020204030204" pitchFamily="49" charset="0"/>
              </a:rPr>
              <a:t>p {</a:t>
            </a:r>
            <a:br>
              <a:rPr lang="en-IN" sz="1700" b="0" i="0">
                <a:effectLst/>
                <a:latin typeface="Consolas" panose="020B0609020204030204" pitchFamily="49" charset="0"/>
              </a:rPr>
            </a:br>
            <a:r>
              <a:rPr lang="en-IN" sz="1700" b="0" i="0">
                <a:effectLst/>
                <a:latin typeface="Consolas" panose="020B0609020204030204" pitchFamily="49" charset="0"/>
              </a:rPr>
              <a:t>  font-size: 25px;</a:t>
            </a:r>
            <a:br>
              <a:rPr lang="en-IN" sz="1700" b="0" i="0">
                <a:effectLst/>
                <a:latin typeface="Consolas" panose="020B0609020204030204" pitchFamily="49" charset="0"/>
              </a:rPr>
            </a:br>
            <a:r>
              <a:rPr lang="en-IN" sz="1700" b="0" i="0">
                <a:effectLst/>
                <a:latin typeface="Consolas" panose="020B0609020204030204" pitchFamily="49" charset="0"/>
              </a:rPr>
              <a:t>  line-height: 50px;</a:t>
            </a:r>
            <a:br>
              <a:rPr lang="en-IN" sz="1700" b="0" i="0">
                <a:effectLst/>
                <a:latin typeface="Consolas" panose="020B0609020204030204" pitchFamily="49" charset="0"/>
              </a:rPr>
            </a:br>
            <a:r>
              <a:rPr lang="en-IN" sz="1700" b="0" i="0">
                <a:effectLst/>
                <a:latin typeface="Consolas" panose="020B0609020204030204" pitchFamily="49" charset="0"/>
              </a:rPr>
              <a:t>}</a:t>
            </a:r>
          </a:p>
          <a:p>
            <a:endParaRPr lang="en-US" sz="1700"/>
          </a:p>
        </p:txBody>
      </p:sp>
    </p:spTree>
    <p:extLst>
      <p:ext uri="{BB962C8B-B14F-4D97-AF65-F5344CB8AC3E}">
        <p14:creationId xmlns:p14="http://schemas.microsoft.com/office/powerpoint/2010/main" val="128954680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F46061F5-AF03-71D9-085C-CAE5B32E8E3B}"/>
              </a:ext>
            </a:extLst>
          </p:cNvPr>
          <p:cNvSpPr>
            <a:spLocks noGrp="1"/>
          </p:cNvSpPr>
          <p:nvPr>
            <p:ph idx="1"/>
          </p:nvPr>
        </p:nvSpPr>
        <p:spPr>
          <a:xfrm>
            <a:off x="838200" y="1929384"/>
            <a:ext cx="10515600" cy="4251960"/>
          </a:xfrm>
        </p:spPr>
        <p:txBody>
          <a:bodyPr>
            <a:normAutofit/>
          </a:bodyPr>
          <a:lstStyle/>
          <a:p>
            <a:r>
              <a:rPr lang="en-IN" sz="2200" b="1" i="0" dirty="0">
                <a:effectLst/>
                <a:latin typeface="Verdana" panose="020B0604030504040204" pitchFamily="34" charset="0"/>
              </a:rPr>
              <a:t>Note:</a:t>
            </a:r>
            <a:r>
              <a:rPr lang="en-IN" sz="2200" b="0" i="0" dirty="0">
                <a:effectLst/>
                <a:latin typeface="Verdana" panose="020B0604030504040204" pitchFamily="34" charset="0"/>
              </a:rPr>
              <a:t> A whitespace cannot appear between the number and the unit. However, if the value is 0, the unit can be omitted.</a:t>
            </a:r>
          </a:p>
          <a:p>
            <a:endParaRPr lang="en-IN" sz="2200" b="0" i="0" dirty="0">
              <a:effectLst/>
              <a:latin typeface="Verdana" panose="020B0604030504040204" pitchFamily="34" charset="0"/>
            </a:endParaRPr>
          </a:p>
          <a:p>
            <a:r>
              <a:rPr lang="en-IN" sz="2200" b="0" i="0" dirty="0">
                <a:effectLst/>
                <a:latin typeface="Verdana" panose="020B0604030504040204" pitchFamily="34" charset="0"/>
              </a:rPr>
              <a:t>For some CSS properties, negative lengths are allowed.</a:t>
            </a:r>
          </a:p>
          <a:p>
            <a:endParaRPr lang="en-IN" sz="2200" b="0" i="0" dirty="0">
              <a:effectLst/>
              <a:latin typeface="Verdana" panose="020B0604030504040204" pitchFamily="34" charset="0"/>
            </a:endParaRPr>
          </a:p>
          <a:p>
            <a:r>
              <a:rPr lang="en-IN" sz="2200" b="0" i="0" dirty="0">
                <a:effectLst/>
                <a:latin typeface="Verdana" panose="020B0604030504040204" pitchFamily="34" charset="0"/>
              </a:rPr>
              <a:t>There are two types of length units: </a:t>
            </a:r>
            <a:r>
              <a:rPr lang="en-IN" sz="2200" b="1" i="0" dirty="0">
                <a:effectLst/>
                <a:latin typeface="Verdana" panose="020B0604030504040204" pitchFamily="34" charset="0"/>
              </a:rPr>
              <a:t>absolute</a:t>
            </a:r>
            <a:r>
              <a:rPr lang="en-IN" sz="2200" b="0" i="0" dirty="0">
                <a:effectLst/>
                <a:latin typeface="Verdana" panose="020B0604030504040204" pitchFamily="34" charset="0"/>
              </a:rPr>
              <a:t> and </a:t>
            </a:r>
            <a:r>
              <a:rPr lang="en-IN" sz="2200" b="1" i="0" dirty="0">
                <a:effectLst/>
                <a:latin typeface="Verdana" panose="020B0604030504040204" pitchFamily="34" charset="0"/>
              </a:rPr>
              <a:t>relative</a:t>
            </a:r>
            <a:r>
              <a:rPr lang="en-IN" sz="2200" b="0" i="0" dirty="0">
                <a:effectLst/>
                <a:latin typeface="Verdana" panose="020B0604030504040204" pitchFamily="34" charset="0"/>
              </a:rPr>
              <a:t>.</a:t>
            </a:r>
          </a:p>
          <a:p>
            <a:endParaRPr lang="en-US" sz="2200" dirty="0"/>
          </a:p>
        </p:txBody>
      </p:sp>
    </p:spTree>
    <p:extLst>
      <p:ext uri="{BB962C8B-B14F-4D97-AF65-F5344CB8AC3E}">
        <p14:creationId xmlns:p14="http://schemas.microsoft.com/office/powerpoint/2010/main" val="8906394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026E79-8F74-B27E-D3EA-007A34D5547F}"/>
              </a:ext>
            </a:extLst>
          </p:cNvPr>
          <p:cNvPicPr>
            <a:picLocks noChangeAspect="1"/>
          </p:cNvPicPr>
          <p:nvPr/>
        </p:nvPicPr>
        <p:blipFill>
          <a:blip r:embed="rId2"/>
          <a:stretch>
            <a:fillRect/>
          </a:stretch>
        </p:blipFill>
        <p:spPr>
          <a:xfrm>
            <a:off x="0" y="142875"/>
            <a:ext cx="12192000" cy="6572250"/>
          </a:xfrm>
          <a:prstGeom prst="rect">
            <a:avLst/>
          </a:prstGeom>
        </p:spPr>
      </p:pic>
    </p:spTree>
    <p:extLst>
      <p:ext uri="{BB962C8B-B14F-4D97-AF65-F5344CB8AC3E}">
        <p14:creationId xmlns:p14="http://schemas.microsoft.com/office/powerpoint/2010/main" val="183219768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8C5B32A-461A-6D1B-EFAA-951C659C1BE4}"/>
              </a:ext>
            </a:extLst>
          </p:cNvPr>
          <p:cNvSpPr>
            <a:spLocks noGrp="1"/>
          </p:cNvSpPr>
          <p:nvPr>
            <p:ph type="title"/>
          </p:nvPr>
        </p:nvSpPr>
        <p:spPr>
          <a:xfrm>
            <a:off x="838200" y="365125"/>
            <a:ext cx="10515600" cy="1325563"/>
          </a:xfrm>
        </p:spPr>
        <p:txBody>
          <a:bodyPr>
            <a:normAutofit/>
          </a:bodyPr>
          <a:lstStyle/>
          <a:p>
            <a:r>
              <a:rPr lang="en-IN" sz="4200" b="0" i="0">
                <a:effectLst/>
                <a:latin typeface="Segoe UI" panose="020B0502040204020203" pitchFamily="34" charset="0"/>
              </a:rPr>
              <a:t>Absolute Lengths</a:t>
            </a:r>
            <a:br>
              <a:rPr lang="en-IN" sz="4200" b="0" i="0">
                <a:effectLst/>
                <a:latin typeface="Segoe UI" panose="020B0502040204020203" pitchFamily="34" charset="0"/>
              </a:rPr>
            </a:br>
            <a:endParaRPr lang="en-US" sz="4200"/>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2926D80-5B19-DF32-B310-154627BEE577}"/>
              </a:ext>
            </a:extLst>
          </p:cNvPr>
          <p:cNvSpPr>
            <a:spLocks noGrp="1"/>
          </p:cNvSpPr>
          <p:nvPr>
            <p:ph idx="1"/>
          </p:nvPr>
        </p:nvSpPr>
        <p:spPr>
          <a:xfrm>
            <a:off x="838200" y="1929384"/>
            <a:ext cx="10515600" cy="4251960"/>
          </a:xfrm>
        </p:spPr>
        <p:txBody>
          <a:bodyPr>
            <a:normAutofit/>
          </a:bodyPr>
          <a:lstStyle/>
          <a:p>
            <a:pPr algn="just"/>
            <a:r>
              <a:rPr lang="en-IN" sz="2200" b="0" i="0" dirty="0">
                <a:effectLst/>
                <a:latin typeface="Times New Roman" panose="02020603050405020304" pitchFamily="18" charset="0"/>
                <a:cs typeface="Times New Roman" panose="02020603050405020304" pitchFamily="18" charset="0"/>
              </a:rPr>
              <a:t>The absolute length units are fixed and a length expressed in any of these will appear as exactly that size.</a:t>
            </a:r>
          </a:p>
          <a:p>
            <a:pPr algn="just"/>
            <a:r>
              <a:rPr lang="en-IN" sz="2200" b="0" i="0" dirty="0">
                <a:effectLst/>
                <a:latin typeface="Times New Roman" panose="02020603050405020304" pitchFamily="18" charset="0"/>
                <a:cs typeface="Times New Roman" panose="02020603050405020304" pitchFamily="18" charset="0"/>
              </a:rPr>
              <a:t>Absolute length units are not recommended for use on screen, because screen sizes vary so much. However, they can be used if the output medium is known, such as for print layout.</a:t>
            </a:r>
          </a:p>
          <a:p>
            <a:pPr algn="just"/>
            <a:r>
              <a:rPr lang="en-IN" sz="2200" b="0" i="0" dirty="0">
                <a:effectLst/>
                <a:latin typeface="Times New Roman" panose="02020603050405020304" pitchFamily="18" charset="0"/>
                <a:cs typeface="Times New Roman" panose="02020603050405020304" pitchFamily="18" charset="0"/>
              </a:rPr>
              <a:t>* Pixels (</a:t>
            </a:r>
            <a:r>
              <a:rPr lang="en-IN" sz="2200" b="0" i="0" dirty="0" err="1">
                <a:effectLst/>
                <a:latin typeface="Times New Roman" panose="02020603050405020304" pitchFamily="18" charset="0"/>
                <a:cs typeface="Times New Roman" panose="02020603050405020304" pitchFamily="18" charset="0"/>
              </a:rPr>
              <a:t>px</a:t>
            </a:r>
            <a:r>
              <a:rPr lang="en-IN" sz="2200" b="0" i="0" dirty="0">
                <a:effectLst/>
                <a:latin typeface="Times New Roman" panose="02020603050405020304" pitchFamily="18" charset="0"/>
                <a:cs typeface="Times New Roman" panose="02020603050405020304" pitchFamily="18" charset="0"/>
              </a:rPr>
              <a:t>) are relative to the viewing device. For low-dpi devices, 1px is one device pixel (dot) of the display. For printers and high resolution screens 1px implies multiple device pixels.</a:t>
            </a:r>
          </a:p>
          <a:p>
            <a:pPr algn="just"/>
            <a:endParaRPr lang="en-US"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6709153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C5B32A-461A-6D1B-EFAA-951C659C1BE4}"/>
              </a:ext>
            </a:extLst>
          </p:cNvPr>
          <p:cNvSpPr>
            <a:spLocks noGrp="1"/>
          </p:cNvSpPr>
          <p:nvPr>
            <p:ph type="title"/>
          </p:nvPr>
        </p:nvSpPr>
        <p:spPr/>
        <p:txBody>
          <a:bodyPr/>
          <a:lstStyle/>
          <a:p>
            <a:r>
              <a:rPr lang="en-IN" b="0" i="0" dirty="0">
                <a:solidFill>
                  <a:srgbClr val="000000"/>
                </a:solidFill>
                <a:effectLst/>
                <a:latin typeface="Segoe UI" panose="020B0502040204020203" pitchFamily="34" charset="0"/>
              </a:rPr>
              <a:t>Absolute Lengths</a:t>
            </a:r>
            <a:br>
              <a:rPr lang="en-IN" b="0" i="0" dirty="0">
                <a:solidFill>
                  <a:srgbClr val="000000"/>
                </a:solidFill>
                <a:effectLst/>
                <a:latin typeface="Segoe UI" panose="020B0502040204020203" pitchFamily="34" charset="0"/>
              </a:rPr>
            </a:br>
            <a:endParaRPr lang="en-US" dirty="0"/>
          </a:p>
        </p:txBody>
      </p:sp>
      <p:graphicFrame>
        <p:nvGraphicFramePr>
          <p:cNvPr id="6" name="Table 5">
            <a:extLst>
              <a:ext uri="{FF2B5EF4-FFF2-40B4-BE49-F238E27FC236}">
                <a16:creationId xmlns:a16="http://schemas.microsoft.com/office/drawing/2014/main" id="{9BFD97AF-682F-9422-8877-E0058551AA07}"/>
              </a:ext>
            </a:extLst>
          </p:cNvPr>
          <p:cNvGraphicFramePr>
            <a:graphicFrameLocks noGrp="1"/>
          </p:cNvGraphicFramePr>
          <p:nvPr>
            <p:extLst>
              <p:ext uri="{D42A27DB-BD31-4B8C-83A1-F6EECF244321}">
                <p14:modId xmlns:p14="http://schemas.microsoft.com/office/powerpoint/2010/main" val="1751595701"/>
              </p:ext>
            </p:extLst>
          </p:nvPr>
        </p:nvGraphicFramePr>
        <p:xfrm>
          <a:off x="600075" y="1243013"/>
          <a:ext cx="11053762" cy="3843497"/>
        </p:xfrm>
        <a:graphic>
          <a:graphicData uri="http://schemas.openxmlformats.org/drawingml/2006/table">
            <a:tbl>
              <a:tblPr/>
              <a:tblGrid>
                <a:gridCol w="1325090">
                  <a:extLst>
                    <a:ext uri="{9D8B030D-6E8A-4147-A177-3AD203B41FA5}">
                      <a16:colId xmlns:a16="http://schemas.microsoft.com/office/drawing/2014/main" val="1585365576"/>
                    </a:ext>
                  </a:extLst>
                </a:gridCol>
                <a:gridCol w="9728672">
                  <a:extLst>
                    <a:ext uri="{9D8B030D-6E8A-4147-A177-3AD203B41FA5}">
                      <a16:colId xmlns:a16="http://schemas.microsoft.com/office/drawing/2014/main" val="1574401917"/>
                    </a:ext>
                  </a:extLst>
                </a:gridCol>
              </a:tblGrid>
              <a:tr h="549071">
                <a:tc>
                  <a:txBody>
                    <a:bodyPr/>
                    <a:lstStyle/>
                    <a:p>
                      <a:pPr algn="l" fontAlgn="t"/>
                      <a:r>
                        <a:rPr lang="en-IN">
                          <a:effectLst/>
                        </a:rPr>
                        <a:t>Unit</a:t>
                      </a:r>
                    </a:p>
                  </a:txBody>
                  <a:tcPr marL="1524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en-IN">
                          <a:effectLst/>
                        </a:rPr>
                        <a:t>Description</a:t>
                      </a:r>
                    </a:p>
                  </a:txBody>
                  <a:tcPr marL="762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1620914758"/>
                  </a:ext>
                </a:extLst>
              </a:tr>
              <a:tr h="549071">
                <a:tc>
                  <a:txBody>
                    <a:bodyPr/>
                    <a:lstStyle/>
                    <a:p>
                      <a:pPr algn="l" fontAlgn="t"/>
                      <a:r>
                        <a:rPr lang="en-IN">
                          <a:effectLst/>
                        </a:rPr>
                        <a:t>cm</a:t>
                      </a:r>
                    </a:p>
                  </a:txBody>
                  <a:tcPr marL="1524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tc>
                  <a:txBody>
                    <a:bodyPr/>
                    <a:lstStyle/>
                    <a:p>
                      <a:pPr algn="l" fontAlgn="t"/>
                      <a:r>
                        <a:rPr lang="en-IN" dirty="0" err="1">
                          <a:effectLst/>
                        </a:rPr>
                        <a:t>centimeters</a:t>
                      </a:r>
                      <a:endParaRPr lang="en-IN" dirty="0">
                        <a:effectLst/>
                      </a:endParaRPr>
                    </a:p>
                  </a:txBody>
                  <a:tcPr marL="762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extLst>
                  <a:ext uri="{0D108BD9-81ED-4DB2-BD59-A6C34878D82A}">
                    <a16:rowId xmlns:a16="http://schemas.microsoft.com/office/drawing/2014/main" val="278995733"/>
                  </a:ext>
                </a:extLst>
              </a:tr>
              <a:tr h="549071">
                <a:tc>
                  <a:txBody>
                    <a:bodyPr/>
                    <a:lstStyle/>
                    <a:p>
                      <a:pPr algn="l" fontAlgn="t"/>
                      <a:r>
                        <a:rPr lang="en-IN">
                          <a:effectLst/>
                        </a:rPr>
                        <a:t>mm</a:t>
                      </a:r>
                    </a:p>
                  </a:txBody>
                  <a:tcPr marL="1524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en-IN" dirty="0" err="1">
                          <a:effectLst/>
                        </a:rPr>
                        <a:t>millimeters</a:t>
                      </a:r>
                      <a:endParaRPr lang="en-IN" dirty="0">
                        <a:effectLst/>
                      </a:endParaRPr>
                    </a:p>
                  </a:txBody>
                  <a:tcPr marL="762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3080013934"/>
                  </a:ext>
                </a:extLst>
              </a:tr>
              <a:tr h="549071">
                <a:tc>
                  <a:txBody>
                    <a:bodyPr/>
                    <a:lstStyle/>
                    <a:p>
                      <a:pPr algn="l" fontAlgn="t"/>
                      <a:r>
                        <a:rPr lang="en-IN">
                          <a:effectLst/>
                        </a:rPr>
                        <a:t>in</a:t>
                      </a:r>
                    </a:p>
                  </a:txBody>
                  <a:tcPr marL="1524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tc>
                  <a:txBody>
                    <a:bodyPr/>
                    <a:lstStyle/>
                    <a:p>
                      <a:pPr algn="l" fontAlgn="t"/>
                      <a:r>
                        <a:rPr lang="en-IN" dirty="0">
                          <a:effectLst/>
                        </a:rPr>
                        <a:t>inches (1in = 96px = 2.54cm)</a:t>
                      </a:r>
                    </a:p>
                  </a:txBody>
                  <a:tcPr marL="762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extLst>
                  <a:ext uri="{0D108BD9-81ED-4DB2-BD59-A6C34878D82A}">
                    <a16:rowId xmlns:a16="http://schemas.microsoft.com/office/drawing/2014/main" val="899863153"/>
                  </a:ext>
                </a:extLst>
              </a:tr>
              <a:tr h="549071">
                <a:tc>
                  <a:txBody>
                    <a:bodyPr/>
                    <a:lstStyle/>
                    <a:p>
                      <a:pPr algn="l" fontAlgn="t"/>
                      <a:r>
                        <a:rPr lang="en-IN">
                          <a:effectLst/>
                        </a:rPr>
                        <a:t>px *</a:t>
                      </a:r>
                    </a:p>
                  </a:txBody>
                  <a:tcPr marL="1524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en-IN" dirty="0">
                          <a:effectLst/>
                        </a:rPr>
                        <a:t>pixels (1px = 1/96th of 1in)</a:t>
                      </a:r>
                    </a:p>
                  </a:txBody>
                  <a:tcPr marL="762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593505068"/>
                  </a:ext>
                </a:extLst>
              </a:tr>
              <a:tr h="549071">
                <a:tc>
                  <a:txBody>
                    <a:bodyPr/>
                    <a:lstStyle/>
                    <a:p>
                      <a:pPr algn="l" fontAlgn="t"/>
                      <a:r>
                        <a:rPr lang="en-IN">
                          <a:effectLst/>
                        </a:rPr>
                        <a:t>pt</a:t>
                      </a:r>
                    </a:p>
                  </a:txBody>
                  <a:tcPr marL="1524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tc>
                  <a:txBody>
                    <a:bodyPr/>
                    <a:lstStyle/>
                    <a:p>
                      <a:pPr algn="l" fontAlgn="t"/>
                      <a:r>
                        <a:rPr lang="en-IN" dirty="0">
                          <a:effectLst/>
                        </a:rPr>
                        <a:t>points (1pt = 1/72 of 1in)</a:t>
                      </a:r>
                    </a:p>
                  </a:txBody>
                  <a:tcPr marL="762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extLst>
                  <a:ext uri="{0D108BD9-81ED-4DB2-BD59-A6C34878D82A}">
                    <a16:rowId xmlns:a16="http://schemas.microsoft.com/office/drawing/2014/main" val="2731093558"/>
                  </a:ext>
                </a:extLst>
              </a:tr>
              <a:tr h="549071">
                <a:tc>
                  <a:txBody>
                    <a:bodyPr/>
                    <a:lstStyle/>
                    <a:p>
                      <a:pPr algn="l" fontAlgn="t"/>
                      <a:r>
                        <a:rPr lang="en-IN" dirty="0">
                          <a:effectLst/>
                        </a:rPr>
                        <a:t>pc</a:t>
                      </a:r>
                    </a:p>
                  </a:txBody>
                  <a:tcPr marL="1524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IN" dirty="0">
                          <a:effectLst/>
                        </a:rPr>
                        <a:t>picas (1pc = 12 </a:t>
                      </a:r>
                      <a:r>
                        <a:rPr lang="en-IN" dirty="0" err="1">
                          <a:effectLst/>
                        </a:rPr>
                        <a:t>pt</a:t>
                      </a:r>
                      <a:r>
                        <a:rPr lang="en-IN" dirty="0">
                          <a:effectLst/>
                        </a:rPr>
                        <a:t>)</a:t>
                      </a:r>
                    </a:p>
                  </a:txBody>
                  <a:tcPr marL="762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820272857"/>
                  </a:ext>
                </a:extLst>
              </a:tr>
            </a:tbl>
          </a:graphicData>
        </a:graphic>
      </p:graphicFrame>
      <p:sp>
        <p:nvSpPr>
          <p:cNvPr id="8" name="TextBox 7">
            <a:extLst>
              <a:ext uri="{FF2B5EF4-FFF2-40B4-BE49-F238E27FC236}">
                <a16:creationId xmlns:a16="http://schemas.microsoft.com/office/drawing/2014/main" id="{2B8B51E6-6793-8A27-D7E4-D5FD00A42A58}"/>
              </a:ext>
            </a:extLst>
          </p:cNvPr>
          <p:cNvSpPr txBox="1"/>
          <p:nvPr/>
        </p:nvSpPr>
        <p:spPr>
          <a:xfrm>
            <a:off x="1117998" y="5564288"/>
            <a:ext cx="6093618" cy="400110"/>
          </a:xfrm>
          <a:prstGeom prst="rect">
            <a:avLst/>
          </a:prstGeom>
          <a:noFill/>
        </p:spPr>
        <p:txBody>
          <a:bodyPr wrap="square">
            <a:spAutoFit/>
          </a:bodyPr>
          <a:lstStyle/>
          <a:p>
            <a:pPr lvl="1">
              <a:lnSpc>
                <a:spcPct val="100000"/>
              </a:lnSpc>
              <a:defRPr/>
            </a:pPr>
            <a:r>
              <a:rPr lang="en-US" sz="2000" dirty="0"/>
              <a:t>Note:   Zero can be used with no unit: </a:t>
            </a:r>
            <a:r>
              <a:rPr lang="en-US" sz="2000" b="1" dirty="0">
                <a:solidFill>
                  <a:srgbClr val="FF0000"/>
                </a:solidFill>
                <a:latin typeface="Consolas" pitchFamily="49" charset="0"/>
              </a:rPr>
              <a:t>border: 0;</a:t>
            </a:r>
          </a:p>
        </p:txBody>
      </p:sp>
    </p:spTree>
    <p:extLst>
      <p:ext uri="{BB962C8B-B14F-4D97-AF65-F5344CB8AC3E}">
        <p14:creationId xmlns:p14="http://schemas.microsoft.com/office/powerpoint/2010/main" val="82391897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7EE4A6-A8D7-09C7-BF1B-6A9A33C673EE}"/>
              </a:ext>
            </a:extLst>
          </p:cNvPr>
          <p:cNvSpPr>
            <a:spLocks noGrp="1"/>
          </p:cNvSpPr>
          <p:nvPr>
            <p:ph type="title"/>
          </p:nvPr>
        </p:nvSpPr>
        <p:spPr>
          <a:xfrm>
            <a:off x="238125" y="0"/>
            <a:ext cx="10515600" cy="1325563"/>
          </a:xfrm>
        </p:spPr>
        <p:txBody>
          <a:bodyPr/>
          <a:lstStyle/>
          <a:p>
            <a:r>
              <a:rPr kumimoji="0" lang="en-US" altLang="en-US" sz="4400" b="0" i="0" u="none" strike="noStrike" cap="none" normalizeH="0" baseline="0" dirty="0">
                <a:ln>
                  <a:noFill/>
                </a:ln>
                <a:solidFill>
                  <a:srgbClr val="000000"/>
                </a:solidFill>
                <a:effectLst/>
                <a:latin typeface="Segoe UI" panose="020B0502040204020203" pitchFamily="34" charset="0"/>
              </a:rPr>
              <a:t>Relative Lengths</a:t>
            </a:r>
            <a:br>
              <a:rPr kumimoji="0" lang="en-US" altLang="en-US" sz="4400" b="0" i="0" u="none" strike="noStrike" cap="none" normalizeH="0" baseline="0" dirty="0">
                <a:ln>
                  <a:noFill/>
                </a:ln>
                <a:solidFill>
                  <a:srgbClr val="000000"/>
                </a:solidFill>
                <a:effectLst/>
                <a:latin typeface="Segoe UI" panose="020B0502040204020203" pitchFamily="34" charset="0"/>
              </a:rPr>
            </a:br>
            <a:endParaRPr lang="en-US" dirty="0"/>
          </a:p>
        </p:txBody>
      </p:sp>
      <p:graphicFrame>
        <p:nvGraphicFramePr>
          <p:cNvPr id="4" name="Content Placeholder 3">
            <a:extLst>
              <a:ext uri="{FF2B5EF4-FFF2-40B4-BE49-F238E27FC236}">
                <a16:creationId xmlns:a16="http://schemas.microsoft.com/office/drawing/2014/main" id="{668F9441-3822-FE1E-C4BF-CAE4D9C1D3B0}"/>
              </a:ext>
            </a:extLst>
          </p:cNvPr>
          <p:cNvGraphicFramePr>
            <a:graphicFrameLocks noGrp="1"/>
          </p:cNvGraphicFramePr>
          <p:nvPr>
            <p:ph idx="1"/>
            <p:extLst>
              <p:ext uri="{D42A27DB-BD31-4B8C-83A1-F6EECF244321}">
                <p14:modId xmlns:p14="http://schemas.microsoft.com/office/powerpoint/2010/main" val="2106630578"/>
              </p:ext>
            </p:extLst>
          </p:nvPr>
        </p:nvGraphicFramePr>
        <p:xfrm>
          <a:off x="414338" y="1599775"/>
          <a:ext cx="11315700" cy="4984012"/>
        </p:xfrm>
        <a:graphic>
          <a:graphicData uri="http://schemas.openxmlformats.org/drawingml/2006/table">
            <a:tbl>
              <a:tblPr>
                <a:tableStyleId>{284E427A-3D55-4303-BF80-6455036E1DE7}</a:tableStyleId>
              </a:tblPr>
              <a:tblGrid>
                <a:gridCol w="2422571">
                  <a:extLst>
                    <a:ext uri="{9D8B030D-6E8A-4147-A177-3AD203B41FA5}">
                      <a16:colId xmlns:a16="http://schemas.microsoft.com/office/drawing/2014/main" val="1308511466"/>
                    </a:ext>
                  </a:extLst>
                </a:gridCol>
                <a:gridCol w="8893129">
                  <a:extLst>
                    <a:ext uri="{9D8B030D-6E8A-4147-A177-3AD203B41FA5}">
                      <a16:colId xmlns:a16="http://schemas.microsoft.com/office/drawing/2014/main" val="745160388"/>
                    </a:ext>
                  </a:extLst>
                </a:gridCol>
              </a:tblGrid>
              <a:tr h="364783">
                <a:tc>
                  <a:txBody>
                    <a:bodyPr/>
                    <a:lstStyle/>
                    <a:p>
                      <a:pPr algn="l" fontAlgn="t"/>
                      <a:r>
                        <a:rPr lang="en-IN" sz="2000" b="1">
                          <a:effectLst/>
                        </a:rPr>
                        <a:t>Unit</a:t>
                      </a:r>
                    </a:p>
                  </a:txBody>
                  <a:tcPr marL="130280" marR="65140" marT="65140" marB="65140"/>
                </a:tc>
                <a:tc>
                  <a:txBody>
                    <a:bodyPr/>
                    <a:lstStyle/>
                    <a:p>
                      <a:pPr algn="l" fontAlgn="t"/>
                      <a:r>
                        <a:rPr lang="en-IN" sz="2000" b="1" dirty="0">
                          <a:effectLst/>
                        </a:rPr>
                        <a:t>Description</a:t>
                      </a:r>
                    </a:p>
                  </a:txBody>
                  <a:tcPr marL="65140" marR="65140" marT="65140" marB="65140"/>
                </a:tc>
                <a:extLst>
                  <a:ext uri="{0D108BD9-81ED-4DB2-BD59-A6C34878D82A}">
                    <a16:rowId xmlns:a16="http://schemas.microsoft.com/office/drawing/2014/main" val="2703177578"/>
                  </a:ext>
                </a:extLst>
              </a:tr>
              <a:tr h="599286">
                <a:tc>
                  <a:txBody>
                    <a:bodyPr/>
                    <a:lstStyle/>
                    <a:p>
                      <a:pPr algn="l" fontAlgn="t"/>
                      <a:r>
                        <a:rPr lang="en-IN" sz="2000">
                          <a:effectLst/>
                        </a:rPr>
                        <a:t>em</a:t>
                      </a:r>
                    </a:p>
                  </a:txBody>
                  <a:tcPr marL="130280" marR="65140" marT="65140" marB="65140"/>
                </a:tc>
                <a:tc>
                  <a:txBody>
                    <a:bodyPr/>
                    <a:lstStyle/>
                    <a:p>
                      <a:pPr algn="l" fontAlgn="t"/>
                      <a:r>
                        <a:rPr lang="en-IN" sz="2000" dirty="0">
                          <a:effectLst/>
                        </a:rPr>
                        <a:t>Relative to the font-size of the element (2em means 2 times the size of the current font)</a:t>
                      </a:r>
                    </a:p>
                  </a:txBody>
                  <a:tcPr marL="65140" marR="65140" marT="65140" marB="65140"/>
                </a:tc>
                <a:extLst>
                  <a:ext uri="{0D108BD9-81ED-4DB2-BD59-A6C34878D82A}">
                    <a16:rowId xmlns:a16="http://schemas.microsoft.com/office/drawing/2014/main" val="3018005109"/>
                  </a:ext>
                </a:extLst>
              </a:tr>
              <a:tr h="599286">
                <a:tc>
                  <a:txBody>
                    <a:bodyPr/>
                    <a:lstStyle/>
                    <a:p>
                      <a:pPr algn="l" fontAlgn="t"/>
                      <a:r>
                        <a:rPr lang="en-IN" sz="2000" dirty="0">
                          <a:effectLst/>
                        </a:rPr>
                        <a:t>ex</a:t>
                      </a:r>
                    </a:p>
                  </a:txBody>
                  <a:tcPr marL="130280" marR="65140" marT="65140" marB="65140"/>
                </a:tc>
                <a:tc>
                  <a:txBody>
                    <a:bodyPr/>
                    <a:lstStyle/>
                    <a:p>
                      <a:pPr algn="l" fontAlgn="t"/>
                      <a:r>
                        <a:rPr lang="en-IN" sz="2000" dirty="0">
                          <a:effectLst/>
                        </a:rPr>
                        <a:t>Relative to the x-height of the current font (rarely used)</a:t>
                      </a:r>
                    </a:p>
                  </a:txBody>
                  <a:tcPr marL="65140" marR="65140" marT="65140" marB="65140"/>
                </a:tc>
                <a:extLst>
                  <a:ext uri="{0D108BD9-81ED-4DB2-BD59-A6C34878D82A}">
                    <a16:rowId xmlns:a16="http://schemas.microsoft.com/office/drawing/2014/main" val="3282835796"/>
                  </a:ext>
                </a:extLst>
              </a:tr>
              <a:tr h="364783">
                <a:tc>
                  <a:txBody>
                    <a:bodyPr/>
                    <a:lstStyle/>
                    <a:p>
                      <a:pPr algn="l" fontAlgn="t"/>
                      <a:r>
                        <a:rPr lang="en-IN" sz="2000">
                          <a:effectLst/>
                        </a:rPr>
                        <a:t>ch</a:t>
                      </a:r>
                    </a:p>
                  </a:txBody>
                  <a:tcPr marL="130280" marR="65140" marT="65140" marB="65140"/>
                </a:tc>
                <a:tc>
                  <a:txBody>
                    <a:bodyPr/>
                    <a:lstStyle/>
                    <a:p>
                      <a:pPr algn="l" fontAlgn="t"/>
                      <a:r>
                        <a:rPr lang="en-IN" sz="2000">
                          <a:effectLst/>
                        </a:rPr>
                        <a:t>Relative to the width of the "0" (zero)</a:t>
                      </a:r>
                    </a:p>
                  </a:txBody>
                  <a:tcPr marL="65140" marR="65140" marT="65140" marB="65140"/>
                </a:tc>
                <a:extLst>
                  <a:ext uri="{0D108BD9-81ED-4DB2-BD59-A6C34878D82A}">
                    <a16:rowId xmlns:a16="http://schemas.microsoft.com/office/drawing/2014/main" val="4050735597"/>
                  </a:ext>
                </a:extLst>
              </a:tr>
              <a:tr h="364783">
                <a:tc>
                  <a:txBody>
                    <a:bodyPr/>
                    <a:lstStyle/>
                    <a:p>
                      <a:pPr algn="l" fontAlgn="t"/>
                      <a:r>
                        <a:rPr lang="en-IN" sz="2000">
                          <a:effectLst/>
                        </a:rPr>
                        <a:t>rem</a:t>
                      </a:r>
                    </a:p>
                  </a:txBody>
                  <a:tcPr marL="130280" marR="65140" marT="65140" marB="65140"/>
                </a:tc>
                <a:tc>
                  <a:txBody>
                    <a:bodyPr/>
                    <a:lstStyle/>
                    <a:p>
                      <a:pPr algn="l" fontAlgn="t"/>
                      <a:r>
                        <a:rPr lang="en-IN" sz="2000">
                          <a:effectLst/>
                        </a:rPr>
                        <a:t>Relative to font-size of the root element</a:t>
                      </a:r>
                    </a:p>
                  </a:txBody>
                  <a:tcPr marL="65140" marR="65140" marT="65140" marB="65140"/>
                </a:tc>
                <a:extLst>
                  <a:ext uri="{0D108BD9-81ED-4DB2-BD59-A6C34878D82A}">
                    <a16:rowId xmlns:a16="http://schemas.microsoft.com/office/drawing/2014/main" val="3971579598"/>
                  </a:ext>
                </a:extLst>
              </a:tr>
              <a:tr h="364783">
                <a:tc>
                  <a:txBody>
                    <a:bodyPr/>
                    <a:lstStyle/>
                    <a:p>
                      <a:pPr algn="l" fontAlgn="t"/>
                      <a:r>
                        <a:rPr lang="en-IN" sz="2000">
                          <a:effectLst/>
                        </a:rPr>
                        <a:t>vw</a:t>
                      </a:r>
                    </a:p>
                  </a:txBody>
                  <a:tcPr marL="130280" marR="65140" marT="65140" marB="65140"/>
                </a:tc>
                <a:tc>
                  <a:txBody>
                    <a:bodyPr/>
                    <a:lstStyle/>
                    <a:p>
                      <a:pPr algn="l" fontAlgn="t"/>
                      <a:r>
                        <a:rPr lang="en-IN" sz="2000">
                          <a:effectLst/>
                        </a:rPr>
                        <a:t>Relative to 1% of the width of the viewport*</a:t>
                      </a:r>
                    </a:p>
                  </a:txBody>
                  <a:tcPr marL="65140" marR="65140" marT="65140" marB="65140"/>
                </a:tc>
                <a:extLst>
                  <a:ext uri="{0D108BD9-81ED-4DB2-BD59-A6C34878D82A}">
                    <a16:rowId xmlns:a16="http://schemas.microsoft.com/office/drawing/2014/main" val="2394422795"/>
                  </a:ext>
                </a:extLst>
              </a:tr>
              <a:tr h="364783">
                <a:tc>
                  <a:txBody>
                    <a:bodyPr/>
                    <a:lstStyle/>
                    <a:p>
                      <a:pPr algn="l" fontAlgn="t"/>
                      <a:r>
                        <a:rPr lang="en-IN" sz="2000">
                          <a:effectLst/>
                        </a:rPr>
                        <a:t>vh</a:t>
                      </a:r>
                    </a:p>
                  </a:txBody>
                  <a:tcPr marL="130280" marR="65140" marT="65140" marB="65140"/>
                </a:tc>
                <a:tc>
                  <a:txBody>
                    <a:bodyPr/>
                    <a:lstStyle/>
                    <a:p>
                      <a:pPr algn="l" fontAlgn="t"/>
                      <a:r>
                        <a:rPr lang="en-IN" sz="2000">
                          <a:effectLst/>
                        </a:rPr>
                        <a:t>Relative to 1% of the height of the viewport*</a:t>
                      </a:r>
                    </a:p>
                  </a:txBody>
                  <a:tcPr marL="65140" marR="65140" marT="65140" marB="65140"/>
                </a:tc>
                <a:extLst>
                  <a:ext uri="{0D108BD9-81ED-4DB2-BD59-A6C34878D82A}">
                    <a16:rowId xmlns:a16="http://schemas.microsoft.com/office/drawing/2014/main" val="2798062591"/>
                  </a:ext>
                </a:extLst>
              </a:tr>
              <a:tr h="599286">
                <a:tc>
                  <a:txBody>
                    <a:bodyPr/>
                    <a:lstStyle/>
                    <a:p>
                      <a:pPr algn="l" fontAlgn="t"/>
                      <a:r>
                        <a:rPr lang="en-IN" sz="2000">
                          <a:effectLst/>
                        </a:rPr>
                        <a:t>vmin</a:t>
                      </a:r>
                    </a:p>
                  </a:txBody>
                  <a:tcPr marL="130280" marR="65140" marT="65140" marB="65140"/>
                </a:tc>
                <a:tc>
                  <a:txBody>
                    <a:bodyPr/>
                    <a:lstStyle/>
                    <a:p>
                      <a:pPr algn="l" fontAlgn="t"/>
                      <a:r>
                        <a:rPr lang="en-IN" sz="2000">
                          <a:effectLst/>
                        </a:rPr>
                        <a:t>Relative to 1% of viewport's* smaller dimension</a:t>
                      </a:r>
                    </a:p>
                  </a:txBody>
                  <a:tcPr marL="65140" marR="65140" marT="65140" marB="65140"/>
                </a:tc>
                <a:extLst>
                  <a:ext uri="{0D108BD9-81ED-4DB2-BD59-A6C34878D82A}">
                    <a16:rowId xmlns:a16="http://schemas.microsoft.com/office/drawing/2014/main" val="299064268"/>
                  </a:ext>
                </a:extLst>
              </a:tr>
              <a:tr h="364783">
                <a:tc>
                  <a:txBody>
                    <a:bodyPr/>
                    <a:lstStyle/>
                    <a:p>
                      <a:pPr algn="l" fontAlgn="t"/>
                      <a:r>
                        <a:rPr lang="en-IN" sz="2000">
                          <a:effectLst/>
                        </a:rPr>
                        <a:t>vmax</a:t>
                      </a:r>
                    </a:p>
                  </a:txBody>
                  <a:tcPr marL="130280" marR="65140" marT="65140" marB="65140"/>
                </a:tc>
                <a:tc>
                  <a:txBody>
                    <a:bodyPr/>
                    <a:lstStyle/>
                    <a:p>
                      <a:pPr algn="l" fontAlgn="t"/>
                      <a:r>
                        <a:rPr lang="en-IN" sz="2000">
                          <a:effectLst/>
                        </a:rPr>
                        <a:t>Relative to 1% of viewport's* larger dimension</a:t>
                      </a:r>
                    </a:p>
                  </a:txBody>
                  <a:tcPr marL="65140" marR="65140" marT="65140" marB="65140"/>
                </a:tc>
                <a:extLst>
                  <a:ext uri="{0D108BD9-81ED-4DB2-BD59-A6C34878D82A}">
                    <a16:rowId xmlns:a16="http://schemas.microsoft.com/office/drawing/2014/main" val="2672470305"/>
                  </a:ext>
                </a:extLst>
              </a:tr>
              <a:tr h="364783">
                <a:tc>
                  <a:txBody>
                    <a:bodyPr/>
                    <a:lstStyle/>
                    <a:p>
                      <a:pPr algn="l" fontAlgn="t"/>
                      <a:r>
                        <a:rPr lang="en-IN" sz="2000">
                          <a:effectLst/>
                        </a:rPr>
                        <a:t>%</a:t>
                      </a:r>
                    </a:p>
                  </a:txBody>
                  <a:tcPr marL="130280" marR="65140" marT="65140" marB="65140"/>
                </a:tc>
                <a:tc>
                  <a:txBody>
                    <a:bodyPr/>
                    <a:lstStyle/>
                    <a:p>
                      <a:pPr algn="l" fontAlgn="t"/>
                      <a:r>
                        <a:rPr lang="en-IN" sz="2000" dirty="0">
                          <a:effectLst/>
                        </a:rPr>
                        <a:t>Relative to the parent element</a:t>
                      </a:r>
                    </a:p>
                  </a:txBody>
                  <a:tcPr marL="65140" marR="65140" marT="65140" marB="65140"/>
                </a:tc>
                <a:extLst>
                  <a:ext uri="{0D108BD9-81ED-4DB2-BD59-A6C34878D82A}">
                    <a16:rowId xmlns:a16="http://schemas.microsoft.com/office/drawing/2014/main" val="2983601564"/>
                  </a:ext>
                </a:extLst>
              </a:tr>
            </a:tbl>
          </a:graphicData>
        </a:graphic>
      </p:graphicFrame>
      <p:sp>
        <p:nvSpPr>
          <p:cNvPr id="5" name="Rectangle 1">
            <a:extLst>
              <a:ext uri="{FF2B5EF4-FFF2-40B4-BE49-F238E27FC236}">
                <a16:creationId xmlns:a16="http://schemas.microsoft.com/office/drawing/2014/main" id="{B432D8B1-17A0-45A5-9BC6-DADC5EF60701}"/>
              </a:ext>
            </a:extLst>
          </p:cNvPr>
          <p:cNvSpPr>
            <a:spLocks noChangeArrowheads="1"/>
          </p:cNvSpPr>
          <p:nvPr/>
        </p:nvSpPr>
        <p:spPr bwMode="auto">
          <a:xfrm>
            <a:off x="414338" y="662781"/>
            <a:ext cx="11315700" cy="769393"/>
          </a:xfrm>
          <a:prstGeom prst="rect">
            <a:avLst/>
          </a:prstGeom>
          <a:noFill/>
          <a:ln>
            <a:noFill/>
          </a:ln>
          <a:effectLst/>
        </p:spPr>
        <p:txBody>
          <a:bodyPr vert="horz" wrap="square" lIns="0" tIns="76176" rIns="0" bIns="76176"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Verdana" panose="020B0604030504040204" pitchFamily="34" charset="0"/>
              </a:rPr>
              <a:t>Relative length units specify a length relative to another length property. Relative length units scale better between different rendering medium.</a:t>
            </a:r>
            <a:endParaRPr kumimoji="0" lang="en-US" altLang="en-US" sz="2000" b="0" i="0" u="none" strike="noStrike" cap="none" normalizeH="0" baseline="0" dirty="0">
              <a:ln>
                <a:noFill/>
              </a:ln>
              <a:solidFill>
                <a:schemeClr val="tx1"/>
              </a:solidFill>
              <a:effectLst/>
            </a:endParaRPr>
          </a:p>
        </p:txBody>
      </p:sp>
    </p:spTree>
    <p:extLst>
      <p:ext uri="{BB962C8B-B14F-4D97-AF65-F5344CB8AC3E}">
        <p14:creationId xmlns:p14="http://schemas.microsoft.com/office/powerpoint/2010/main" val="268137401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6BF2CD8-0D27-4D1C-BBF5-FBBD18049BA6}"/>
              </a:ext>
            </a:extLst>
          </p:cNvPr>
          <p:cNvSpPr>
            <a:spLocks noGrp="1"/>
          </p:cNvSpPr>
          <p:nvPr>
            <p:ph idx="1"/>
          </p:nvPr>
        </p:nvSpPr>
        <p:spPr>
          <a:xfrm>
            <a:off x="266700" y="182562"/>
            <a:ext cx="3162300" cy="4889501"/>
          </a:xfrm>
        </p:spPr>
        <p:txBody>
          <a:bodyPr>
            <a:noAutofit/>
          </a:bodyPr>
          <a:lstStyle/>
          <a:p>
            <a:pPr marL="0" indent="0">
              <a:buNone/>
            </a:pPr>
            <a:r>
              <a:rPr lang="en-US" sz="2000" dirty="0"/>
              <a:t>&lt;!DOCTYPE html&gt;</a:t>
            </a:r>
          </a:p>
          <a:p>
            <a:pPr marL="0" indent="0">
              <a:buNone/>
            </a:pPr>
            <a:r>
              <a:rPr lang="en-US" sz="2000" dirty="0"/>
              <a:t>&lt;html&gt;</a:t>
            </a:r>
          </a:p>
          <a:p>
            <a:pPr marL="0" indent="0">
              <a:buNone/>
            </a:pPr>
            <a:r>
              <a:rPr lang="en-US" sz="2000" dirty="0"/>
              <a:t>&lt;head&gt;</a:t>
            </a:r>
          </a:p>
          <a:p>
            <a:pPr marL="0" indent="0">
              <a:buNone/>
            </a:pPr>
            <a:r>
              <a:rPr lang="en-US" sz="2000" dirty="0"/>
              <a:t>&lt;style&gt;</a:t>
            </a:r>
          </a:p>
          <a:p>
            <a:pPr marL="0" indent="0">
              <a:buNone/>
            </a:pPr>
            <a:r>
              <a:rPr lang="en-US" sz="2000" dirty="0"/>
              <a:t>body {</a:t>
            </a:r>
          </a:p>
          <a:p>
            <a:pPr marL="0" indent="0">
              <a:buNone/>
            </a:pPr>
            <a:r>
              <a:rPr lang="en-US" sz="2000" dirty="0"/>
              <a:t> font-size:16px;</a:t>
            </a:r>
          </a:p>
          <a:p>
            <a:pPr marL="0" indent="0">
              <a:buNone/>
            </a:pPr>
            <a:r>
              <a:rPr lang="en-US" sz="2000" dirty="0"/>
              <a:t>}</a:t>
            </a:r>
          </a:p>
          <a:p>
            <a:pPr marL="0" indent="0">
              <a:buNone/>
            </a:pPr>
            <a:r>
              <a:rPr lang="en-US" sz="2000" dirty="0"/>
              <a:t>div {</a:t>
            </a:r>
          </a:p>
          <a:p>
            <a:pPr marL="0" indent="0">
              <a:buNone/>
            </a:pPr>
            <a:r>
              <a:rPr lang="en-US" sz="2000" dirty="0"/>
              <a:t>  font-size: 150%;</a:t>
            </a:r>
          </a:p>
          <a:p>
            <a:pPr marL="0" indent="0">
              <a:buNone/>
            </a:pPr>
            <a:r>
              <a:rPr lang="en-US" sz="2000" dirty="0"/>
              <a:t>  border: 1px solid black;</a:t>
            </a:r>
          </a:p>
          <a:p>
            <a:pPr marL="0" indent="0">
              <a:buNone/>
            </a:pPr>
            <a:r>
              <a:rPr lang="en-US" sz="2000" dirty="0"/>
              <a:t>}</a:t>
            </a:r>
          </a:p>
          <a:p>
            <a:pPr marL="0" indent="0">
              <a:buNone/>
            </a:pPr>
            <a:endParaRPr lang="en-US" sz="2000" dirty="0"/>
          </a:p>
        </p:txBody>
      </p:sp>
      <p:sp>
        <p:nvSpPr>
          <p:cNvPr id="5" name="TextBox 4">
            <a:extLst>
              <a:ext uri="{FF2B5EF4-FFF2-40B4-BE49-F238E27FC236}">
                <a16:creationId xmlns:a16="http://schemas.microsoft.com/office/drawing/2014/main" id="{1E066DF9-E43D-235D-BDE5-73ABAE2B3F66}"/>
              </a:ext>
            </a:extLst>
          </p:cNvPr>
          <p:cNvSpPr txBox="1"/>
          <p:nvPr/>
        </p:nvSpPr>
        <p:spPr>
          <a:xfrm>
            <a:off x="3429000" y="2627312"/>
            <a:ext cx="6093618" cy="3785652"/>
          </a:xfrm>
          <a:prstGeom prst="rect">
            <a:avLst/>
          </a:prstGeom>
          <a:noFill/>
          <a:ln>
            <a:solidFill>
              <a:schemeClr val="tx1"/>
            </a:solidFill>
          </a:ln>
        </p:spPr>
        <p:txBody>
          <a:bodyPr wrap="square">
            <a:spAutoFit/>
          </a:bodyPr>
          <a:lstStyle/>
          <a:p>
            <a:pPr marL="0" indent="0">
              <a:buNone/>
            </a:pPr>
            <a:r>
              <a:rPr lang="en-US" sz="2000" dirty="0"/>
              <a:t>&lt;/style&gt;</a:t>
            </a:r>
          </a:p>
          <a:p>
            <a:pPr marL="0" indent="0">
              <a:buNone/>
            </a:pPr>
            <a:r>
              <a:rPr lang="en-US" sz="2000" dirty="0"/>
              <a:t>&lt;/head&gt;</a:t>
            </a:r>
          </a:p>
          <a:p>
            <a:pPr marL="0" indent="0">
              <a:buNone/>
            </a:pPr>
            <a:r>
              <a:rPr lang="en-US" sz="2000" dirty="0"/>
              <a:t>&lt;body&gt;</a:t>
            </a:r>
          </a:p>
          <a:p>
            <a:pPr marL="0" indent="0">
              <a:buNone/>
            </a:pPr>
            <a:r>
              <a:rPr lang="en-US" sz="2000" dirty="0"/>
              <a:t>&lt;p&gt;The font-size of this document is 16px.&lt;/p&gt;</a:t>
            </a:r>
          </a:p>
          <a:p>
            <a:pPr marL="0" indent="0">
              <a:buNone/>
            </a:pPr>
            <a:endParaRPr lang="en-US" sz="2000" dirty="0"/>
          </a:p>
          <a:p>
            <a:pPr marL="0" indent="0">
              <a:buNone/>
            </a:pPr>
            <a:r>
              <a:rPr lang="en-US" sz="2000" dirty="0"/>
              <a:t>&lt;div&gt;The font-size of this div element is 150%.&lt;/div&gt;</a:t>
            </a:r>
          </a:p>
          <a:p>
            <a:pPr marL="0" indent="0">
              <a:buNone/>
            </a:pPr>
            <a:endParaRPr lang="en-US" sz="2000" dirty="0"/>
          </a:p>
          <a:p>
            <a:pPr marL="0" indent="0">
              <a:buNone/>
            </a:pPr>
            <a:r>
              <a:rPr lang="en-US" sz="2000" dirty="0"/>
              <a:t>&lt;p&gt;The % unit sets the font-size relative to the current font-size.&lt;/p&gt;</a:t>
            </a:r>
          </a:p>
          <a:p>
            <a:pPr marL="0" indent="0">
              <a:buNone/>
            </a:pPr>
            <a:endParaRPr lang="en-US" sz="2000" dirty="0"/>
          </a:p>
          <a:p>
            <a:pPr marL="0" indent="0">
              <a:buNone/>
            </a:pPr>
            <a:r>
              <a:rPr lang="en-US" sz="2000" dirty="0"/>
              <a:t>&lt;/body&gt;</a:t>
            </a:r>
          </a:p>
          <a:p>
            <a:pPr marL="0" indent="0">
              <a:buNone/>
            </a:pPr>
            <a:r>
              <a:rPr lang="en-US" sz="2000" dirty="0"/>
              <a:t>&lt;/html&gt;</a:t>
            </a:r>
          </a:p>
        </p:txBody>
      </p:sp>
      <p:pic>
        <p:nvPicPr>
          <p:cNvPr id="6" name="Picture 5">
            <a:extLst>
              <a:ext uri="{FF2B5EF4-FFF2-40B4-BE49-F238E27FC236}">
                <a16:creationId xmlns:a16="http://schemas.microsoft.com/office/drawing/2014/main" id="{EAE75ED7-63A0-4B46-376B-02936F8C7196}"/>
              </a:ext>
            </a:extLst>
          </p:cNvPr>
          <p:cNvPicPr>
            <a:picLocks noChangeAspect="1"/>
          </p:cNvPicPr>
          <p:nvPr/>
        </p:nvPicPr>
        <p:blipFill>
          <a:blip r:embed="rId2"/>
          <a:stretch>
            <a:fillRect/>
          </a:stretch>
        </p:blipFill>
        <p:spPr>
          <a:xfrm>
            <a:off x="2933700" y="182562"/>
            <a:ext cx="9144000" cy="1866900"/>
          </a:xfrm>
          <a:prstGeom prst="rect">
            <a:avLst/>
          </a:prstGeom>
          <a:ln>
            <a:solidFill>
              <a:schemeClr val="tx1"/>
            </a:solidFill>
          </a:ln>
        </p:spPr>
      </p:pic>
    </p:spTree>
    <p:extLst>
      <p:ext uri="{BB962C8B-B14F-4D97-AF65-F5344CB8AC3E}">
        <p14:creationId xmlns:p14="http://schemas.microsoft.com/office/powerpoint/2010/main" val="21577395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AC0613-B70C-AF83-B7B9-6EDD07D0317C}"/>
              </a:ext>
            </a:extLst>
          </p:cNvPr>
          <p:cNvSpPr>
            <a:spLocks noGrp="1"/>
          </p:cNvSpPr>
          <p:nvPr>
            <p:ph type="title"/>
          </p:nvPr>
        </p:nvSpPr>
        <p:spPr>
          <a:xfrm>
            <a:off x="391886" y="67209"/>
            <a:ext cx="10515600" cy="1325563"/>
          </a:xfrm>
        </p:spPr>
        <p:txBody>
          <a:bodyPr>
            <a:normAutofit/>
          </a:bodyPr>
          <a:lstStyle/>
          <a:p>
            <a:r>
              <a:rPr lang="en-IN" b="0" i="0" dirty="0">
                <a:effectLst/>
                <a:latin typeface="Segoe UI" panose="020B0502040204020203" pitchFamily="34" charset="0"/>
              </a:rPr>
              <a:t>CSS Syntax</a:t>
            </a:r>
            <a:br>
              <a:rPr lang="en-IN" b="0" i="0" dirty="0">
                <a:effectLst/>
                <a:latin typeface="Segoe UI" panose="020B0502040204020203" pitchFamily="34" charset="0"/>
              </a:rPr>
            </a:br>
            <a:endParaRPr lang="en-US" dirty="0"/>
          </a:p>
        </p:txBody>
      </p:sp>
      <p:sp>
        <p:nvSpPr>
          <p:cNvPr id="5" name="Rectangle 2">
            <a:extLst>
              <a:ext uri="{FF2B5EF4-FFF2-40B4-BE49-F238E27FC236}">
                <a16:creationId xmlns:a16="http://schemas.microsoft.com/office/drawing/2014/main" id="{1C66B2FC-6F7B-A3A1-9A34-58BA9CA7ECCD}"/>
              </a:ext>
            </a:extLst>
          </p:cNvPr>
          <p:cNvSpPr>
            <a:spLocks noChangeArrowheads="1"/>
          </p:cNvSpPr>
          <p:nvPr/>
        </p:nvSpPr>
        <p:spPr bwMode="auto">
          <a:xfrm>
            <a:off x="739775" y="2514600"/>
            <a:ext cx="12192000" cy="15875"/>
          </a:xfrm>
          <a:prstGeom prst="rect">
            <a:avLst/>
          </a:prstGeom>
          <a:solidFill>
            <a:srgbClr val="000000"/>
          </a:solidFill>
          <a:ln w="9525">
            <a:solidFill>
              <a:schemeClr val="tx1"/>
            </a:solidFill>
            <a:prstDash val="solid"/>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1028" name="Picture 4" descr="CSS selector">
            <a:extLst>
              <a:ext uri="{FF2B5EF4-FFF2-40B4-BE49-F238E27FC236}">
                <a16:creationId xmlns:a16="http://schemas.microsoft.com/office/drawing/2014/main" id="{F569BC4B-E286-F3AC-AC54-7D250B92A6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086" y="1961242"/>
            <a:ext cx="7226300" cy="1511301"/>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2548CA4E-2437-6BBE-27D4-B19A799DF011}"/>
              </a:ext>
            </a:extLst>
          </p:cNvPr>
          <p:cNvSpPr txBox="1"/>
          <p:nvPr/>
        </p:nvSpPr>
        <p:spPr>
          <a:xfrm>
            <a:off x="209550" y="1476886"/>
            <a:ext cx="6471556" cy="369332"/>
          </a:xfrm>
          <a:prstGeom prst="rect">
            <a:avLst/>
          </a:prstGeom>
          <a:noFill/>
        </p:spPr>
        <p:txBody>
          <a:bodyPr wrap="square">
            <a:spAutoFit/>
          </a:bodyPr>
          <a:lstStyle/>
          <a:p>
            <a:r>
              <a:rPr kumimoji="0" lang="en-US" altLang="en-US" sz="1800" b="0" i="0" u="none" strike="noStrike" cap="none" normalizeH="0" baseline="0" dirty="0">
                <a:ln>
                  <a:noFill/>
                </a:ln>
                <a:solidFill>
                  <a:schemeClr val="bg1"/>
                </a:solidFill>
                <a:effectLst/>
                <a:latin typeface="Verdana" panose="020B0604030504040204" pitchFamily="34" charset="0"/>
              </a:rPr>
              <a:t>CSS rule consists of a selector and a declaration block</a:t>
            </a:r>
            <a:endParaRPr lang="en-US" dirty="0">
              <a:solidFill>
                <a:schemeClr val="bg1"/>
              </a:solidFill>
            </a:endParaRPr>
          </a:p>
        </p:txBody>
      </p:sp>
      <p:sp>
        <p:nvSpPr>
          <p:cNvPr id="11" name="TextBox 10">
            <a:extLst>
              <a:ext uri="{FF2B5EF4-FFF2-40B4-BE49-F238E27FC236}">
                <a16:creationId xmlns:a16="http://schemas.microsoft.com/office/drawing/2014/main" id="{C1737596-4643-B4FD-A018-E030D69B6589}"/>
              </a:ext>
            </a:extLst>
          </p:cNvPr>
          <p:cNvSpPr txBox="1"/>
          <p:nvPr/>
        </p:nvSpPr>
        <p:spPr>
          <a:xfrm>
            <a:off x="209549" y="3911854"/>
            <a:ext cx="11862707" cy="2677656"/>
          </a:xfrm>
          <a:prstGeom prst="rect">
            <a:avLst/>
          </a:prstGeom>
          <a:noFill/>
        </p:spPr>
        <p:txBody>
          <a:bodyPr wrap="square">
            <a:spAutoFit/>
          </a:bodyPr>
          <a:lstStyle/>
          <a:p>
            <a:pPr marL="285750" indent="-285750" algn="just">
              <a:buFont typeface="Arial" panose="020B0604020202020204" pitchFamily="34" charset="0"/>
              <a:buChar char="•"/>
            </a:pPr>
            <a:r>
              <a:rPr lang="en-IN" sz="2400" b="0" i="0" dirty="0">
                <a:solidFill>
                  <a:schemeClr val="bg1"/>
                </a:solidFill>
                <a:effectLst/>
                <a:latin typeface="Verdana" panose="020B0604030504040204" pitchFamily="34" charset="0"/>
              </a:rPr>
              <a:t>The selector points to the HTML element you want to style.</a:t>
            </a:r>
          </a:p>
          <a:p>
            <a:pPr marL="285750" indent="-285750" algn="just">
              <a:buFont typeface="Arial" panose="020B0604020202020204" pitchFamily="34" charset="0"/>
              <a:buChar char="•"/>
            </a:pPr>
            <a:r>
              <a:rPr lang="en-IN" sz="2400" b="0" i="0" dirty="0">
                <a:solidFill>
                  <a:schemeClr val="bg1"/>
                </a:solidFill>
                <a:effectLst/>
                <a:latin typeface="Verdana" panose="020B0604030504040204" pitchFamily="34" charset="0"/>
              </a:rPr>
              <a:t>The declaration block contains one or more declarations separated by semicolons.</a:t>
            </a:r>
          </a:p>
          <a:p>
            <a:pPr marL="285750" indent="-285750" algn="just">
              <a:buFont typeface="Arial" panose="020B0604020202020204" pitchFamily="34" charset="0"/>
              <a:buChar char="•"/>
            </a:pPr>
            <a:r>
              <a:rPr lang="en-IN" sz="2400" b="0" i="0" dirty="0">
                <a:solidFill>
                  <a:schemeClr val="bg1"/>
                </a:solidFill>
                <a:effectLst/>
                <a:latin typeface="Verdana" panose="020B0604030504040204" pitchFamily="34" charset="0"/>
              </a:rPr>
              <a:t>Each declaration includes a CSS property name and a value, separated by a colon.</a:t>
            </a:r>
          </a:p>
          <a:p>
            <a:pPr marL="285750" indent="-285750" algn="just">
              <a:buFont typeface="Arial" panose="020B0604020202020204" pitchFamily="34" charset="0"/>
              <a:buChar char="•"/>
            </a:pPr>
            <a:r>
              <a:rPr lang="en-IN" sz="2400" b="0" i="0" dirty="0">
                <a:solidFill>
                  <a:schemeClr val="bg1"/>
                </a:solidFill>
                <a:effectLst/>
                <a:latin typeface="Verdana" panose="020B0604030504040204" pitchFamily="34" charset="0"/>
              </a:rPr>
              <a:t>Multiple CSS declarations are separated with semicolons, and declaration blocks are surrounded by curly braces.</a:t>
            </a:r>
          </a:p>
        </p:txBody>
      </p:sp>
    </p:spTree>
    <p:extLst>
      <p:ext uri="{BB962C8B-B14F-4D97-AF65-F5344CB8AC3E}">
        <p14:creationId xmlns:p14="http://schemas.microsoft.com/office/powerpoint/2010/main" val="405251123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95D968-2E8E-FF16-6E30-37854102F1F0}"/>
              </a:ext>
            </a:extLst>
          </p:cNvPr>
          <p:cNvSpPr>
            <a:spLocks noGrp="1"/>
          </p:cNvSpPr>
          <p:nvPr>
            <p:ph type="title"/>
          </p:nvPr>
        </p:nvSpPr>
        <p:spPr>
          <a:xfrm>
            <a:off x="838200" y="365125"/>
            <a:ext cx="10515600" cy="1325563"/>
          </a:xfrm>
        </p:spPr>
        <p:txBody>
          <a:bodyPr>
            <a:normAutofit/>
          </a:bodyPr>
          <a:lstStyle/>
          <a:p>
            <a:r>
              <a:rPr lang="en-IN" sz="4200" b="0" i="0">
                <a:effectLst/>
                <a:latin typeface="Segoe UI" panose="020B0502040204020203" pitchFamily="34" charset="0"/>
              </a:rPr>
              <a:t>CSS Margins</a:t>
            </a:r>
            <a:br>
              <a:rPr lang="en-IN" sz="4200" b="0" i="0">
                <a:effectLst/>
                <a:latin typeface="Segoe UI" panose="020B0502040204020203" pitchFamily="34" charset="0"/>
              </a:rPr>
            </a:br>
            <a:endParaRPr lang="en-US" sz="4200"/>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FE6BC6D1-25FE-53B9-431F-4DFAE94F99B8}"/>
              </a:ext>
            </a:extLst>
          </p:cNvPr>
          <p:cNvSpPr>
            <a:spLocks noGrp="1"/>
          </p:cNvSpPr>
          <p:nvPr>
            <p:ph idx="1"/>
          </p:nvPr>
        </p:nvSpPr>
        <p:spPr>
          <a:xfrm>
            <a:off x="414338" y="1695661"/>
            <a:ext cx="6205236" cy="4797214"/>
          </a:xfrm>
        </p:spPr>
        <p:txBody>
          <a:bodyPr>
            <a:noAutofit/>
          </a:bodyPr>
          <a:lstStyle/>
          <a:p>
            <a:pPr algn="just"/>
            <a:r>
              <a:rPr lang="en-IN" sz="1800" b="0" i="0" dirty="0">
                <a:effectLst/>
                <a:latin typeface="Verdana" panose="020B0604030504040204" pitchFamily="34" charset="0"/>
              </a:rPr>
              <a:t>The CSS margin properties are used to create space around elements, outside of any defined borders.</a:t>
            </a:r>
          </a:p>
          <a:p>
            <a:pPr algn="just"/>
            <a:r>
              <a:rPr lang="en-IN" sz="1800" b="0" i="0" dirty="0">
                <a:effectLst/>
                <a:latin typeface="Verdana" panose="020B0604030504040204" pitchFamily="34" charset="0"/>
              </a:rPr>
              <a:t>With CSS, you have full control over the margins. There are properties for setting the margin for each side of an element (top, right, bottom, and left).</a:t>
            </a:r>
          </a:p>
          <a:p>
            <a:pPr algn="just"/>
            <a:endParaRPr lang="en-IN" sz="1800" b="0" i="0" dirty="0">
              <a:effectLst/>
              <a:latin typeface="Verdana" panose="020B0604030504040204" pitchFamily="34" charset="0"/>
            </a:endParaRPr>
          </a:p>
          <a:p>
            <a:pPr marL="0" indent="0" algn="just">
              <a:buNone/>
            </a:pPr>
            <a:r>
              <a:rPr lang="en-IN" sz="1800" b="0" i="0" dirty="0">
                <a:effectLst/>
                <a:latin typeface="Segoe UI" panose="020B0502040204020203" pitchFamily="34" charset="0"/>
              </a:rPr>
              <a:t>Margin - Individual Sides</a:t>
            </a:r>
          </a:p>
          <a:p>
            <a:pPr marL="0" indent="0" algn="just">
              <a:buNone/>
            </a:pPr>
            <a:r>
              <a:rPr lang="en-IN" sz="1800" b="0" i="0" dirty="0">
                <a:effectLst/>
                <a:latin typeface="Verdana" panose="020B0604030504040204" pitchFamily="34" charset="0"/>
              </a:rPr>
              <a:t>CSS has properties for specifying the margin for each side of an element:</a:t>
            </a:r>
          </a:p>
          <a:p>
            <a:pPr algn="just">
              <a:buFont typeface="Arial" panose="020B0604020202020204" pitchFamily="34" charset="0"/>
              <a:buChar char="•"/>
            </a:pPr>
            <a:r>
              <a:rPr lang="en-IN" sz="1800" b="0" i="0" dirty="0">
                <a:effectLst/>
                <a:latin typeface="Verdana" panose="020B0604030504040204" pitchFamily="34" charset="0"/>
              </a:rPr>
              <a:t>margin-top</a:t>
            </a:r>
          </a:p>
          <a:p>
            <a:pPr algn="just">
              <a:buFont typeface="Arial" panose="020B0604020202020204" pitchFamily="34" charset="0"/>
              <a:buChar char="•"/>
            </a:pPr>
            <a:r>
              <a:rPr lang="en-IN" sz="1800" b="0" i="0" dirty="0">
                <a:effectLst/>
                <a:latin typeface="Verdana" panose="020B0604030504040204" pitchFamily="34" charset="0"/>
              </a:rPr>
              <a:t>margin-right</a:t>
            </a:r>
          </a:p>
          <a:p>
            <a:pPr algn="just">
              <a:buFont typeface="Arial" panose="020B0604020202020204" pitchFamily="34" charset="0"/>
              <a:buChar char="•"/>
            </a:pPr>
            <a:r>
              <a:rPr lang="en-IN" sz="1800" b="0" i="0" dirty="0">
                <a:effectLst/>
                <a:latin typeface="Verdana" panose="020B0604030504040204" pitchFamily="34" charset="0"/>
              </a:rPr>
              <a:t>margin-bottom</a:t>
            </a:r>
          </a:p>
          <a:p>
            <a:pPr algn="just">
              <a:buFont typeface="Arial" panose="020B0604020202020204" pitchFamily="34" charset="0"/>
              <a:buChar char="•"/>
            </a:pPr>
            <a:r>
              <a:rPr lang="en-IN" sz="1800" b="0" i="0" dirty="0">
                <a:effectLst/>
                <a:latin typeface="Verdana" panose="020B0604030504040204" pitchFamily="34" charset="0"/>
              </a:rPr>
              <a:t>margin-left</a:t>
            </a:r>
          </a:p>
          <a:p>
            <a:pPr marL="0" indent="0" algn="just">
              <a:buNone/>
            </a:pPr>
            <a:endParaRPr lang="en-IN" sz="1800" b="0" i="0" dirty="0">
              <a:effectLst/>
              <a:latin typeface="Verdana" panose="020B0604030504040204" pitchFamily="34" charset="0"/>
            </a:endParaRPr>
          </a:p>
          <a:p>
            <a:pPr algn="just"/>
            <a:endParaRPr lang="en-US" sz="1800" dirty="0"/>
          </a:p>
        </p:txBody>
      </p:sp>
      <p:sp>
        <p:nvSpPr>
          <p:cNvPr id="6" name="Content Placeholder 2">
            <a:extLst>
              <a:ext uri="{FF2B5EF4-FFF2-40B4-BE49-F238E27FC236}">
                <a16:creationId xmlns:a16="http://schemas.microsoft.com/office/drawing/2014/main" id="{A39AAF28-0AAE-DEC4-9B62-B6749DD80DDE}"/>
              </a:ext>
            </a:extLst>
          </p:cNvPr>
          <p:cNvSpPr txBox="1">
            <a:spLocks/>
          </p:cNvSpPr>
          <p:nvPr/>
        </p:nvSpPr>
        <p:spPr>
          <a:xfrm>
            <a:off x="6886575" y="2240915"/>
            <a:ext cx="5211516" cy="4251960"/>
          </a:xfrm>
          <a:prstGeom prst="rect">
            <a:avLst/>
          </a:prstGeom>
          <a:solidFill>
            <a:schemeClr val="accent2">
              <a:lumMod val="40000"/>
              <a:lumOff val="60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IN" sz="1800" dirty="0">
              <a:latin typeface="Verdana" panose="020B0604030504040204" pitchFamily="34" charset="0"/>
            </a:endParaRPr>
          </a:p>
          <a:p>
            <a:pPr marL="0" indent="0">
              <a:buFont typeface="Arial" panose="020B0604020202020204" pitchFamily="34" charset="0"/>
              <a:buNone/>
            </a:pPr>
            <a:r>
              <a:rPr lang="en-IN" sz="1800" dirty="0">
                <a:latin typeface="Verdana" panose="020B0604030504040204" pitchFamily="34" charset="0"/>
              </a:rPr>
              <a:t>All the margin properties can have the following values:</a:t>
            </a:r>
          </a:p>
          <a:p>
            <a:r>
              <a:rPr lang="en-IN" sz="1800" dirty="0">
                <a:latin typeface="Verdana" panose="020B0604030504040204" pitchFamily="34" charset="0"/>
              </a:rPr>
              <a:t>auto - the browser calculates the margin</a:t>
            </a:r>
          </a:p>
          <a:p>
            <a:r>
              <a:rPr lang="en-IN" sz="1800" i="1" dirty="0">
                <a:latin typeface="Verdana" panose="020B0604030504040204" pitchFamily="34" charset="0"/>
              </a:rPr>
              <a:t>length</a:t>
            </a:r>
            <a:r>
              <a:rPr lang="en-IN" sz="1800" dirty="0">
                <a:latin typeface="Verdana" panose="020B0604030504040204" pitchFamily="34" charset="0"/>
              </a:rPr>
              <a:t> - specifies a margin in </a:t>
            </a:r>
            <a:r>
              <a:rPr lang="en-IN" sz="1800" dirty="0" err="1">
                <a:latin typeface="Verdana" panose="020B0604030504040204" pitchFamily="34" charset="0"/>
              </a:rPr>
              <a:t>px</a:t>
            </a:r>
            <a:r>
              <a:rPr lang="en-IN" sz="1800" dirty="0">
                <a:latin typeface="Verdana" panose="020B0604030504040204" pitchFamily="34" charset="0"/>
              </a:rPr>
              <a:t>, </a:t>
            </a:r>
            <a:r>
              <a:rPr lang="en-IN" sz="1800" dirty="0" err="1">
                <a:latin typeface="Verdana" panose="020B0604030504040204" pitchFamily="34" charset="0"/>
              </a:rPr>
              <a:t>pt</a:t>
            </a:r>
            <a:r>
              <a:rPr lang="en-IN" sz="1800" dirty="0">
                <a:latin typeface="Verdana" panose="020B0604030504040204" pitchFamily="34" charset="0"/>
              </a:rPr>
              <a:t>, cm, etc.</a:t>
            </a:r>
          </a:p>
          <a:p>
            <a:r>
              <a:rPr lang="en-IN" sz="1800" i="1" dirty="0">
                <a:latin typeface="Verdana" panose="020B0604030504040204" pitchFamily="34" charset="0"/>
              </a:rPr>
              <a:t>%</a:t>
            </a:r>
            <a:r>
              <a:rPr lang="en-IN" sz="1800" dirty="0">
                <a:latin typeface="Verdana" panose="020B0604030504040204" pitchFamily="34" charset="0"/>
              </a:rPr>
              <a:t> - specifies a margin in % of the width of the containing element</a:t>
            </a:r>
          </a:p>
          <a:p>
            <a:r>
              <a:rPr lang="en-IN" sz="1800" dirty="0">
                <a:latin typeface="Verdana" panose="020B0604030504040204" pitchFamily="34" charset="0"/>
              </a:rPr>
              <a:t>inherit - specifies that the margin should be inherited from the parent element</a:t>
            </a:r>
          </a:p>
          <a:p>
            <a:r>
              <a:rPr lang="en-IN" sz="1800" b="1" dirty="0">
                <a:latin typeface="Verdana" panose="020B0604030504040204" pitchFamily="34" charset="0"/>
              </a:rPr>
              <a:t>Tip:</a:t>
            </a:r>
            <a:r>
              <a:rPr lang="en-IN" sz="1800" dirty="0">
                <a:latin typeface="Verdana" panose="020B0604030504040204" pitchFamily="34" charset="0"/>
              </a:rPr>
              <a:t> Negative values are allowed.</a:t>
            </a:r>
          </a:p>
          <a:p>
            <a:endParaRPr lang="en-US" sz="1800" dirty="0"/>
          </a:p>
        </p:txBody>
      </p:sp>
    </p:spTree>
    <p:extLst>
      <p:ext uri="{BB962C8B-B14F-4D97-AF65-F5344CB8AC3E}">
        <p14:creationId xmlns:p14="http://schemas.microsoft.com/office/powerpoint/2010/main" val="339213921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593E04-B4DB-4916-0141-09B2D430E8C2}"/>
              </a:ext>
            </a:extLst>
          </p:cNvPr>
          <p:cNvSpPr>
            <a:spLocks noGrp="1"/>
          </p:cNvSpPr>
          <p:nvPr>
            <p:ph type="title"/>
          </p:nvPr>
        </p:nvSpPr>
        <p:spPr/>
        <p:txBody>
          <a:bodyPr/>
          <a:lstStyle/>
          <a:p>
            <a:r>
              <a:rPr lang="en-US" dirty="0"/>
              <a:t>Example</a:t>
            </a:r>
            <a:endParaRPr lang="en-US" sz="1600" dirty="0"/>
          </a:p>
        </p:txBody>
      </p:sp>
      <p:pic>
        <p:nvPicPr>
          <p:cNvPr id="5" name="Content Placeholder 4">
            <a:extLst>
              <a:ext uri="{FF2B5EF4-FFF2-40B4-BE49-F238E27FC236}">
                <a16:creationId xmlns:a16="http://schemas.microsoft.com/office/drawing/2014/main" id="{A54BF84E-F584-A8EB-EF5F-A794618D5753}"/>
              </a:ext>
            </a:extLst>
          </p:cNvPr>
          <p:cNvPicPr>
            <a:picLocks noGrp="1" noChangeAspect="1"/>
          </p:cNvPicPr>
          <p:nvPr>
            <p:ph idx="1"/>
          </p:nvPr>
        </p:nvPicPr>
        <p:blipFill rotWithShape="1">
          <a:blip r:embed="rId2"/>
          <a:srcRect l="50000" r="8379" b="53137"/>
          <a:stretch/>
        </p:blipFill>
        <p:spPr>
          <a:xfrm>
            <a:off x="7572374" y="2614782"/>
            <a:ext cx="4376738" cy="1325563"/>
          </a:xfrm>
          <a:prstGeom prst="rect">
            <a:avLst/>
          </a:prstGeom>
          <a:ln>
            <a:solidFill>
              <a:schemeClr val="tx1"/>
            </a:solidFill>
          </a:ln>
        </p:spPr>
      </p:pic>
      <p:pic>
        <p:nvPicPr>
          <p:cNvPr id="4" name="Picture 3">
            <a:extLst>
              <a:ext uri="{FF2B5EF4-FFF2-40B4-BE49-F238E27FC236}">
                <a16:creationId xmlns:a16="http://schemas.microsoft.com/office/drawing/2014/main" id="{D9322C87-BE8A-B2EA-30BE-4B9AABA54232}"/>
              </a:ext>
            </a:extLst>
          </p:cNvPr>
          <p:cNvPicPr>
            <a:picLocks noChangeAspect="1"/>
          </p:cNvPicPr>
          <p:nvPr/>
        </p:nvPicPr>
        <p:blipFill rotWithShape="1">
          <a:blip r:embed="rId2"/>
          <a:srcRect r="52305"/>
          <a:stretch/>
        </p:blipFill>
        <p:spPr>
          <a:xfrm>
            <a:off x="385763" y="1414463"/>
            <a:ext cx="6900862" cy="5078412"/>
          </a:xfrm>
          <a:prstGeom prst="rect">
            <a:avLst/>
          </a:prstGeom>
          <a:ln>
            <a:solidFill>
              <a:schemeClr val="tx1"/>
            </a:solidFill>
          </a:ln>
        </p:spPr>
      </p:pic>
      <p:sp>
        <p:nvSpPr>
          <p:cNvPr id="7" name="TextBox 6">
            <a:extLst>
              <a:ext uri="{FF2B5EF4-FFF2-40B4-BE49-F238E27FC236}">
                <a16:creationId xmlns:a16="http://schemas.microsoft.com/office/drawing/2014/main" id="{2CDB1AD9-53C8-C046-0C4D-E539FB1DE577}"/>
              </a:ext>
            </a:extLst>
          </p:cNvPr>
          <p:cNvSpPr txBox="1"/>
          <p:nvPr/>
        </p:nvSpPr>
        <p:spPr>
          <a:xfrm>
            <a:off x="7286625" y="1321356"/>
            <a:ext cx="1639491" cy="369332"/>
          </a:xfrm>
          <a:prstGeom prst="rect">
            <a:avLst/>
          </a:prstGeom>
          <a:noFill/>
        </p:spPr>
        <p:txBody>
          <a:bodyPr wrap="square">
            <a:spAutoFit/>
          </a:bodyPr>
          <a:lstStyle/>
          <a:p>
            <a:r>
              <a:rPr lang="en-US" sz="1800" dirty="0"/>
              <a:t>(Margin1.html)</a:t>
            </a:r>
            <a:endParaRPr lang="en-US" dirty="0"/>
          </a:p>
        </p:txBody>
      </p:sp>
    </p:spTree>
    <p:extLst>
      <p:ext uri="{BB962C8B-B14F-4D97-AF65-F5344CB8AC3E}">
        <p14:creationId xmlns:p14="http://schemas.microsoft.com/office/powerpoint/2010/main" val="54992186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BFD9FFC-22AB-138A-63D7-F6EDE6B12F0B}"/>
              </a:ext>
            </a:extLst>
          </p:cNvPr>
          <p:cNvSpPr>
            <a:spLocks noGrp="1"/>
          </p:cNvSpPr>
          <p:nvPr>
            <p:ph type="title"/>
          </p:nvPr>
        </p:nvSpPr>
        <p:spPr>
          <a:xfrm>
            <a:off x="838200" y="365125"/>
            <a:ext cx="10515600" cy="1325563"/>
          </a:xfrm>
        </p:spPr>
        <p:txBody>
          <a:bodyPr>
            <a:normAutofit/>
          </a:bodyPr>
          <a:lstStyle/>
          <a:p>
            <a:r>
              <a:rPr lang="en-IN" sz="4200" b="0" i="0" dirty="0">
                <a:effectLst/>
                <a:latin typeface="Segoe UI" panose="020B0502040204020203" pitchFamily="34" charset="0"/>
              </a:rPr>
              <a:t>Margin - Shorthand Property</a:t>
            </a:r>
            <a:br>
              <a:rPr lang="en-IN" sz="4200" b="0" i="0" dirty="0">
                <a:effectLst/>
                <a:latin typeface="Segoe UI" panose="020B0502040204020203" pitchFamily="34" charset="0"/>
              </a:rPr>
            </a:br>
            <a:endParaRPr lang="en-US" sz="4200" dirty="0"/>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2D1C25D-29DE-243C-79E2-094C835979A9}"/>
              </a:ext>
            </a:extLst>
          </p:cNvPr>
          <p:cNvSpPr>
            <a:spLocks noGrp="1"/>
          </p:cNvSpPr>
          <p:nvPr>
            <p:ph idx="1"/>
          </p:nvPr>
        </p:nvSpPr>
        <p:spPr>
          <a:xfrm>
            <a:off x="669036" y="1815084"/>
            <a:ext cx="10515600" cy="4885754"/>
          </a:xfrm>
        </p:spPr>
        <p:txBody>
          <a:bodyPr>
            <a:noAutofit/>
          </a:bodyPr>
          <a:lstStyle/>
          <a:p>
            <a:r>
              <a:rPr lang="en-IN" sz="1800" b="0" i="0" dirty="0">
                <a:effectLst/>
                <a:latin typeface="Verdana" panose="020B0604030504040204" pitchFamily="34" charset="0"/>
              </a:rPr>
              <a:t>To shorten the code, it is possible to specify all the margin properties in one property.</a:t>
            </a:r>
          </a:p>
          <a:p>
            <a:r>
              <a:rPr lang="en-IN" sz="1800" b="0" i="0" dirty="0">
                <a:effectLst/>
                <a:latin typeface="Verdana" panose="020B0604030504040204" pitchFamily="34" charset="0"/>
              </a:rPr>
              <a:t>The margin property is a shorthand property for the following individual margin properties:</a:t>
            </a:r>
          </a:p>
          <a:p>
            <a:pPr>
              <a:buFont typeface="Arial" panose="020B0604020202020204" pitchFamily="34" charset="0"/>
              <a:buChar char="•"/>
            </a:pPr>
            <a:r>
              <a:rPr lang="en-IN" sz="1800" b="0" i="0" dirty="0">
                <a:effectLst/>
                <a:latin typeface="Verdana" panose="020B0604030504040204" pitchFamily="34" charset="0"/>
              </a:rPr>
              <a:t>margin-top</a:t>
            </a:r>
          </a:p>
          <a:p>
            <a:pPr>
              <a:buFont typeface="Arial" panose="020B0604020202020204" pitchFamily="34" charset="0"/>
              <a:buChar char="•"/>
            </a:pPr>
            <a:r>
              <a:rPr lang="en-IN" sz="1800" b="0" i="0" dirty="0">
                <a:effectLst/>
                <a:latin typeface="Verdana" panose="020B0604030504040204" pitchFamily="34" charset="0"/>
              </a:rPr>
              <a:t>margin-right</a:t>
            </a:r>
          </a:p>
          <a:p>
            <a:pPr>
              <a:buFont typeface="Arial" panose="020B0604020202020204" pitchFamily="34" charset="0"/>
              <a:buChar char="•"/>
            </a:pPr>
            <a:r>
              <a:rPr lang="en-IN" sz="1800" b="0" i="0" dirty="0">
                <a:effectLst/>
                <a:latin typeface="Verdana" panose="020B0604030504040204" pitchFamily="34" charset="0"/>
              </a:rPr>
              <a:t>margin-bottom</a:t>
            </a:r>
          </a:p>
          <a:p>
            <a:pPr>
              <a:buFont typeface="Arial" panose="020B0604020202020204" pitchFamily="34" charset="0"/>
              <a:buChar char="•"/>
            </a:pPr>
            <a:r>
              <a:rPr lang="en-IN" sz="1800" b="0" i="0" dirty="0">
                <a:effectLst/>
                <a:latin typeface="Verdana" panose="020B0604030504040204" pitchFamily="34" charset="0"/>
              </a:rPr>
              <a:t>margin-left</a:t>
            </a:r>
          </a:p>
          <a:p>
            <a:pPr marL="0" indent="0">
              <a:buNone/>
            </a:pPr>
            <a:endParaRPr lang="en-IN" sz="1800" b="0" i="0" dirty="0">
              <a:effectLst/>
              <a:latin typeface="Verdana" panose="020B0604030504040204" pitchFamily="34" charset="0"/>
            </a:endParaRPr>
          </a:p>
          <a:p>
            <a:pPr marL="0" indent="0">
              <a:buNone/>
            </a:pPr>
            <a:r>
              <a:rPr lang="en-IN" sz="1800" b="0" i="0" dirty="0">
                <a:effectLst/>
                <a:latin typeface="Verdana" panose="020B0604030504040204" pitchFamily="34" charset="0"/>
              </a:rPr>
              <a:t>Example: If the margin property has four values:</a:t>
            </a:r>
          </a:p>
          <a:p>
            <a:pPr marL="0" indent="0">
              <a:buNone/>
            </a:pPr>
            <a:r>
              <a:rPr lang="en-IN" sz="1800" b="1" i="0" dirty="0">
                <a:effectLst/>
                <a:latin typeface="Verdana" panose="020B0604030504040204" pitchFamily="34" charset="0"/>
              </a:rPr>
              <a:t>margin: 25px 50px 75px 100px;</a:t>
            </a:r>
            <a:endParaRPr lang="en-IN" sz="1800" b="0" i="0" dirty="0">
              <a:effectLst/>
              <a:latin typeface="Verdana" panose="020B0604030504040204" pitchFamily="34" charset="0"/>
            </a:endParaRPr>
          </a:p>
          <a:p>
            <a:pPr marL="742950" lvl="1" indent="-285750">
              <a:buFont typeface="Arial" panose="020B0604020202020204" pitchFamily="34" charset="0"/>
              <a:buChar char="•"/>
            </a:pPr>
            <a:r>
              <a:rPr lang="en-IN" sz="1800" b="0" i="0" dirty="0">
                <a:effectLst/>
                <a:latin typeface="Verdana" panose="020B0604030504040204" pitchFamily="34" charset="0"/>
              </a:rPr>
              <a:t>top margin is 25px</a:t>
            </a:r>
          </a:p>
          <a:p>
            <a:pPr marL="742950" lvl="1" indent="-285750">
              <a:buFont typeface="Arial" panose="020B0604020202020204" pitchFamily="34" charset="0"/>
              <a:buChar char="•"/>
            </a:pPr>
            <a:r>
              <a:rPr lang="en-IN" sz="1800" b="0" i="0" dirty="0">
                <a:effectLst/>
                <a:latin typeface="Verdana" panose="020B0604030504040204" pitchFamily="34" charset="0"/>
              </a:rPr>
              <a:t>right margin is 50px</a:t>
            </a:r>
          </a:p>
          <a:p>
            <a:pPr marL="742950" lvl="1" indent="-285750">
              <a:buFont typeface="Arial" panose="020B0604020202020204" pitchFamily="34" charset="0"/>
              <a:buChar char="•"/>
            </a:pPr>
            <a:r>
              <a:rPr lang="en-IN" sz="1800" b="0" i="0" dirty="0">
                <a:effectLst/>
                <a:latin typeface="Verdana" panose="020B0604030504040204" pitchFamily="34" charset="0"/>
              </a:rPr>
              <a:t>bottom margin is 75px</a:t>
            </a:r>
          </a:p>
          <a:p>
            <a:pPr marL="742950" lvl="1" indent="-285750">
              <a:buFont typeface="Arial" panose="020B0604020202020204" pitchFamily="34" charset="0"/>
              <a:buChar char="•"/>
            </a:pPr>
            <a:r>
              <a:rPr lang="en-IN" sz="1800" b="0" i="0" dirty="0">
                <a:effectLst/>
                <a:latin typeface="Verdana" panose="020B0604030504040204" pitchFamily="34" charset="0"/>
              </a:rPr>
              <a:t>left margin is 100px</a:t>
            </a:r>
          </a:p>
        </p:txBody>
      </p:sp>
    </p:spTree>
    <p:extLst>
      <p:ext uri="{BB962C8B-B14F-4D97-AF65-F5344CB8AC3E}">
        <p14:creationId xmlns:p14="http://schemas.microsoft.com/office/powerpoint/2010/main" val="33905376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2CC988A2-41E9-0E72-677C-211827F63A0F}"/>
              </a:ext>
            </a:extLst>
          </p:cNvPr>
          <p:cNvSpPr>
            <a:spLocks noGrp="1"/>
          </p:cNvSpPr>
          <p:nvPr>
            <p:ph type="title"/>
          </p:nvPr>
        </p:nvSpPr>
        <p:spPr>
          <a:xfrm>
            <a:off x="838200" y="365125"/>
            <a:ext cx="10515600" cy="1325563"/>
          </a:xfrm>
        </p:spPr>
        <p:txBody>
          <a:bodyPr>
            <a:normAutofit/>
          </a:bodyPr>
          <a:lstStyle/>
          <a:p>
            <a:r>
              <a:rPr lang="en-IN" sz="4200" b="0" i="0" dirty="0">
                <a:effectLst/>
                <a:latin typeface="Segoe UI" panose="020B0502040204020203" pitchFamily="34" charset="0"/>
              </a:rPr>
              <a:t>Margin - Shorthand Property</a:t>
            </a:r>
            <a:br>
              <a:rPr lang="en-IN" sz="4200" b="0" i="0" dirty="0">
                <a:effectLst/>
                <a:latin typeface="Segoe UI" panose="020B0502040204020203" pitchFamily="34" charset="0"/>
              </a:rPr>
            </a:br>
            <a:endParaRPr lang="en-US" sz="4200" dirty="0"/>
          </a:p>
        </p:txBody>
      </p:sp>
      <p:sp>
        <p:nvSpPr>
          <p:cNvPr id="13"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95B760D-3A1D-3BB6-70EF-D5E685D1E7FB}"/>
              </a:ext>
            </a:extLst>
          </p:cNvPr>
          <p:cNvSpPr>
            <a:spLocks noGrp="1"/>
          </p:cNvSpPr>
          <p:nvPr>
            <p:ph idx="1"/>
          </p:nvPr>
        </p:nvSpPr>
        <p:spPr>
          <a:xfrm>
            <a:off x="664273" y="2055813"/>
            <a:ext cx="6568012" cy="4251960"/>
          </a:xfrm>
          <a:solidFill>
            <a:schemeClr val="accent2">
              <a:lumMod val="20000"/>
              <a:lumOff val="80000"/>
            </a:schemeClr>
          </a:solidFill>
        </p:spPr>
        <p:txBody>
          <a:bodyPr>
            <a:normAutofit/>
          </a:bodyPr>
          <a:lstStyle/>
          <a:p>
            <a:r>
              <a:rPr lang="en-IN" sz="2200" b="0" i="0" dirty="0">
                <a:effectLst/>
                <a:latin typeface="Verdana" panose="020B0604030504040204" pitchFamily="34" charset="0"/>
              </a:rPr>
              <a:t>If the margin property has three values:</a:t>
            </a:r>
          </a:p>
          <a:p>
            <a:pPr marL="0" indent="0">
              <a:buNone/>
            </a:pPr>
            <a:r>
              <a:rPr lang="en-IN" sz="2200" b="1" i="0" dirty="0">
                <a:effectLst/>
                <a:latin typeface="Verdana" panose="020B0604030504040204" pitchFamily="34" charset="0"/>
              </a:rPr>
              <a:t>margin: 25px 50px 75px;</a:t>
            </a:r>
            <a:endParaRPr lang="en-IN" sz="2200" b="0" i="0" dirty="0">
              <a:effectLst/>
              <a:latin typeface="Verdana" panose="020B0604030504040204" pitchFamily="34" charset="0"/>
            </a:endParaRPr>
          </a:p>
          <a:p>
            <a:pPr marL="742950" lvl="1" indent="-285750">
              <a:buFont typeface="Arial" panose="020B0604020202020204" pitchFamily="34" charset="0"/>
              <a:buChar char="•"/>
            </a:pPr>
            <a:r>
              <a:rPr lang="en-IN" sz="2200" b="0" i="0" dirty="0">
                <a:effectLst/>
                <a:latin typeface="Verdana" panose="020B0604030504040204" pitchFamily="34" charset="0"/>
              </a:rPr>
              <a:t>top margin is 25px</a:t>
            </a:r>
          </a:p>
          <a:p>
            <a:pPr marL="742950" lvl="1" indent="-285750">
              <a:buFont typeface="Arial" panose="020B0604020202020204" pitchFamily="34" charset="0"/>
              <a:buChar char="•"/>
            </a:pPr>
            <a:r>
              <a:rPr lang="en-IN" sz="2200" b="0" i="0" dirty="0">
                <a:effectLst/>
                <a:latin typeface="Verdana" panose="020B0604030504040204" pitchFamily="34" charset="0"/>
              </a:rPr>
              <a:t>right and left margins are 50px</a:t>
            </a:r>
          </a:p>
          <a:p>
            <a:pPr marL="742950" lvl="1" indent="-285750">
              <a:buFont typeface="Arial" panose="020B0604020202020204" pitchFamily="34" charset="0"/>
              <a:buChar char="•"/>
            </a:pPr>
            <a:r>
              <a:rPr lang="en-IN" sz="2200" b="0" i="0" dirty="0">
                <a:effectLst/>
                <a:latin typeface="Verdana" panose="020B0604030504040204" pitchFamily="34" charset="0"/>
              </a:rPr>
              <a:t>bottom margin is 75px</a:t>
            </a:r>
          </a:p>
          <a:p>
            <a:endParaRPr lang="en-US" sz="2200" dirty="0"/>
          </a:p>
          <a:p>
            <a:r>
              <a:rPr lang="en-IN" sz="2200" b="0" i="0" dirty="0">
                <a:effectLst/>
                <a:latin typeface="Verdana" panose="020B0604030504040204" pitchFamily="34" charset="0"/>
              </a:rPr>
              <a:t>If the margin property has two values:</a:t>
            </a:r>
          </a:p>
          <a:p>
            <a:pPr marL="0" indent="0">
              <a:buNone/>
            </a:pPr>
            <a:r>
              <a:rPr lang="en-IN" sz="2200" b="1" i="0" dirty="0">
                <a:effectLst/>
                <a:latin typeface="Verdana" panose="020B0604030504040204" pitchFamily="34" charset="0"/>
              </a:rPr>
              <a:t>margin: 25px 50px;</a:t>
            </a:r>
            <a:endParaRPr lang="en-IN" sz="2200" b="0" i="0" dirty="0">
              <a:effectLst/>
              <a:latin typeface="Verdana" panose="020B0604030504040204" pitchFamily="34" charset="0"/>
            </a:endParaRPr>
          </a:p>
          <a:p>
            <a:pPr marL="742950" lvl="1" indent="-285750">
              <a:buFont typeface="Arial" panose="020B0604020202020204" pitchFamily="34" charset="0"/>
              <a:buChar char="•"/>
            </a:pPr>
            <a:r>
              <a:rPr lang="en-IN" sz="2200" b="0" i="0" dirty="0">
                <a:effectLst/>
                <a:latin typeface="Verdana" panose="020B0604030504040204" pitchFamily="34" charset="0"/>
              </a:rPr>
              <a:t>top and bottom margins are 25px</a:t>
            </a:r>
          </a:p>
          <a:p>
            <a:pPr marL="742950" lvl="1" indent="-285750">
              <a:buFont typeface="Arial" panose="020B0604020202020204" pitchFamily="34" charset="0"/>
              <a:buChar char="•"/>
            </a:pPr>
            <a:r>
              <a:rPr lang="en-IN" sz="2200" b="0" i="0" dirty="0">
                <a:effectLst/>
                <a:latin typeface="Verdana" panose="020B0604030504040204" pitchFamily="34" charset="0"/>
              </a:rPr>
              <a:t>right and left margins are 50px</a:t>
            </a:r>
          </a:p>
          <a:p>
            <a:endParaRPr lang="en-US" sz="2200" dirty="0"/>
          </a:p>
        </p:txBody>
      </p:sp>
      <p:sp>
        <p:nvSpPr>
          <p:cNvPr id="9" name="TextBox 8">
            <a:extLst>
              <a:ext uri="{FF2B5EF4-FFF2-40B4-BE49-F238E27FC236}">
                <a16:creationId xmlns:a16="http://schemas.microsoft.com/office/drawing/2014/main" id="{04853034-747B-B9DC-8BEC-4EAA92CC1589}"/>
              </a:ext>
            </a:extLst>
          </p:cNvPr>
          <p:cNvSpPr txBox="1"/>
          <p:nvPr/>
        </p:nvSpPr>
        <p:spPr>
          <a:xfrm>
            <a:off x="7677674" y="2767896"/>
            <a:ext cx="4239816" cy="1200329"/>
          </a:xfrm>
          <a:prstGeom prst="rect">
            <a:avLst/>
          </a:prstGeom>
          <a:solidFill>
            <a:schemeClr val="accent2">
              <a:lumMod val="20000"/>
              <a:lumOff val="80000"/>
            </a:schemeClr>
          </a:solidFill>
        </p:spPr>
        <p:txBody>
          <a:bodyPr wrap="square">
            <a:spAutoFit/>
          </a:bodyPr>
          <a:lstStyle/>
          <a:p>
            <a:pPr algn="l"/>
            <a:r>
              <a:rPr lang="en-IN" b="0" i="0" dirty="0">
                <a:solidFill>
                  <a:srgbClr val="000000"/>
                </a:solidFill>
                <a:effectLst/>
                <a:latin typeface="Verdana" panose="020B0604030504040204" pitchFamily="34" charset="0"/>
              </a:rPr>
              <a:t>If the margin property has one value:</a:t>
            </a:r>
          </a:p>
          <a:p>
            <a:pPr algn="l"/>
            <a:r>
              <a:rPr lang="en-IN" b="1" i="0" dirty="0">
                <a:solidFill>
                  <a:srgbClr val="000000"/>
                </a:solidFill>
                <a:effectLst/>
                <a:latin typeface="Verdana" panose="020B0604030504040204" pitchFamily="34" charset="0"/>
              </a:rPr>
              <a:t>margin: 25px;</a:t>
            </a:r>
            <a:endParaRPr lang="en-IN" b="0" i="0" dirty="0">
              <a:solidFill>
                <a:srgbClr val="000000"/>
              </a:solidFill>
              <a:effectLst/>
              <a:latin typeface="Verdana" panose="020B0604030504040204" pitchFamily="34" charset="0"/>
            </a:endParaRPr>
          </a:p>
          <a:p>
            <a:pPr marL="742950" lvl="1" indent="-285750" algn="l">
              <a:buFont typeface="Arial" panose="020B0604020202020204" pitchFamily="34" charset="0"/>
              <a:buChar char="•"/>
            </a:pPr>
            <a:r>
              <a:rPr lang="en-IN" b="0" i="0" dirty="0">
                <a:solidFill>
                  <a:srgbClr val="000000"/>
                </a:solidFill>
                <a:effectLst/>
                <a:latin typeface="Verdana" panose="020B0604030504040204" pitchFamily="34" charset="0"/>
              </a:rPr>
              <a:t>all four margins are 25px</a:t>
            </a:r>
          </a:p>
        </p:txBody>
      </p:sp>
    </p:spTree>
    <p:extLst>
      <p:ext uri="{BB962C8B-B14F-4D97-AF65-F5344CB8AC3E}">
        <p14:creationId xmlns:p14="http://schemas.microsoft.com/office/powerpoint/2010/main" val="338804830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6903A9-9C8F-336A-B123-0A15EBB686C0}"/>
              </a:ext>
            </a:extLst>
          </p:cNvPr>
          <p:cNvSpPr>
            <a:spLocks noGrp="1"/>
          </p:cNvSpPr>
          <p:nvPr>
            <p:ph type="title"/>
          </p:nvPr>
        </p:nvSpPr>
        <p:spPr/>
        <p:txBody>
          <a:bodyPr/>
          <a:lstStyle/>
          <a:p>
            <a:r>
              <a:rPr kumimoji="0" lang="en-US" altLang="en-US" sz="4400" b="0" i="0" u="none" strike="noStrike" cap="none" normalizeH="0" baseline="0" dirty="0">
                <a:ln>
                  <a:noFill/>
                </a:ln>
                <a:solidFill>
                  <a:srgbClr val="000000"/>
                </a:solidFill>
                <a:effectLst/>
                <a:latin typeface="Segoe UI" panose="020B0502040204020203" pitchFamily="34" charset="0"/>
              </a:rPr>
              <a:t>All CSS Margin Properties</a:t>
            </a:r>
            <a:br>
              <a:rPr kumimoji="0" lang="en-US" altLang="en-US" sz="4400" b="0" i="0" u="none" strike="noStrike" cap="none" normalizeH="0" baseline="0" dirty="0">
                <a:ln>
                  <a:noFill/>
                </a:ln>
                <a:solidFill>
                  <a:srgbClr val="000000"/>
                </a:solidFill>
                <a:effectLst/>
                <a:latin typeface="Segoe UI" panose="020B0502040204020203" pitchFamily="34" charset="0"/>
              </a:rPr>
            </a:br>
            <a:endParaRPr lang="en-US" dirty="0"/>
          </a:p>
        </p:txBody>
      </p:sp>
      <p:graphicFrame>
        <p:nvGraphicFramePr>
          <p:cNvPr id="4" name="Content Placeholder 3">
            <a:extLst>
              <a:ext uri="{FF2B5EF4-FFF2-40B4-BE49-F238E27FC236}">
                <a16:creationId xmlns:a16="http://schemas.microsoft.com/office/drawing/2014/main" id="{9FFE94FF-410E-FD4F-E3DD-A93B9A1FBAEB}"/>
              </a:ext>
            </a:extLst>
          </p:cNvPr>
          <p:cNvGraphicFramePr>
            <a:graphicFrameLocks noGrp="1"/>
          </p:cNvGraphicFramePr>
          <p:nvPr>
            <p:ph idx="1"/>
            <p:extLst>
              <p:ext uri="{D42A27DB-BD31-4B8C-83A1-F6EECF244321}">
                <p14:modId xmlns:p14="http://schemas.microsoft.com/office/powerpoint/2010/main" val="2733696772"/>
              </p:ext>
            </p:extLst>
          </p:nvPr>
        </p:nvGraphicFramePr>
        <p:xfrm>
          <a:off x="314324" y="1585912"/>
          <a:ext cx="11358563" cy="4643436"/>
        </p:xfrm>
        <a:graphic>
          <a:graphicData uri="http://schemas.openxmlformats.org/drawingml/2006/table">
            <a:tbl>
              <a:tblPr>
                <a:tableStyleId>{284E427A-3D55-4303-BF80-6455036E1DE7}</a:tableStyleId>
              </a:tblPr>
              <a:tblGrid>
                <a:gridCol w="2269377">
                  <a:extLst>
                    <a:ext uri="{9D8B030D-6E8A-4147-A177-3AD203B41FA5}">
                      <a16:colId xmlns:a16="http://schemas.microsoft.com/office/drawing/2014/main" val="3262684983"/>
                    </a:ext>
                  </a:extLst>
                </a:gridCol>
                <a:gridCol w="9089186">
                  <a:extLst>
                    <a:ext uri="{9D8B030D-6E8A-4147-A177-3AD203B41FA5}">
                      <a16:colId xmlns:a16="http://schemas.microsoft.com/office/drawing/2014/main" val="2578963864"/>
                    </a:ext>
                  </a:extLst>
                </a:gridCol>
              </a:tblGrid>
              <a:tr h="773906">
                <a:tc>
                  <a:txBody>
                    <a:bodyPr/>
                    <a:lstStyle/>
                    <a:p>
                      <a:pPr algn="l" fontAlgn="t"/>
                      <a:r>
                        <a:rPr lang="en-IN" b="1" dirty="0">
                          <a:effectLst/>
                        </a:rPr>
                        <a:t>Property</a:t>
                      </a:r>
                    </a:p>
                  </a:txBody>
                  <a:tcPr marL="152400" marR="76200" marT="76200" marB="76200">
                    <a:solidFill>
                      <a:schemeClr val="accent2">
                        <a:lumMod val="20000"/>
                        <a:lumOff val="80000"/>
                      </a:schemeClr>
                    </a:solidFill>
                  </a:tcPr>
                </a:tc>
                <a:tc>
                  <a:txBody>
                    <a:bodyPr/>
                    <a:lstStyle/>
                    <a:p>
                      <a:pPr algn="l" fontAlgn="t"/>
                      <a:r>
                        <a:rPr lang="en-IN" b="1" dirty="0">
                          <a:effectLst/>
                        </a:rPr>
                        <a:t>Description</a:t>
                      </a:r>
                    </a:p>
                  </a:txBody>
                  <a:tcPr marL="76200" marR="76200" marT="76200" marB="76200">
                    <a:solidFill>
                      <a:schemeClr val="accent2">
                        <a:lumMod val="20000"/>
                        <a:lumOff val="80000"/>
                      </a:schemeClr>
                    </a:solidFill>
                  </a:tcPr>
                </a:tc>
                <a:extLst>
                  <a:ext uri="{0D108BD9-81ED-4DB2-BD59-A6C34878D82A}">
                    <a16:rowId xmlns:a16="http://schemas.microsoft.com/office/drawing/2014/main" val="89249919"/>
                  </a:ext>
                </a:extLst>
              </a:tr>
              <a:tr h="773906">
                <a:tc>
                  <a:txBody>
                    <a:bodyPr/>
                    <a:lstStyle/>
                    <a:p>
                      <a:pPr algn="l" fontAlgn="t"/>
                      <a:r>
                        <a:rPr lang="en-IN" dirty="0">
                          <a:effectLst/>
                        </a:rPr>
                        <a:t>margin</a:t>
                      </a:r>
                    </a:p>
                  </a:txBody>
                  <a:tcPr marL="152400" marR="76200" marT="76200" marB="76200">
                    <a:solidFill>
                      <a:schemeClr val="accent2">
                        <a:lumMod val="20000"/>
                        <a:lumOff val="80000"/>
                      </a:schemeClr>
                    </a:solidFill>
                  </a:tcPr>
                </a:tc>
                <a:tc>
                  <a:txBody>
                    <a:bodyPr/>
                    <a:lstStyle/>
                    <a:p>
                      <a:pPr algn="l" fontAlgn="t"/>
                      <a:r>
                        <a:rPr lang="en-IN">
                          <a:effectLst/>
                        </a:rPr>
                        <a:t>A shorthand property for setting all the margin properties in one declaration</a:t>
                      </a:r>
                    </a:p>
                  </a:txBody>
                  <a:tcPr marL="76200" marR="76200" marT="76200" marB="76200">
                    <a:solidFill>
                      <a:schemeClr val="accent2">
                        <a:lumMod val="20000"/>
                        <a:lumOff val="80000"/>
                      </a:schemeClr>
                    </a:solidFill>
                  </a:tcPr>
                </a:tc>
                <a:extLst>
                  <a:ext uri="{0D108BD9-81ED-4DB2-BD59-A6C34878D82A}">
                    <a16:rowId xmlns:a16="http://schemas.microsoft.com/office/drawing/2014/main" val="1558772068"/>
                  </a:ext>
                </a:extLst>
              </a:tr>
              <a:tr h="773906">
                <a:tc>
                  <a:txBody>
                    <a:bodyPr/>
                    <a:lstStyle/>
                    <a:p>
                      <a:pPr algn="l" fontAlgn="t"/>
                      <a:r>
                        <a:rPr lang="en-IN" dirty="0">
                          <a:effectLst/>
                        </a:rPr>
                        <a:t>margin-bottom</a:t>
                      </a:r>
                    </a:p>
                  </a:txBody>
                  <a:tcPr marL="152400" marR="76200" marT="76200" marB="76200">
                    <a:solidFill>
                      <a:schemeClr val="accent2">
                        <a:lumMod val="20000"/>
                        <a:lumOff val="80000"/>
                      </a:schemeClr>
                    </a:solidFill>
                  </a:tcPr>
                </a:tc>
                <a:tc>
                  <a:txBody>
                    <a:bodyPr/>
                    <a:lstStyle/>
                    <a:p>
                      <a:pPr algn="l" fontAlgn="t"/>
                      <a:r>
                        <a:rPr lang="en-IN">
                          <a:effectLst/>
                        </a:rPr>
                        <a:t>Sets the bottom margin of an element</a:t>
                      </a:r>
                    </a:p>
                  </a:txBody>
                  <a:tcPr marL="76200" marR="76200" marT="76200" marB="76200">
                    <a:solidFill>
                      <a:schemeClr val="accent2">
                        <a:lumMod val="20000"/>
                        <a:lumOff val="80000"/>
                      </a:schemeClr>
                    </a:solidFill>
                  </a:tcPr>
                </a:tc>
                <a:extLst>
                  <a:ext uri="{0D108BD9-81ED-4DB2-BD59-A6C34878D82A}">
                    <a16:rowId xmlns:a16="http://schemas.microsoft.com/office/drawing/2014/main" val="2783928977"/>
                  </a:ext>
                </a:extLst>
              </a:tr>
              <a:tr h="773906">
                <a:tc>
                  <a:txBody>
                    <a:bodyPr/>
                    <a:lstStyle/>
                    <a:p>
                      <a:pPr algn="l" fontAlgn="t"/>
                      <a:r>
                        <a:rPr lang="en-IN" dirty="0">
                          <a:effectLst/>
                        </a:rPr>
                        <a:t>margin-left</a:t>
                      </a:r>
                    </a:p>
                  </a:txBody>
                  <a:tcPr marL="152400" marR="76200" marT="76200" marB="76200">
                    <a:solidFill>
                      <a:schemeClr val="accent2">
                        <a:lumMod val="20000"/>
                        <a:lumOff val="80000"/>
                      </a:schemeClr>
                    </a:solidFill>
                  </a:tcPr>
                </a:tc>
                <a:tc>
                  <a:txBody>
                    <a:bodyPr/>
                    <a:lstStyle/>
                    <a:p>
                      <a:pPr algn="l" fontAlgn="t"/>
                      <a:r>
                        <a:rPr lang="en-IN">
                          <a:effectLst/>
                        </a:rPr>
                        <a:t>Sets the left margin of an element</a:t>
                      </a:r>
                    </a:p>
                  </a:txBody>
                  <a:tcPr marL="76200" marR="76200" marT="76200" marB="76200">
                    <a:solidFill>
                      <a:schemeClr val="accent2">
                        <a:lumMod val="20000"/>
                        <a:lumOff val="80000"/>
                      </a:schemeClr>
                    </a:solidFill>
                  </a:tcPr>
                </a:tc>
                <a:extLst>
                  <a:ext uri="{0D108BD9-81ED-4DB2-BD59-A6C34878D82A}">
                    <a16:rowId xmlns:a16="http://schemas.microsoft.com/office/drawing/2014/main" val="1906946959"/>
                  </a:ext>
                </a:extLst>
              </a:tr>
              <a:tr h="773906">
                <a:tc>
                  <a:txBody>
                    <a:bodyPr/>
                    <a:lstStyle/>
                    <a:p>
                      <a:pPr algn="l" fontAlgn="t"/>
                      <a:r>
                        <a:rPr lang="en-IN" dirty="0">
                          <a:effectLst/>
                        </a:rPr>
                        <a:t>margin-right</a:t>
                      </a:r>
                    </a:p>
                  </a:txBody>
                  <a:tcPr marL="152400" marR="76200" marT="76200" marB="76200">
                    <a:solidFill>
                      <a:schemeClr val="accent2">
                        <a:lumMod val="20000"/>
                        <a:lumOff val="80000"/>
                      </a:schemeClr>
                    </a:solidFill>
                  </a:tcPr>
                </a:tc>
                <a:tc>
                  <a:txBody>
                    <a:bodyPr/>
                    <a:lstStyle/>
                    <a:p>
                      <a:pPr algn="l" fontAlgn="t"/>
                      <a:r>
                        <a:rPr lang="en-IN">
                          <a:effectLst/>
                        </a:rPr>
                        <a:t>Sets the right margin of an element</a:t>
                      </a:r>
                    </a:p>
                  </a:txBody>
                  <a:tcPr marL="76200" marR="76200" marT="76200" marB="76200">
                    <a:solidFill>
                      <a:schemeClr val="accent2">
                        <a:lumMod val="20000"/>
                        <a:lumOff val="80000"/>
                      </a:schemeClr>
                    </a:solidFill>
                  </a:tcPr>
                </a:tc>
                <a:extLst>
                  <a:ext uri="{0D108BD9-81ED-4DB2-BD59-A6C34878D82A}">
                    <a16:rowId xmlns:a16="http://schemas.microsoft.com/office/drawing/2014/main" val="3072002110"/>
                  </a:ext>
                </a:extLst>
              </a:tr>
              <a:tr h="773906">
                <a:tc>
                  <a:txBody>
                    <a:bodyPr/>
                    <a:lstStyle/>
                    <a:p>
                      <a:pPr algn="l" fontAlgn="t"/>
                      <a:r>
                        <a:rPr lang="en-IN" dirty="0">
                          <a:effectLst/>
                        </a:rPr>
                        <a:t>margin-top</a:t>
                      </a:r>
                    </a:p>
                  </a:txBody>
                  <a:tcPr marL="152400" marR="76200" marT="76200" marB="76200">
                    <a:solidFill>
                      <a:schemeClr val="accent2">
                        <a:lumMod val="20000"/>
                        <a:lumOff val="80000"/>
                      </a:schemeClr>
                    </a:solidFill>
                  </a:tcPr>
                </a:tc>
                <a:tc>
                  <a:txBody>
                    <a:bodyPr/>
                    <a:lstStyle/>
                    <a:p>
                      <a:pPr algn="l" fontAlgn="t"/>
                      <a:r>
                        <a:rPr lang="en-IN" dirty="0">
                          <a:effectLst/>
                        </a:rPr>
                        <a:t>Sets the top margin of an element</a:t>
                      </a:r>
                    </a:p>
                  </a:txBody>
                  <a:tcPr marL="76200" marR="76200" marT="76200" marB="76200">
                    <a:solidFill>
                      <a:schemeClr val="accent2">
                        <a:lumMod val="20000"/>
                        <a:lumOff val="80000"/>
                      </a:schemeClr>
                    </a:solidFill>
                  </a:tcPr>
                </a:tc>
                <a:extLst>
                  <a:ext uri="{0D108BD9-81ED-4DB2-BD59-A6C34878D82A}">
                    <a16:rowId xmlns:a16="http://schemas.microsoft.com/office/drawing/2014/main" val="3064307120"/>
                  </a:ext>
                </a:extLst>
              </a:tr>
            </a:tbl>
          </a:graphicData>
        </a:graphic>
      </p:graphicFrame>
    </p:spTree>
    <p:extLst>
      <p:ext uri="{BB962C8B-B14F-4D97-AF65-F5344CB8AC3E}">
        <p14:creationId xmlns:p14="http://schemas.microsoft.com/office/powerpoint/2010/main" val="129729318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59178A-5620-272F-F263-40FC87B30FFA}"/>
              </a:ext>
            </a:extLst>
          </p:cNvPr>
          <p:cNvSpPr>
            <a:spLocks noGrp="1"/>
          </p:cNvSpPr>
          <p:nvPr>
            <p:ph type="title"/>
          </p:nvPr>
        </p:nvSpPr>
        <p:spPr/>
        <p:txBody>
          <a:bodyPr/>
          <a:lstStyle/>
          <a:p>
            <a:r>
              <a:rPr lang="en-IN" b="0" i="0" dirty="0">
                <a:solidFill>
                  <a:srgbClr val="000000"/>
                </a:solidFill>
                <a:effectLst/>
                <a:latin typeface="Segoe UI" panose="020B0502040204020203" pitchFamily="34" charset="0"/>
              </a:rPr>
              <a:t>Margin Collapse</a:t>
            </a:r>
            <a:br>
              <a:rPr lang="en-IN" b="0" i="0" dirty="0">
                <a:solidFill>
                  <a:srgbClr val="000000"/>
                </a:solidFill>
                <a:effectLst/>
                <a:latin typeface="Segoe UI" panose="020B0502040204020203" pitchFamily="34" charset="0"/>
              </a:rPr>
            </a:br>
            <a:endParaRPr lang="en-US" dirty="0"/>
          </a:p>
        </p:txBody>
      </p:sp>
      <p:sp>
        <p:nvSpPr>
          <p:cNvPr id="3" name="Content Placeholder 2">
            <a:extLst>
              <a:ext uri="{FF2B5EF4-FFF2-40B4-BE49-F238E27FC236}">
                <a16:creationId xmlns:a16="http://schemas.microsoft.com/office/drawing/2014/main" id="{9CE5F75C-F5DD-7534-753A-4E015B2B57E4}"/>
              </a:ext>
            </a:extLst>
          </p:cNvPr>
          <p:cNvSpPr>
            <a:spLocks noGrp="1"/>
          </p:cNvSpPr>
          <p:nvPr>
            <p:ph idx="1"/>
          </p:nvPr>
        </p:nvSpPr>
        <p:spPr/>
        <p:txBody>
          <a:bodyPr/>
          <a:lstStyle/>
          <a:p>
            <a:pPr algn="l"/>
            <a:r>
              <a:rPr lang="en-IN" b="0" i="0" dirty="0">
                <a:solidFill>
                  <a:srgbClr val="000000"/>
                </a:solidFill>
                <a:effectLst/>
                <a:latin typeface="Verdana" panose="020B0604030504040204" pitchFamily="34" charset="0"/>
              </a:rPr>
              <a:t>Top and bottom margins of elements are sometimes collapsed into a single margin that is equal to the largest of the two margins.</a:t>
            </a:r>
          </a:p>
          <a:p>
            <a:pPr algn="l"/>
            <a:endParaRPr lang="en-IN" b="0" i="0" dirty="0">
              <a:solidFill>
                <a:srgbClr val="000000"/>
              </a:solidFill>
              <a:effectLst/>
              <a:latin typeface="Verdana" panose="020B0604030504040204" pitchFamily="34" charset="0"/>
            </a:endParaRPr>
          </a:p>
          <a:p>
            <a:pPr algn="l"/>
            <a:r>
              <a:rPr lang="en-IN" b="0" i="0" dirty="0">
                <a:solidFill>
                  <a:srgbClr val="000000"/>
                </a:solidFill>
                <a:effectLst/>
                <a:latin typeface="Verdana" panose="020B0604030504040204" pitchFamily="34" charset="0"/>
              </a:rPr>
              <a:t>This does not happen on left and right margins! Only top and bottom margins!</a:t>
            </a:r>
          </a:p>
          <a:p>
            <a:endParaRPr lang="en-US" dirty="0"/>
          </a:p>
        </p:txBody>
      </p:sp>
    </p:spTree>
    <p:extLst>
      <p:ext uri="{BB962C8B-B14F-4D97-AF65-F5344CB8AC3E}">
        <p14:creationId xmlns:p14="http://schemas.microsoft.com/office/powerpoint/2010/main" val="75966240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0B907C3-98B4-D60B-D783-D2CF0CCB7E47}"/>
              </a:ext>
            </a:extLst>
          </p:cNvPr>
          <p:cNvPicPr>
            <a:picLocks noChangeAspect="1"/>
          </p:cNvPicPr>
          <p:nvPr/>
        </p:nvPicPr>
        <p:blipFill rotWithShape="1">
          <a:blip r:embed="rId2"/>
          <a:srcRect r="50000"/>
          <a:stretch/>
        </p:blipFill>
        <p:spPr>
          <a:xfrm>
            <a:off x="114300" y="123296"/>
            <a:ext cx="6096000" cy="6734704"/>
          </a:xfrm>
          <a:prstGeom prst="rect">
            <a:avLst/>
          </a:prstGeom>
        </p:spPr>
      </p:pic>
      <p:pic>
        <p:nvPicPr>
          <p:cNvPr id="7" name="Picture 6">
            <a:extLst>
              <a:ext uri="{FF2B5EF4-FFF2-40B4-BE49-F238E27FC236}">
                <a16:creationId xmlns:a16="http://schemas.microsoft.com/office/drawing/2014/main" id="{42D66098-A2D1-3DA1-0EC8-C943C331F3DB}"/>
              </a:ext>
            </a:extLst>
          </p:cNvPr>
          <p:cNvPicPr>
            <a:picLocks noChangeAspect="1"/>
          </p:cNvPicPr>
          <p:nvPr/>
        </p:nvPicPr>
        <p:blipFill rotWithShape="1">
          <a:blip r:embed="rId2"/>
          <a:srcRect l="50000" b="45461"/>
          <a:stretch/>
        </p:blipFill>
        <p:spPr>
          <a:xfrm>
            <a:off x="5214938" y="123296"/>
            <a:ext cx="6862762" cy="2631546"/>
          </a:xfrm>
          <a:prstGeom prst="rect">
            <a:avLst/>
          </a:prstGeom>
          <a:solidFill>
            <a:schemeClr val="accent2">
              <a:lumMod val="20000"/>
              <a:lumOff val="80000"/>
            </a:schemeClr>
          </a:solidFill>
          <a:ln>
            <a:solidFill>
              <a:schemeClr val="tx1"/>
            </a:solidFill>
          </a:ln>
        </p:spPr>
      </p:pic>
      <p:sp>
        <p:nvSpPr>
          <p:cNvPr id="8" name="TextBox 7">
            <a:extLst>
              <a:ext uri="{FF2B5EF4-FFF2-40B4-BE49-F238E27FC236}">
                <a16:creationId xmlns:a16="http://schemas.microsoft.com/office/drawing/2014/main" id="{DE5E92BE-0E2E-B6A7-C4D4-3B020DEC3F84}"/>
              </a:ext>
            </a:extLst>
          </p:cNvPr>
          <p:cNvSpPr txBox="1"/>
          <p:nvPr/>
        </p:nvSpPr>
        <p:spPr>
          <a:xfrm>
            <a:off x="6096000" y="6488668"/>
            <a:ext cx="2085975" cy="369332"/>
          </a:xfrm>
          <a:prstGeom prst="rect">
            <a:avLst/>
          </a:prstGeom>
          <a:noFill/>
        </p:spPr>
        <p:txBody>
          <a:bodyPr wrap="square" rtlCol="0">
            <a:spAutoFit/>
          </a:bodyPr>
          <a:lstStyle/>
          <a:p>
            <a:r>
              <a:rPr lang="en-US" dirty="0" err="1"/>
              <a:t>margin_collapse.txt</a:t>
            </a:r>
            <a:endParaRPr lang="en-US" dirty="0"/>
          </a:p>
        </p:txBody>
      </p:sp>
    </p:spTree>
    <p:extLst>
      <p:ext uri="{BB962C8B-B14F-4D97-AF65-F5344CB8AC3E}">
        <p14:creationId xmlns:p14="http://schemas.microsoft.com/office/powerpoint/2010/main" val="242821942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01479" name="Rectangle 1001478">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1474" name="Rectangle 2"/>
          <p:cNvSpPr>
            <a:spLocks noGrp="1" noChangeArrowheads="1"/>
          </p:cNvSpPr>
          <p:nvPr>
            <p:ph type="title"/>
          </p:nvPr>
        </p:nvSpPr>
        <p:spPr>
          <a:xfrm>
            <a:off x="638882" y="639193"/>
            <a:ext cx="3571810" cy="3573516"/>
          </a:xfrm>
        </p:spPr>
        <p:txBody>
          <a:bodyPr vert="horz" lIns="91440" tIns="45720" rIns="91440" bIns="45720" rtlCol="0" anchor="b">
            <a:normAutofit/>
          </a:bodyPr>
          <a:lstStyle/>
          <a:p>
            <a:pPr>
              <a:defRPr/>
            </a:pPr>
            <a:r>
              <a:rPr lang="en-US" sz="6600" kern="1200">
                <a:solidFill>
                  <a:schemeClr val="tx1"/>
                </a:solidFill>
                <a:latin typeface="+mj-lt"/>
                <a:ea typeface="+mj-ea"/>
                <a:cs typeface="+mj-cs"/>
              </a:rPr>
              <a:t>The Box Model</a:t>
            </a:r>
          </a:p>
        </p:txBody>
      </p:sp>
      <p:sp>
        <p:nvSpPr>
          <p:cNvPr id="1001481"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7" name="Picture 3"/>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4654296" y="984484"/>
            <a:ext cx="7214616" cy="4861600"/>
          </a:xfrm>
          <a:prstGeom prst="rect">
            <a:avLst/>
          </a:prstGeom>
          <a:noFill/>
        </p:spPr>
      </p:pic>
      <p:sp>
        <p:nvSpPr>
          <p:cNvPr id="4" name="Slide Number Placeholder 3"/>
          <p:cNvSpPr>
            <a:spLocks noGrp="1"/>
          </p:cNvSpPr>
          <p:nvPr>
            <p:ph type="sldNum" sz="quarter" idx="10"/>
          </p:nvPr>
        </p:nvSpPr>
        <p:spPr>
          <a:xfrm>
            <a:off x="8610600" y="6356350"/>
            <a:ext cx="2743200" cy="365125"/>
          </a:xfrm>
        </p:spPr>
        <p:txBody>
          <a:bodyPr vert="horz" lIns="91440" tIns="45720" rIns="91440" bIns="45720" rtlCol="0" anchor="ctr">
            <a:normAutofit/>
          </a:bodyPr>
          <a:lstStyle/>
          <a:p>
            <a:pPr algn="r">
              <a:spcAft>
                <a:spcPts val="600"/>
              </a:spcAft>
              <a:defRPr/>
            </a:pPr>
            <a:fld id="{58452FF4-89E3-4D1B-9927-2DBDC00E58D7}" type="slidenum">
              <a:rPr lang="en-US" smtClean="0"/>
              <a:pPr algn="r">
                <a:spcAft>
                  <a:spcPts val="600"/>
                </a:spcAft>
                <a:defRPr/>
              </a:pPr>
              <a:t>117</a:t>
            </a:fld>
            <a:endParaRPr lang="en-US"/>
          </a:p>
        </p:txBody>
      </p:sp>
    </p:spTree>
    <p:extLst>
      <p:ext uri="{BB962C8B-B14F-4D97-AF65-F5344CB8AC3E}">
        <p14:creationId xmlns:p14="http://schemas.microsoft.com/office/powerpoint/2010/main" val="648638124"/>
      </p:ext>
    </p:extLst>
  </p:cSld>
  <p:clrMapOvr>
    <a:masterClrMapping/>
  </p:clrMapOvr>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3B3043-3305-DAAF-3AE2-4E0D4DE84676}"/>
              </a:ext>
            </a:extLst>
          </p:cNvPr>
          <p:cNvSpPr>
            <a:spLocks noGrp="1"/>
          </p:cNvSpPr>
          <p:nvPr>
            <p:ph type="title"/>
          </p:nvPr>
        </p:nvSpPr>
        <p:spPr/>
        <p:txBody>
          <a:bodyPr/>
          <a:lstStyle/>
          <a:p>
            <a:r>
              <a:rPr lang="en-IN" b="0" i="0" dirty="0">
                <a:solidFill>
                  <a:srgbClr val="000000"/>
                </a:solidFill>
                <a:effectLst/>
                <a:latin typeface="Segoe UI" panose="020B0502040204020203" pitchFamily="34" charset="0"/>
              </a:rPr>
              <a:t>CSS Padding</a:t>
            </a:r>
            <a:br>
              <a:rPr lang="en-IN" b="0" i="0" dirty="0">
                <a:solidFill>
                  <a:srgbClr val="000000"/>
                </a:solidFill>
                <a:effectLst/>
                <a:latin typeface="Segoe UI" panose="020B0502040204020203" pitchFamily="34" charset="0"/>
              </a:rPr>
            </a:br>
            <a:endParaRPr lang="en-US" dirty="0"/>
          </a:p>
        </p:txBody>
      </p:sp>
      <p:sp>
        <p:nvSpPr>
          <p:cNvPr id="3" name="Content Placeholder 2">
            <a:extLst>
              <a:ext uri="{FF2B5EF4-FFF2-40B4-BE49-F238E27FC236}">
                <a16:creationId xmlns:a16="http://schemas.microsoft.com/office/drawing/2014/main" id="{7F27EEF7-5634-82C4-FE82-21871B42BE87}"/>
              </a:ext>
            </a:extLst>
          </p:cNvPr>
          <p:cNvSpPr>
            <a:spLocks noGrp="1"/>
          </p:cNvSpPr>
          <p:nvPr>
            <p:ph idx="1"/>
          </p:nvPr>
        </p:nvSpPr>
        <p:spPr/>
        <p:txBody>
          <a:bodyPr/>
          <a:lstStyle/>
          <a:p>
            <a:r>
              <a:rPr lang="en-IN" b="0" i="0" dirty="0">
                <a:solidFill>
                  <a:srgbClr val="000000"/>
                </a:solidFill>
                <a:effectLst/>
                <a:latin typeface="Verdana" panose="020B0604030504040204" pitchFamily="34" charset="0"/>
              </a:rPr>
              <a:t>Padding is used to create space around an element's content, inside of any defined borders.</a:t>
            </a:r>
            <a:endParaRPr lang="en-US" dirty="0"/>
          </a:p>
        </p:txBody>
      </p:sp>
      <p:pic>
        <p:nvPicPr>
          <p:cNvPr id="4" name="Picture 3">
            <a:extLst>
              <a:ext uri="{FF2B5EF4-FFF2-40B4-BE49-F238E27FC236}">
                <a16:creationId xmlns:a16="http://schemas.microsoft.com/office/drawing/2014/main" id="{2EC5D382-FA0E-9992-DE16-1272EDED2D35}"/>
              </a:ext>
            </a:extLst>
          </p:cNvPr>
          <p:cNvPicPr>
            <a:picLocks noChangeAspect="1"/>
          </p:cNvPicPr>
          <p:nvPr/>
        </p:nvPicPr>
        <p:blipFill>
          <a:blip r:embed="rId2"/>
          <a:stretch>
            <a:fillRect/>
          </a:stretch>
        </p:blipFill>
        <p:spPr>
          <a:xfrm>
            <a:off x="1571625" y="3429000"/>
            <a:ext cx="9644062" cy="1974413"/>
          </a:xfrm>
          <a:prstGeom prst="rect">
            <a:avLst/>
          </a:prstGeom>
        </p:spPr>
      </p:pic>
    </p:spTree>
    <p:extLst>
      <p:ext uri="{BB962C8B-B14F-4D97-AF65-F5344CB8AC3E}">
        <p14:creationId xmlns:p14="http://schemas.microsoft.com/office/powerpoint/2010/main" val="10640294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8E42ED6-93ED-A7C7-7707-EF5A78596E84}"/>
              </a:ext>
            </a:extLst>
          </p:cNvPr>
          <p:cNvPicPr>
            <a:picLocks noChangeAspect="1"/>
          </p:cNvPicPr>
          <p:nvPr/>
        </p:nvPicPr>
        <p:blipFill>
          <a:blip r:embed="rId2"/>
          <a:stretch>
            <a:fillRect/>
          </a:stretch>
        </p:blipFill>
        <p:spPr>
          <a:xfrm>
            <a:off x="189547" y="692943"/>
            <a:ext cx="6471282" cy="5472114"/>
          </a:xfrm>
          <a:prstGeom prst="rect">
            <a:avLst/>
          </a:prstGeom>
          <a:ln>
            <a:solidFill>
              <a:schemeClr val="tx1"/>
            </a:solidFill>
          </a:ln>
        </p:spPr>
      </p:pic>
      <p:pic>
        <p:nvPicPr>
          <p:cNvPr id="5" name="Picture 4">
            <a:extLst>
              <a:ext uri="{FF2B5EF4-FFF2-40B4-BE49-F238E27FC236}">
                <a16:creationId xmlns:a16="http://schemas.microsoft.com/office/drawing/2014/main" id="{C5460A11-52D5-3E3C-D7EA-F9F57263CE8E}"/>
              </a:ext>
            </a:extLst>
          </p:cNvPr>
          <p:cNvPicPr>
            <a:picLocks noChangeAspect="1"/>
          </p:cNvPicPr>
          <p:nvPr/>
        </p:nvPicPr>
        <p:blipFill>
          <a:blip r:embed="rId3"/>
          <a:stretch>
            <a:fillRect/>
          </a:stretch>
        </p:blipFill>
        <p:spPr>
          <a:xfrm>
            <a:off x="5319713" y="1628775"/>
            <a:ext cx="6872287" cy="2486039"/>
          </a:xfrm>
          <a:prstGeom prst="rect">
            <a:avLst/>
          </a:prstGeom>
        </p:spPr>
      </p:pic>
      <p:sp>
        <p:nvSpPr>
          <p:cNvPr id="6" name="TextBox 5">
            <a:extLst>
              <a:ext uri="{FF2B5EF4-FFF2-40B4-BE49-F238E27FC236}">
                <a16:creationId xmlns:a16="http://schemas.microsoft.com/office/drawing/2014/main" id="{98748EB8-31F0-C6E0-B0C8-2648A1A27075}"/>
              </a:ext>
            </a:extLst>
          </p:cNvPr>
          <p:cNvSpPr txBox="1"/>
          <p:nvPr/>
        </p:nvSpPr>
        <p:spPr>
          <a:xfrm>
            <a:off x="4802503" y="6486527"/>
            <a:ext cx="2914650" cy="369332"/>
          </a:xfrm>
          <a:prstGeom prst="rect">
            <a:avLst/>
          </a:prstGeom>
          <a:noFill/>
        </p:spPr>
        <p:txBody>
          <a:bodyPr wrap="square" rtlCol="0">
            <a:spAutoFit/>
          </a:bodyPr>
          <a:lstStyle/>
          <a:p>
            <a:r>
              <a:rPr lang="en-US" dirty="0"/>
              <a:t>Padding1.txt</a:t>
            </a:r>
          </a:p>
        </p:txBody>
      </p:sp>
    </p:spTree>
    <p:extLst>
      <p:ext uri="{BB962C8B-B14F-4D97-AF65-F5344CB8AC3E}">
        <p14:creationId xmlns:p14="http://schemas.microsoft.com/office/powerpoint/2010/main" val="21201044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8E6B56-52AA-AE6D-B060-EF6073EDC230}"/>
              </a:ext>
            </a:extLst>
          </p:cNvPr>
          <p:cNvSpPr>
            <a:spLocks noGrp="1"/>
          </p:cNvSpPr>
          <p:nvPr>
            <p:ph type="title"/>
          </p:nvPr>
        </p:nvSpPr>
        <p:spPr>
          <a:xfrm>
            <a:off x="108857" y="0"/>
            <a:ext cx="10515600" cy="1325563"/>
          </a:xfrm>
        </p:spPr>
        <p:txBody>
          <a:bodyPr>
            <a:normAutofit/>
          </a:bodyPr>
          <a:lstStyle/>
          <a:p>
            <a:r>
              <a:rPr lang="en-IN" b="0" i="0" dirty="0">
                <a:effectLst/>
                <a:latin typeface="Segoe UI" panose="020B0502040204020203" pitchFamily="34" charset="0"/>
              </a:rPr>
              <a:t>Example</a:t>
            </a:r>
            <a:br>
              <a:rPr lang="en-IN" b="0" i="0" dirty="0">
                <a:effectLst/>
                <a:latin typeface="Segoe UI" panose="020B0502040204020203" pitchFamily="34" charset="0"/>
              </a:rPr>
            </a:br>
            <a:endParaRPr lang="en-US" dirty="0"/>
          </a:p>
        </p:txBody>
      </p:sp>
      <p:sp>
        <p:nvSpPr>
          <p:cNvPr id="5" name="TextBox 4">
            <a:extLst>
              <a:ext uri="{FF2B5EF4-FFF2-40B4-BE49-F238E27FC236}">
                <a16:creationId xmlns:a16="http://schemas.microsoft.com/office/drawing/2014/main" id="{48E70351-B7C5-6746-4B1E-DAEDD1E71EF6}"/>
              </a:ext>
            </a:extLst>
          </p:cNvPr>
          <p:cNvSpPr txBox="1"/>
          <p:nvPr/>
        </p:nvSpPr>
        <p:spPr>
          <a:xfrm>
            <a:off x="337456" y="1325563"/>
            <a:ext cx="6096000" cy="2031325"/>
          </a:xfrm>
          <a:prstGeom prst="rect">
            <a:avLst/>
          </a:prstGeom>
          <a:solidFill>
            <a:schemeClr val="bg1"/>
          </a:solidFill>
        </p:spPr>
        <p:txBody>
          <a:bodyPr wrap="square">
            <a:spAutoFit/>
          </a:bodyPr>
          <a:lstStyle/>
          <a:p>
            <a:pPr algn="l"/>
            <a:r>
              <a:rPr lang="en-IN" b="0" i="0" dirty="0">
                <a:effectLst/>
                <a:latin typeface="Verdana" panose="020B0604030504040204" pitchFamily="34" charset="0"/>
              </a:rPr>
              <a:t>In this example all &lt;p&gt; elements will be </a:t>
            </a:r>
            <a:r>
              <a:rPr lang="en-IN" b="0" i="0" dirty="0" err="1">
                <a:effectLst/>
                <a:latin typeface="Verdana" panose="020B0604030504040204" pitchFamily="34" charset="0"/>
              </a:rPr>
              <a:t>center</a:t>
            </a:r>
            <a:r>
              <a:rPr lang="en-IN" b="0" i="0" dirty="0">
                <a:effectLst/>
                <a:latin typeface="Verdana" panose="020B0604030504040204" pitchFamily="34" charset="0"/>
              </a:rPr>
              <a:t>-aligned, with a red text </a:t>
            </a:r>
            <a:r>
              <a:rPr lang="en-IN" b="0" i="0" dirty="0" err="1">
                <a:effectLst/>
                <a:latin typeface="Verdana" panose="020B0604030504040204" pitchFamily="34" charset="0"/>
              </a:rPr>
              <a:t>color</a:t>
            </a:r>
            <a:r>
              <a:rPr lang="en-IN" b="0" i="0" dirty="0">
                <a:effectLst/>
                <a:latin typeface="Verdana" panose="020B0604030504040204" pitchFamily="34" charset="0"/>
              </a:rPr>
              <a:t>:</a:t>
            </a:r>
          </a:p>
          <a:p>
            <a:pPr algn="l"/>
            <a:endParaRPr lang="en-IN" b="0" i="0" dirty="0">
              <a:effectLst/>
              <a:latin typeface="Verdana" panose="020B0604030504040204" pitchFamily="34" charset="0"/>
            </a:endParaRPr>
          </a:p>
          <a:p>
            <a:pPr algn="l"/>
            <a:r>
              <a:rPr lang="en-IN" b="1" i="0" dirty="0">
                <a:effectLst/>
                <a:latin typeface="Consolas" panose="020B0609020204030204" pitchFamily="49" charset="0"/>
              </a:rPr>
              <a:t>p</a:t>
            </a:r>
            <a:r>
              <a:rPr lang="en-IN" b="0" i="0" dirty="0">
                <a:effectLst/>
                <a:latin typeface="Consolas" panose="020B0609020204030204" pitchFamily="49" charset="0"/>
              </a:rPr>
              <a:t> {</a:t>
            </a:r>
            <a:br>
              <a:rPr lang="en-IN" b="0" i="0" dirty="0">
                <a:solidFill>
                  <a:srgbClr val="FF0000"/>
                </a:solidFill>
                <a:effectLst/>
                <a:latin typeface="Consolas" panose="020B0609020204030204" pitchFamily="49" charset="0"/>
              </a:rPr>
            </a:br>
            <a:r>
              <a:rPr lang="en-IN" b="0" i="0" dirty="0">
                <a:solidFill>
                  <a:srgbClr val="FF0000"/>
                </a:solidFill>
                <a:effectLst/>
                <a:latin typeface="Consolas" panose="020B0609020204030204" pitchFamily="49" charset="0"/>
              </a:rPr>
              <a:t>  </a:t>
            </a:r>
            <a:r>
              <a:rPr lang="en-IN" b="0" i="0" dirty="0" err="1">
                <a:solidFill>
                  <a:srgbClr val="FF0000"/>
                </a:solidFill>
                <a:effectLst/>
                <a:latin typeface="Consolas" panose="020B0609020204030204" pitchFamily="49" charset="0"/>
              </a:rPr>
              <a:t>color</a:t>
            </a:r>
            <a:r>
              <a:rPr lang="en-IN" b="0" i="0" dirty="0">
                <a:solidFill>
                  <a:srgbClr val="000000"/>
                </a:solidFill>
                <a:effectLst/>
                <a:latin typeface="Consolas" panose="020B0609020204030204" pitchFamily="49" charset="0"/>
              </a:rPr>
              <a:t>:</a:t>
            </a:r>
            <a:r>
              <a:rPr lang="en-IN" b="0" i="0" dirty="0">
                <a:solidFill>
                  <a:srgbClr val="0000CD"/>
                </a:solidFill>
                <a:effectLst/>
                <a:latin typeface="Consolas" panose="020B0609020204030204" pitchFamily="49" charset="0"/>
              </a:rPr>
              <a:t> red</a:t>
            </a:r>
            <a:r>
              <a:rPr lang="en-IN" b="0" i="0" dirty="0">
                <a:solidFill>
                  <a:srgbClr val="000000"/>
                </a:solidFill>
                <a:effectLst/>
                <a:latin typeface="Consolas" panose="020B0609020204030204" pitchFamily="49" charset="0"/>
              </a:rPr>
              <a:t>;</a:t>
            </a:r>
            <a:br>
              <a:rPr lang="en-IN" b="0" i="0" dirty="0">
                <a:solidFill>
                  <a:srgbClr val="FF0000"/>
                </a:solidFill>
                <a:effectLst/>
                <a:latin typeface="Consolas" panose="020B0609020204030204" pitchFamily="49" charset="0"/>
              </a:rPr>
            </a:br>
            <a:r>
              <a:rPr lang="en-IN" b="0" i="0" dirty="0">
                <a:solidFill>
                  <a:srgbClr val="FF0000"/>
                </a:solidFill>
                <a:effectLst/>
                <a:latin typeface="Consolas" panose="020B0609020204030204" pitchFamily="49" charset="0"/>
              </a:rPr>
              <a:t>  text-align</a:t>
            </a:r>
            <a:r>
              <a:rPr lang="en-IN" b="0" i="0" dirty="0">
                <a:solidFill>
                  <a:srgbClr val="000000"/>
                </a:solidFill>
                <a:effectLst/>
                <a:latin typeface="Consolas" panose="020B0609020204030204" pitchFamily="49" charset="0"/>
              </a:rPr>
              <a:t>:</a:t>
            </a:r>
            <a:r>
              <a:rPr lang="en-IN" b="0" i="0" dirty="0">
                <a:solidFill>
                  <a:srgbClr val="0000CD"/>
                </a:solidFill>
                <a:effectLst/>
                <a:latin typeface="Consolas" panose="020B0609020204030204" pitchFamily="49" charset="0"/>
              </a:rPr>
              <a:t> </a:t>
            </a:r>
            <a:r>
              <a:rPr lang="en-IN" b="0" i="0" dirty="0" err="1">
                <a:solidFill>
                  <a:srgbClr val="0000CD"/>
                </a:solidFill>
                <a:effectLst/>
                <a:latin typeface="Consolas" panose="020B0609020204030204" pitchFamily="49" charset="0"/>
              </a:rPr>
              <a:t>center</a:t>
            </a:r>
            <a:r>
              <a:rPr lang="en-IN" b="0" i="0" dirty="0">
                <a:solidFill>
                  <a:srgbClr val="000000"/>
                </a:solidFill>
                <a:effectLst/>
                <a:latin typeface="Consolas" panose="020B0609020204030204" pitchFamily="49" charset="0"/>
              </a:rPr>
              <a:t>;</a:t>
            </a:r>
            <a:br>
              <a:rPr lang="en-IN" b="0" i="0" dirty="0">
                <a:solidFill>
                  <a:srgbClr val="FF0000"/>
                </a:solidFill>
                <a:effectLst/>
                <a:latin typeface="Consolas" panose="020B0609020204030204" pitchFamily="49" charset="0"/>
              </a:rPr>
            </a:br>
            <a:r>
              <a:rPr lang="en-IN" b="0" i="0" dirty="0">
                <a:effectLst/>
                <a:latin typeface="Consolas" panose="020B0609020204030204" pitchFamily="49" charset="0"/>
              </a:rPr>
              <a:t>}</a:t>
            </a:r>
          </a:p>
        </p:txBody>
      </p:sp>
      <p:sp>
        <p:nvSpPr>
          <p:cNvPr id="7" name="TextBox 6">
            <a:extLst>
              <a:ext uri="{FF2B5EF4-FFF2-40B4-BE49-F238E27FC236}">
                <a16:creationId xmlns:a16="http://schemas.microsoft.com/office/drawing/2014/main" id="{8163A47B-4160-618D-F382-67A8527D537C}"/>
              </a:ext>
            </a:extLst>
          </p:cNvPr>
          <p:cNvSpPr txBox="1"/>
          <p:nvPr/>
        </p:nvSpPr>
        <p:spPr>
          <a:xfrm>
            <a:off x="337456" y="4337095"/>
            <a:ext cx="9786258" cy="1477328"/>
          </a:xfrm>
          <a:prstGeom prst="rect">
            <a:avLst/>
          </a:prstGeom>
          <a:noFill/>
        </p:spPr>
        <p:txBody>
          <a:bodyPr wrap="square">
            <a:spAutoFit/>
          </a:bodyPr>
          <a:lstStyle/>
          <a:p>
            <a:pPr algn="l"/>
            <a:r>
              <a:rPr lang="en-IN" b="0" i="0" dirty="0">
                <a:solidFill>
                  <a:schemeClr val="bg1"/>
                </a:solidFill>
                <a:effectLst/>
                <a:latin typeface="Segoe UI" panose="020B0502040204020203" pitchFamily="34" charset="0"/>
              </a:rPr>
              <a:t>Example Explained</a:t>
            </a:r>
          </a:p>
          <a:p>
            <a:pPr algn="l"/>
            <a:endParaRPr lang="en-IN" b="0" i="0" dirty="0">
              <a:solidFill>
                <a:schemeClr val="bg1"/>
              </a:solidFill>
              <a:effectLst/>
              <a:latin typeface="Segoe UI" panose="020B0502040204020203" pitchFamily="34" charset="0"/>
            </a:endParaRPr>
          </a:p>
          <a:p>
            <a:pPr algn="l">
              <a:buFont typeface="Arial" panose="020B0604020202020204" pitchFamily="34" charset="0"/>
              <a:buChar char="•"/>
            </a:pPr>
            <a:r>
              <a:rPr lang="en-IN" b="0" i="0" dirty="0">
                <a:solidFill>
                  <a:schemeClr val="bg1"/>
                </a:solidFill>
                <a:effectLst/>
                <a:latin typeface="Verdana" panose="020B0604030504040204" pitchFamily="34" charset="0"/>
              </a:rPr>
              <a:t>p is a selector in CSS (it points to the HTML element you want to style: &lt;p&gt;).</a:t>
            </a:r>
          </a:p>
          <a:p>
            <a:pPr algn="l">
              <a:buFont typeface="Arial" panose="020B0604020202020204" pitchFamily="34" charset="0"/>
              <a:buChar char="•"/>
            </a:pPr>
            <a:r>
              <a:rPr lang="en-IN" b="0" i="0" dirty="0" err="1">
                <a:solidFill>
                  <a:schemeClr val="bg1"/>
                </a:solidFill>
                <a:effectLst/>
                <a:latin typeface="Verdana" panose="020B0604030504040204" pitchFamily="34" charset="0"/>
              </a:rPr>
              <a:t>color</a:t>
            </a:r>
            <a:r>
              <a:rPr lang="en-IN" b="0" i="0" dirty="0">
                <a:solidFill>
                  <a:schemeClr val="bg1"/>
                </a:solidFill>
                <a:effectLst/>
                <a:latin typeface="Verdana" panose="020B0604030504040204" pitchFamily="34" charset="0"/>
              </a:rPr>
              <a:t> is a property, and red is the property value</a:t>
            </a:r>
          </a:p>
          <a:p>
            <a:pPr algn="l">
              <a:buFont typeface="Arial" panose="020B0604020202020204" pitchFamily="34" charset="0"/>
              <a:buChar char="•"/>
            </a:pPr>
            <a:r>
              <a:rPr lang="en-IN" b="0" i="0" dirty="0">
                <a:solidFill>
                  <a:schemeClr val="bg1"/>
                </a:solidFill>
                <a:effectLst/>
                <a:latin typeface="Verdana" panose="020B0604030504040204" pitchFamily="34" charset="0"/>
              </a:rPr>
              <a:t>text-align is a property, and </a:t>
            </a:r>
            <a:r>
              <a:rPr lang="en-IN" b="0" i="0" dirty="0" err="1">
                <a:solidFill>
                  <a:schemeClr val="bg1"/>
                </a:solidFill>
                <a:effectLst/>
                <a:latin typeface="Verdana" panose="020B0604030504040204" pitchFamily="34" charset="0"/>
              </a:rPr>
              <a:t>center</a:t>
            </a:r>
            <a:r>
              <a:rPr lang="en-IN" b="0" i="0" dirty="0">
                <a:solidFill>
                  <a:schemeClr val="bg1"/>
                </a:solidFill>
                <a:effectLst/>
                <a:latin typeface="Verdana" panose="020B0604030504040204" pitchFamily="34" charset="0"/>
              </a:rPr>
              <a:t> is the property value</a:t>
            </a:r>
          </a:p>
        </p:txBody>
      </p:sp>
      <p:pic>
        <p:nvPicPr>
          <p:cNvPr id="8" name="Picture 7">
            <a:extLst>
              <a:ext uri="{FF2B5EF4-FFF2-40B4-BE49-F238E27FC236}">
                <a16:creationId xmlns:a16="http://schemas.microsoft.com/office/drawing/2014/main" id="{1BA9A92D-EC09-9871-E892-2CAF80977596}"/>
              </a:ext>
            </a:extLst>
          </p:cNvPr>
          <p:cNvPicPr>
            <a:picLocks noChangeAspect="1"/>
          </p:cNvPicPr>
          <p:nvPr/>
        </p:nvPicPr>
        <p:blipFill>
          <a:blip r:embed="rId2"/>
          <a:stretch>
            <a:fillRect/>
          </a:stretch>
        </p:blipFill>
        <p:spPr>
          <a:xfrm>
            <a:off x="7120165" y="1998686"/>
            <a:ext cx="4635500" cy="1181100"/>
          </a:xfrm>
          <a:prstGeom prst="rect">
            <a:avLst/>
          </a:prstGeom>
        </p:spPr>
      </p:pic>
    </p:spTree>
    <p:extLst>
      <p:ext uri="{BB962C8B-B14F-4D97-AF65-F5344CB8AC3E}">
        <p14:creationId xmlns:p14="http://schemas.microsoft.com/office/powerpoint/2010/main" val="91284517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240108C-8A3E-1187-8D4E-961641F68808}"/>
              </a:ext>
            </a:extLst>
          </p:cNvPr>
          <p:cNvSpPr>
            <a:spLocks noGrp="1"/>
          </p:cNvSpPr>
          <p:nvPr>
            <p:ph type="title"/>
          </p:nvPr>
        </p:nvSpPr>
        <p:spPr>
          <a:xfrm>
            <a:off x="838200" y="365125"/>
            <a:ext cx="10515600" cy="1325563"/>
          </a:xfrm>
        </p:spPr>
        <p:txBody>
          <a:bodyPr>
            <a:normAutofit/>
          </a:bodyPr>
          <a:lstStyle/>
          <a:p>
            <a:r>
              <a:rPr lang="en-IN" sz="4200" b="0" i="0">
                <a:effectLst/>
                <a:latin typeface="Segoe UI" panose="020B0502040204020203" pitchFamily="34" charset="0"/>
              </a:rPr>
              <a:t>CSS Padding</a:t>
            </a:r>
            <a:br>
              <a:rPr lang="en-IN" sz="4200" b="0" i="0">
                <a:effectLst/>
                <a:latin typeface="Segoe UI" panose="020B0502040204020203" pitchFamily="34" charset="0"/>
              </a:rPr>
            </a:br>
            <a:endParaRPr lang="en-US" sz="4200"/>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124CEC2-8A0E-A2A5-0030-F2ECC02E8BF5}"/>
              </a:ext>
            </a:extLst>
          </p:cNvPr>
          <p:cNvSpPr>
            <a:spLocks noGrp="1"/>
          </p:cNvSpPr>
          <p:nvPr>
            <p:ph idx="1"/>
          </p:nvPr>
        </p:nvSpPr>
        <p:spPr>
          <a:xfrm>
            <a:off x="380999" y="2055813"/>
            <a:ext cx="5091114" cy="2908236"/>
          </a:xfrm>
          <a:solidFill>
            <a:schemeClr val="accent2">
              <a:lumMod val="20000"/>
              <a:lumOff val="80000"/>
            </a:schemeClr>
          </a:solidFill>
          <a:ln>
            <a:solidFill>
              <a:schemeClr val="tx1"/>
            </a:solidFill>
          </a:ln>
        </p:spPr>
        <p:txBody>
          <a:bodyPr>
            <a:noAutofit/>
          </a:bodyPr>
          <a:lstStyle/>
          <a:p>
            <a:pPr algn="just"/>
            <a:r>
              <a:rPr lang="en-IN" sz="2000" b="0" i="0" dirty="0">
                <a:effectLst/>
                <a:latin typeface="Verdana" panose="020B0604030504040204" pitchFamily="34" charset="0"/>
              </a:rPr>
              <a:t>The CSS padding properties are used to generate space around an element's content, inside of any defined borders.</a:t>
            </a:r>
          </a:p>
          <a:p>
            <a:pPr algn="just"/>
            <a:r>
              <a:rPr lang="en-IN" sz="2000" b="0" i="0" dirty="0">
                <a:effectLst/>
                <a:latin typeface="Verdana" panose="020B0604030504040204" pitchFamily="34" charset="0"/>
              </a:rPr>
              <a:t>With CSS, you have full control over the padding. There are properties for setting the padding for each side of an element (top, right, bottom, and left).</a:t>
            </a:r>
          </a:p>
          <a:p>
            <a:pPr algn="just"/>
            <a:endParaRPr lang="en-IN" sz="2000" b="0" i="0" dirty="0">
              <a:effectLst/>
              <a:latin typeface="Verdana" panose="020B0604030504040204" pitchFamily="34" charset="0"/>
            </a:endParaRPr>
          </a:p>
          <a:p>
            <a:pPr algn="just"/>
            <a:endParaRPr lang="en-US" sz="2000" dirty="0"/>
          </a:p>
        </p:txBody>
      </p:sp>
      <p:sp>
        <p:nvSpPr>
          <p:cNvPr id="6" name="Content Placeholder 2">
            <a:extLst>
              <a:ext uri="{FF2B5EF4-FFF2-40B4-BE49-F238E27FC236}">
                <a16:creationId xmlns:a16="http://schemas.microsoft.com/office/drawing/2014/main" id="{1FD3A8A3-4BA6-718E-12BB-8EC5A5985D3E}"/>
              </a:ext>
            </a:extLst>
          </p:cNvPr>
          <p:cNvSpPr txBox="1">
            <a:spLocks/>
          </p:cNvSpPr>
          <p:nvPr/>
        </p:nvSpPr>
        <p:spPr>
          <a:xfrm>
            <a:off x="5853112" y="1783556"/>
            <a:ext cx="6331648" cy="497660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IN" b="1" dirty="0">
                <a:latin typeface="Segoe UI" panose="020B0502040204020203" pitchFamily="34" charset="0"/>
              </a:rPr>
              <a:t>Padding - Individual Sides</a:t>
            </a:r>
          </a:p>
          <a:p>
            <a:r>
              <a:rPr lang="en-IN" sz="1800" dirty="0">
                <a:latin typeface="Verdana" panose="020B0604030504040204" pitchFamily="34" charset="0"/>
              </a:rPr>
              <a:t>CSS has properties for specifying the padding for each side of an element:</a:t>
            </a:r>
          </a:p>
          <a:p>
            <a:pPr marL="0" indent="0">
              <a:buNone/>
            </a:pPr>
            <a:r>
              <a:rPr lang="en-IN" sz="1800" dirty="0">
                <a:latin typeface="Verdana" panose="020B0604030504040204" pitchFamily="34" charset="0"/>
              </a:rPr>
              <a:t>padding-top</a:t>
            </a:r>
          </a:p>
          <a:p>
            <a:pPr marL="0" indent="0">
              <a:buNone/>
            </a:pPr>
            <a:r>
              <a:rPr lang="en-IN" sz="1800" dirty="0">
                <a:latin typeface="Verdana" panose="020B0604030504040204" pitchFamily="34" charset="0"/>
              </a:rPr>
              <a:t>padding-right</a:t>
            </a:r>
          </a:p>
          <a:p>
            <a:pPr marL="0" indent="0">
              <a:buNone/>
            </a:pPr>
            <a:r>
              <a:rPr lang="en-IN" sz="1800" dirty="0">
                <a:latin typeface="Verdana" panose="020B0604030504040204" pitchFamily="34" charset="0"/>
              </a:rPr>
              <a:t>padding-bottom</a:t>
            </a:r>
          </a:p>
          <a:p>
            <a:pPr marL="0" indent="0">
              <a:buNone/>
            </a:pPr>
            <a:r>
              <a:rPr lang="en-IN" sz="1800" dirty="0">
                <a:latin typeface="Verdana" panose="020B0604030504040204" pitchFamily="34" charset="0"/>
              </a:rPr>
              <a:t>padding-left</a:t>
            </a:r>
          </a:p>
          <a:p>
            <a:r>
              <a:rPr lang="en-IN" sz="1800" dirty="0">
                <a:latin typeface="Verdana" panose="020B0604030504040204" pitchFamily="34" charset="0"/>
              </a:rPr>
              <a:t>All the padding properties can have the following values:</a:t>
            </a:r>
          </a:p>
          <a:p>
            <a:pPr marL="0" indent="0">
              <a:buNone/>
            </a:pPr>
            <a:r>
              <a:rPr lang="en-IN" sz="1800" i="1" dirty="0">
                <a:latin typeface="Verdana" panose="020B0604030504040204" pitchFamily="34" charset="0"/>
              </a:rPr>
              <a:t>length</a:t>
            </a:r>
            <a:r>
              <a:rPr lang="en-IN" sz="1800" dirty="0">
                <a:latin typeface="Verdana" panose="020B0604030504040204" pitchFamily="34" charset="0"/>
              </a:rPr>
              <a:t> - specifies a padding in </a:t>
            </a:r>
            <a:r>
              <a:rPr lang="en-IN" sz="1800" dirty="0" err="1">
                <a:latin typeface="Verdana" panose="020B0604030504040204" pitchFamily="34" charset="0"/>
              </a:rPr>
              <a:t>px</a:t>
            </a:r>
            <a:r>
              <a:rPr lang="en-IN" sz="1800" dirty="0">
                <a:latin typeface="Verdana" panose="020B0604030504040204" pitchFamily="34" charset="0"/>
              </a:rPr>
              <a:t>, </a:t>
            </a:r>
            <a:r>
              <a:rPr lang="en-IN" sz="1800" dirty="0" err="1">
                <a:latin typeface="Verdana" panose="020B0604030504040204" pitchFamily="34" charset="0"/>
              </a:rPr>
              <a:t>pt</a:t>
            </a:r>
            <a:r>
              <a:rPr lang="en-IN" sz="1800" dirty="0">
                <a:latin typeface="Verdana" panose="020B0604030504040204" pitchFamily="34" charset="0"/>
              </a:rPr>
              <a:t>, cm, etc.</a:t>
            </a:r>
          </a:p>
          <a:p>
            <a:pPr marL="0" indent="0">
              <a:buNone/>
            </a:pPr>
            <a:r>
              <a:rPr lang="en-IN" sz="1800" i="1" dirty="0">
                <a:latin typeface="Verdana" panose="020B0604030504040204" pitchFamily="34" charset="0"/>
              </a:rPr>
              <a:t>%</a:t>
            </a:r>
            <a:r>
              <a:rPr lang="en-IN" sz="1800" dirty="0">
                <a:latin typeface="Verdana" panose="020B0604030504040204" pitchFamily="34" charset="0"/>
              </a:rPr>
              <a:t> - specifies a padding in % of the width of the containing element</a:t>
            </a:r>
          </a:p>
          <a:p>
            <a:pPr marL="0" indent="0">
              <a:buNone/>
            </a:pPr>
            <a:r>
              <a:rPr lang="en-IN" sz="1800" dirty="0">
                <a:latin typeface="Verdana" panose="020B0604030504040204" pitchFamily="34" charset="0"/>
              </a:rPr>
              <a:t>inherit - specifies that the padding should be inherited from the parent element</a:t>
            </a:r>
          </a:p>
          <a:p>
            <a:endParaRPr lang="en-US" sz="1800" dirty="0"/>
          </a:p>
        </p:txBody>
      </p:sp>
      <p:sp>
        <p:nvSpPr>
          <p:cNvPr id="9" name="TextBox 8">
            <a:extLst>
              <a:ext uri="{FF2B5EF4-FFF2-40B4-BE49-F238E27FC236}">
                <a16:creationId xmlns:a16="http://schemas.microsoft.com/office/drawing/2014/main" id="{29262FEA-4FED-1150-181F-029B0A468D2F}"/>
              </a:ext>
            </a:extLst>
          </p:cNvPr>
          <p:cNvSpPr txBox="1"/>
          <p:nvPr/>
        </p:nvSpPr>
        <p:spPr>
          <a:xfrm>
            <a:off x="219075" y="5726358"/>
            <a:ext cx="6093618" cy="369332"/>
          </a:xfrm>
          <a:prstGeom prst="rect">
            <a:avLst/>
          </a:prstGeom>
          <a:noFill/>
        </p:spPr>
        <p:txBody>
          <a:bodyPr wrap="square">
            <a:spAutoFit/>
          </a:bodyPr>
          <a:lstStyle/>
          <a:p>
            <a:r>
              <a:rPr lang="en-IN" sz="1800" b="1" dirty="0">
                <a:latin typeface="Verdana" panose="020B0604030504040204" pitchFamily="34" charset="0"/>
              </a:rPr>
              <a:t>Note:</a:t>
            </a:r>
            <a:r>
              <a:rPr lang="en-IN" sz="1800" dirty="0">
                <a:latin typeface="Verdana" panose="020B0604030504040204" pitchFamily="34" charset="0"/>
              </a:rPr>
              <a:t> Negative values are not allowed.</a:t>
            </a:r>
          </a:p>
        </p:txBody>
      </p:sp>
    </p:spTree>
    <p:extLst>
      <p:ext uri="{BB962C8B-B14F-4D97-AF65-F5344CB8AC3E}">
        <p14:creationId xmlns:p14="http://schemas.microsoft.com/office/powerpoint/2010/main" val="89328748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7C647DD-24DF-0740-2115-E41103B5F35C}"/>
              </a:ext>
            </a:extLst>
          </p:cNvPr>
          <p:cNvPicPr>
            <a:picLocks noChangeAspect="1"/>
          </p:cNvPicPr>
          <p:nvPr/>
        </p:nvPicPr>
        <p:blipFill rotWithShape="1">
          <a:blip r:embed="rId2"/>
          <a:srcRect r="51953"/>
          <a:stretch/>
        </p:blipFill>
        <p:spPr>
          <a:xfrm>
            <a:off x="238124" y="275876"/>
            <a:ext cx="8620125" cy="4696174"/>
          </a:xfrm>
          <a:prstGeom prst="rect">
            <a:avLst/>
          </a:prstGeom>
          <a:ln>
            <a:solidFill>
              <a:schemeClr val="tx1"/>
            </a:solidFill>
          </a:ln>
        </p:spPr>
      </p:pic>
      <p:pic>
        <p:nvPicPr>
          <p:cNvPr id="5" name="Picture 4">
            <a:extLst>
              <a:ext uri="{FF2B5EF4-FFF2-40B4-BE49-F238E27FC236}">
                <a16:creationId xmlns:a16="http://schemas.microsoft.com/office/drawing/2014/main" id="{10EEA821-C6FB-52D7-2AD9-8D8554235ADD}"/>
              </a:ext>
            </a:extLst>
          </p:cNvPr>
          <p:cNvPicPr>
            <a:picLocks noChangeAspect="1"/>
          </p:cNvPicPr>
          <p:nvPr/>
        </p:nvPicPr>
        <p:blipFill rotWithShape="1">
          <a:blip r:embed="rId2"/>
          <a:srcRect l="50000" b="46927"/>
          <a:stretch/>
        </p:blipFill>
        <p:spPr>
          <a:xfrm>
            <a:off x="5857876" y="5039473"/>
            <a:ext cx="6096000" cy="1727317"/>
          </a:xfrm>
          <a:prstGeom prst="rect">
            <a:avLst/>
          </a:prstGeom>
        </p:spPr>
      </p:pic>
      <p:sp>
        <p:nvSpPr>
          <p:cNvPr id="6" name="TextBox 5">
            <a:extLst>
              <a:ext uri="{FF2B5EF4-FFF2-40B4-BE49-F238E27FC236}">
                <a16:creationId xmlns:a16="http://schemas.microsoft.com/office/drawing/2014/main" id="{CB953C87-4162-B5A9-EA7B-F8DB460D57FC}"/>
              </a:ext>
            </a:extLst>
          </p:cNvPr>
          <p:cNvSpPr txBox="1"/>
          <p:nvPr/>
        </p:nvSpPr>
        <p:spPr>
          <a:xfrm>
            <a:off x="5110162" y="91210"/>
            <a:ext cx="1971675" cy="369332"/>
          </a:xfrm>
          <a:prstGeom prst="rect">
            <a:avLst/>
          </a:prstGeom>
          <a:noFill/>
        </p:spPr>
        <p:txBody>
          <a:bodyPr wrap="square" rtlCol="0">
            <a:spAutoFit/>
          </a:bodyPr>
          <a:lstStyle/>
          <a:p>
            <a:r>
              <a:rPr lang="en-US" dirty="0"/>
              <a:t>padding2.html</a:t>
            </a:r>
          </a:p>
        </p:txBody>
      </p:sp>
    </p:spTree>
    <p:extLst>
      <p:ext uri="{BB962C8B-B14F-4D97-AF65-F5344CB8AC3E}">
        <p14:creationId xmlns:p14="http://schemas.microsoft.com/office/powerpoint/2010/main" val="1776161128"/>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2D7EB59-6902-02A4-5642-1F65717B4182}"/>
              </a:ext>
            </a:extLst>
          </p:cNvPr>
          <p:cNvSpPr>
            <a:spLocks noGrp="1"/>
          </p:cNvSpPr>
          <p:nvPr>
            <p:ph type="title"/>
          </p:nvPr>
        </p:nvSpPr>
        <p:spPr>
          <a:xfrm>
            <a:off x="838200" y="365125"/>
            <a:ext cx="10515600" cy="1325563"/>
          </a:xfrm>
        </p:spPr>
        <p:txBody>
          <a:bodyPr>
            <a:normAutofit/>
          </a:bodyPr>
          <a:lstStyle/>
          <a:p>
            <a:r>
              <a:rPr lang="en-IN" sz="4200" b="0" i="0">
                <a:effectLst/>
                <a:latin typeface="Segoe UI" panose="020B0502040204020203" pitchFamily="34" charset="0"/>
              </a:rPr>
              <a:t>Padding - Shorthand Property</a:t>
            </a:r>
            <a:br>
              <a:rPr lang="en-IN" sz="4200" b="0" i="0">
                <a:effectLst/>
                <a:latin typeface="Segoe UI" panose="020B0502040204020203" pitchFamily="34" charset="0"/>
              </a:rPr>
            </a:br>
            <a:endParaRPr lang="en-US" sz="4200"/>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53EC432-69C5-3BD6-AD44-99AECA7B742A}"/>
              </a:ext>
            </a:extLst>
          </p:cNvPr>
          <p:cNvSpPr>
            <a:spLocks noGrp="1"/>
          </p:cNvSpPr>
          <p:nvPr>
            <p:ph idx="1"/>
          </p:nvPr>
        </p:nvSpPr>
        <p:spPr>
          <a:xfrm>
            <a:off x="552450" y="1807845"/>
            <a:ext cx="5719763" cy="4251960"/>
          </a:xfrm>
        </p:spPr>
        <p:txBody>
          <a:bodyPr>
            <a:noAutofit/>
          </a:bodyPr>
          <a:lstStyle/>
          <a:p>
            <a:pPr marL="0" indent="0">
              <a:buNone/>
            </a:pPr>
            <a:r>
              <a:rPr lang="en-IN" sz="2000" b="0" i="0" dirty="0">
                <a:effectLst/>
                <a:latin typeface="Verdana" panose="020B0604030504040204" pitchFamily="34" charset="0"/>
              </a:rPr>
              <a:t>To shorten the code, it is possible to specify all the padding properties in one property.</a:t>
            </a:r>
          </a:p>
          <a:p>
            <a:r>
              <a:rPr lang="en-IN" sz="2000" b="0" i="0" dirty="0">
                <a:effectLst/>
                <a:latin typeface="Verdana" panose="020B0604030504040204" pitchFamily="34" charset="0"/>
              </a:rPr>
              <a:t>The padding property is a shorthand property for the following individual padding properties:</a:t>
            </a:r>
          </a:p>
          <a:p>
            <a:pPr>
              <a:buFont typeface="Arial" panose="020B0604020202020204" pitchFamily="34" charset="0"/>
              <a:buChar char="•"/>
            </a:pPr>
            <a:r>
              <a:rPr lang="en-IN" sz="2000" b="0" i="0" dirty="0">
                <a:effectLst/>
                <a:latin typeface="Verdana" panose="020B0604030504040204" pitchFamily="34" charset="0"/>
              </a:rPr>
              <a:t>padding-top</a:t>
            </a:r>
          </a:p>
          <a:p>
            <a:pPr>
              <a:buFont typeface="Arial" panose="020B0604020202020204" pitchFamily="34" charset="0"/>
              <a:buChar char="•"/>
            </a:pPr>
            <a:r>
              <a:rPr lang="en-IN" sz="2000" b="0" i="0" dirty="0">
                <a:effectLst/>
                <a:latin typeface="Verdana" panose="020B0604030504040204" pitchFamily="34" charset="0"/>
              </a:rPr>
              <a:t>padding-right</a:t>
            </a:r>
          </a:p>
          <a:p>
            <a:pPr>
              <a:buFont typeface="Arial" panose="020B0604020202020204" pitchFamily="34" charset="0"/>
              <a:buChar char="•"/>
            </a:pPr>
            <a:r>
              <a:rPr lang="en-IN" sz="2000" b="0" i="0" dirty="0">
                <a:effectLst/>
                <a:latin typeface="Verdana" panose="020B0604030504040204" pitchFamily="34" charset="0"/>
              </a:rPr>
              <a:t>padding-bottom</a:t>
            </a:r>
          </a:p>
          <a:p>
            <a:pPr>
              <a:buFont typeface="Arial" panose="020B0604020202020204" pitchFamily="34" charset="0"/>
              <a:buChar char="•"/>
            </a:pPr>
            <a:r>
              <a:rPr lang="en-IN" sz="2000" b="0" i="0" dirty="0">
                <a:effectLst/>
                <a:latin typeface="Verdana" panose="020B0604030504040204" pitchFamily="34" charset="0"/>
              </a:rPr>
              <a:t>padding-left</a:t>
            </a:r>
          </a:p>
          <a:p>
            <a:endParaRPr lang="en-IN" sz="2000" b="0" i="0" dirty="0">
              <a:effectLst/>
              <a:latin typeface="Verdana" panose="020B0604030504040204" pitchFamily="34" charset="0"/>
            </a:endParaRPr>
          </a:p>
          <a:p>
            <a:endParaRPr lang="en-US" sz="2000" dirty="0"/>
          </a:p>
        </p:txBody>
      </p:sp>
    </p:spTree>
    <p:extLst>
      <p:ext uri="{BB962C8B-B14F-4D97-AF65-F5344CB8AC3E}">
        <p14:creationId xmlns:p14="http://schemas.microsoft.com/office/powerpoint/2010/main" val="51516591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2D7EB59-6902-02A4-5642-1F65717B4182}"/>
              </a:ext>
            </a:extLst>
          </p:cNvPr>
          <p:cNvSpPr>
            <a:spLocks noGrp="1"/>
          </p:cNvSpPr>
          <p:nvPr>
            <p:ph type="title"/>
          </p:nvPr>
        </p:nvSpPr>
        <p:spPr>
          <a:xfrm>
            <a:off x="838200" y="365125"/>
            <a:ext cx="10515600" cy="1325563"/>
          </a:xfrm>
        </p:spPr>
        <p:txBody>
          <a:bodyPr>
            <a:normAutofit/>
          </a:bodyPr>
          <a:lstStyle/>
          <a:p>
            <a:r>
              <a:rPr lang="en-IN" sz="4200" b="0" i="0">
                <a:effectLst/>
                <a:latin typeface="Segoe UI" panose="020B0502040204020203" pitchFamily="34" charset="0"/>
              </a:rPr>
              <a:t>Padding - Shorthand Property</a:t>
            </a:r>
            <a:br>
              <a:rPr lang="en-IN" sz="4200" b="0" i="0">
                <a:effectLst/>
                <a:latin typeface="Segoe UI" panose="020B0502040204020203" pitchFamily="34" charset="0"/>
              </a:rPr>
            </a:br>
            <a:endParaRPr lang="en-US" sz="4200"/>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4643AA85-38A3-0147-7D63-F6179B3B9CFB}"/>
              </a:ext>
            </a:extLst>
          </p:cNvPr>
          <p:cNvSpPr txBox="1"/>
          <p:nvPr/>
        </p:nvSpPr>
        <p:spPr>
          <a:xfrm>
            <a:off x="6270688" y="2075399"/>
            <a:ext cx="5486400" cy="3139321"/>
          </a:xfrm>
          <a:prstGeom prst="rect">
            <a:avLst/>
          </a:prstGeom>
          <a:solidFill>
            <a:schemeClr val="accent2">
              <a:lumMod val="20000"/>
              <a:lumOff val="80000"/>
            </a:schemeClr>
          </a:solidFill>
        </p:spPr>
        <p:txBody>
          <a:bodyPr wrap="square">
            <a:spAutoFit/>
          </a:bodyPr>
          <a:lstStyle/>
          <a:p>
            <a:pPr algn="l"/>
            <a:r>
              <a:rPr lang="en-IN" b="0" i="0" dirty="0">
                <a:solidFill>
                  <a:srgbClr val="000000"/>
                </a:solidFill>
                <a:effectLst/>
                <a:latin typeface="Verdana" panose="020B0604030504040204" pitchFamily="34" charset="0"/>
              </a:rPr>
              <a:t>If the padding property has two values:</a:t>
            </a:r>
          </a:p>
          <a:p>
            <a:pPr algn="l"/>
            <a:endParaRPr lang="en-IN" b="1" i="0" dirty="0">
              <a:solidFill>
                <a:srgbClr val="000000"/>
              </a:solidFill>
              <a:effectLst/>
              <a:latin typeface="Verdana" panose="020B0604030504040204" pitchFamily="34" charset="0"/>
            </a:endParaRPr>
          </a:p>
          <a:p>
            <a:pPr algn="l"/>
            <a:r>
              <a:rPr lang="en-IN" b="1" i="0" dirty="0">
                <a:solidFill>
                  <a:srgbClr val="000000"/>
                </a:solidFill>
                <a:effectLst/>
                <a:latin typeface="Verdana" panose="020B0604030504040204" pitchFamily="34" charset="0"/>
              </a:rPr>
              <a:t>padding: 25px 50px;</a:t>
            </a:r>
            <a:endParaRPr lang="en-IN" b="0" i="0" dirty="0">
              <a:solidFill>
                <a:srgbClr val="000000"/>
              </a:solidFill>
              <a:effectLst/>
              <a:latin typeface="Verdana" panose="020B0604030504040204" pitchFamily="34" charset="0"/>
            </a:endParaRPr>
          </a:p>
          <a:p>
            <a:pPr marL="742950" lvl="1" indent="-285750" algn="l">
              <a:buFont typeface="Arial" panose="020B0604020202020204" pitchFamily="34" charset="0"/>
              <a:buChar char="•"/>
            </a:pPr>
            <a:r>
              <a:rPr lang="en-IN" b="0" i="0" dirty="0">
                <a:solidFill>
                  <a:srgbClr val="000000"/>
                </a:solidFill>
                <a:effectLst/>
                <a:latin typeface="Verdana" panose="020B0604030504040204" pitchFamily="34" charset="0"/>
              </a:rPr>
              <a:t>top and bottom paddings are 25px</a:t>
            </a:r>
          </a:p>
          <a:p>
            <a:pPr marL="742950" lvl="1" indent="-285750" algn="l">
              <a:buFont typeface="Arial" panose="020B0604020202020204" pitchFamily="34" charset="0"/>
              <a:buChar char="•"/>
            </a:pPr>
            <a:r>
              <a:rPr lang="en-IN" b="0" i="0" dirty="0">
                <a:solidFill>
                  <a:srgbClr val="000000"/>
                </a:solidFill>
                <a:effectLst/>
                <a:latin typeface="Verdana" panose="020B0604030504040204" pitchFamily="34" charset="0"/>
              </a:rPr>
              <a:t>right and left paddings are 50px</a:t>
            </a:r>
          </a:p>
          <a:p>
            <a:pPr marL="742950" lvl="1" indent="-285750" algn="l">
              <a:buFont typeface="Arial" panose="020B0604020202020204" pitchFamily="34" charset="0"/>
              <a:buChar char="•"/>
            </a:pPr>
            <a:endParaRPr lang="en-IN" dirty="0">
              <a:solidFill>
                <a:srgbClr val="000000"/>
              </a:solidFill>
              <a:latin typeface="Verdana" panose="020B0604030504040204" pitchFamily="34" charset="0"/>
            </a:endParaRPr>
          </a:p>
          <a:p>
            <a:pPr algn="l"/>
            <a:r>
              <a:rPr lang="en-IN" b="0" i="0" dirty="0">
                <a:solidFill>
                  <a:srgbClr val="000000"/>
                </a:solidFill>
                <a:effectLst/>
                <a:latin typeface="Verdana" panose="020B0604030504040204" pitchFamily="34" charset="0"/>
              </a:rPr>
              <a:t>If the padding property has one value:</a:t>
            </a:r>
          </a:p>
          <a:p>
            <a:pPr algn="l"/>
            <a:endParaRPr lang="en-IN" b="1" i="0" dirty="0">
              <a:solidFill>
                <a:srgbClr val="000000"/>
              </a:solidFill>
              <a:effectLst/>
              <a:latin typeface="Verdana" panose="020B0604030504040204" pitchFamily="34" charset="0"/>
            </a:endParaRPr>
          </a:p>
          <a:p>
            <a:pPr algn="l"/>
            <a:r>
              <a:rPr lang="en-IN" b="1" i="0" dirty="0">
                <a:solidFill>
                  <a:srgbClr val="000000"/>
                </a:solidFill>
                <a:effectLst/>
                <a:latin typeface="Verdana" panose="020B0604030504040204" pitchFamily="34" charset="0"/>
              </a:rPr>
              <a:t>padding: 25px;</a:t>
            </a:r>
            <a:endParaRPr lang="en-IN" b="0" i="0" dirty="0">
              <a:solidFill>
                <a:srgbClr val="000000"/>
              </a:solidFill>
              <a:effectLst/>
              <a:latin typeface="Verdana" panose="020B0604030504040204" pitchFamily="34" charset="0"/>
            </a:endParaRPr>
          </a:p>
          <a:p>
            <a:pPr marL="742950" lvl="1" indent="-285750" algn="l">
              <a:buFont typeface="Arial" panose="020B0604020202020204" pitchFamily="34" charset="0"/>
              <a:buChar char="•"/>
            </a:pPr>
            <a:r>
              <a:rPr lang="en-IN" b="0" i="0" dirty="0">
                <a:solidFill>
                  <a:srgbClr val="000000"/>
                </a:solidFill>
                <a:effectLst/>
                <a:latin typeface="Verdana" panose="020B0604030504040204" pitchFamily="34" charset="0"/>
              </a:rPr>
              <a:t>all four paddings are 25px</a:t>
            </a:r>
          </a:p>
          <a:p>
            <a:pPr marL="742950" lvl="1" indent="-285750" algn="l">
              <a:buFont typeface="Arial" panose="020B0604020202020204" pitchFamily="34" charset="0"/>
              <a:buChar char="•"/>
            </a:pPr>
            <a:endParaRPr lang="en-IN" b="0" i="0" dirty="0">
              <a:solidFill>
                <a:srgbClr val="000000"/>
              </a:solidFill>
              <a:effectLst/>
              <a:latin typeface="Verdana" panose="020B0604030504040204" pitchFamily="34" charset="0"/>
            </a:endParaRPr>
          </a:p>
        </p:txBody>
      </p:sp>
      <p:sp>
        <p:nvSpPr>
          <p:cNvPr id="11" name="TextBox 10">
            <a:extLst>
              <a:ext uri="{FF2B5EF4-FFF2-40B4-BE49-F238E27FC236}">
                <a16:creationId xmlns:a16="http://schemas.microsoft.com/office/drawing/2014/main" id="{010DBAD9-2065-FEB4-9C25-D3C38F249C4D}"/>
              </a:ext>
            </a:extLst>
          </p:cNvPr>
          <p:cNvSpPr txBox="1"/>
          <p:nvPr/>
        </p:nvSpPr>
        <p:spPr>
          <a:xfrm>
            <a:off x="352425" y="2058262"/>
            <a:ext cx="5486400" cy="3970318"/>
          </a:xfrm>
          <a:prstGeom prst="rect">
            <a:avLst/>
          </a:prstGeom>
          <a:solidFill>
            <a:schemeClr val="accent2">
              <a:lumMod val="20000"/>
              <a:lumOff val="80000"/>
            </a:schemeClr>
          </a:solidFill>
        </p:spPr>
        <p:txBody>
          <a:bodyPr wrap="square">
            <a:spAutoFit/>
          </a:bodyPr>
          <a:lstStyle/>
          <a:p>
            <a:pPr marL="0" indent="0">
              <a:buNone/>
            </a:pPr>
            <a:r>
              <a:rPr lang="en-IN" b="0" i="0" dirty="0">
                <a:effectLst/>
                <a:latin typeface="Verdana" panose="020B0604030504040204" pitchFamily="34" charset="0"/>
              </a:rPr>
              <a:t>If the padding property has four values:</a:t>
            </a:r>
          </a:p>
          <a:p>
            <a:pPr marL="0" indent="0">
              <a:buNone/>
            </a:pPr>
            <a:endParaRPr lang="en-IN" b="0" i="0" dirty="0">
              <a:effectLst/>
              <a:latin typeface="Verdana" panose="020B0604030504040204" pitchFamily="34" charset="0"/>
            </a:endParaRPr>
          </a:p>
          <a:p>
            <a:pPr marL="0" indent="0">
              <a:buNone/>
            </a:pPr>
            <a:r>
              <a:rPr lang="en-IN" b="1" i="0" dirty="0">
                <a:effectLst/>
                <a:latin typeface="Verdana" panose="020B0604030504040204" pitchFamily="34" charset="0"/>
              </a:rPr>
              <a:t>padding: 25px 50px 75px 100px;</a:t>
            </a:r>
            <a:endParaRPr lang="en-IN" b="0" i="0" dirty="0">
              <a:effectLst/>
              <a:latin typeface="Verdana" panose="020B0604030504040204" pitchFamily="34" charset="0"/>
            </a:endParaRPr>
          </a:p>
          <a:p>
            <a:pPr marL="742950" lvl="1" indent="-285750">
              <a:buFont typeface="Arial" panose="020B0604020202020204" pitchFamily="34" charset="0"/>
              <a:buChar char="•"/>
            </a:pPr>
            <a:r>
              <a:rPr lang="en-IN" b="0" i="0" dirty="0">
                <a:effectLst/>
                <a:latin typeface="Verdana" panose="020B0604030504040204" pitchFamily="34" charset="0"/>
              </a:rPr>
              <a:t>top padding is 25px</a:t>
            </a:r>
          </a:p>
          <a:p>
            <a:pPr marL="742950" lvl="1" indent="-285750">
              <a:buFont typeface="Arial" panose="020B0604020202020204" pitchFamily="34" charset="0"/>
              <a:buChar char="•"/>
            </a:pPr>
            <a:r>
              <a:rPr lang="en-IN" b="0" i="0" dirty="0">
                <a:effectLst/>
                <a:latin typeface="Verdana" panose="020B0604030504040204" pitchFamily="34" charset="0"/>
              </a:rPr>
              <a:t>right padding is 50px</a:t>
            </a:r>
          </a:p>
          <a:p>
            <a:pPr marL="742950" lvl="1" indent="-285750">
              <a:buFont typeface="Arial" panose="020B0604020202020204" pitchFamily="34" charset="0"/>
              <a:buChar char="•"/>
            </a:pPr>
            <a:r>
              <a:rPr lang="en-IN" b="0" i="0" dirty="0">
                <a:effectLst/>
                <a:latin typeface="Verdana" panose="020B0604030504040204" pitchFamily="34" charset="0"/>
              </a:rPr>
              <a:t>bottom padding is 75px</a:t>
            </a:r>
          </a:p>
          <a:p>
            <a:pPr marL="742950" lvl="1" indent="-285750">
              <a:buFont typeface="Arial" panose="020B0604020202020204" pitchFamily="34" charset="0"/>
              <a:buChar char="•"/>
            </a:pPr>
            <a:r>
              <a:rPr lang="en-IN" b="0" i="0" dirty="0">
                <a:effectLst/>
                <a:latin typeface="Verdana" panose="020B0604030504040204" pitchFamily="34" charset="0"/>
              </a:rPr>
              <a:t>left padding is 100px</a:t>
            </a:r>
          </a:p>
          <a:p>
            <a:pPr algn="l"/>
            <a:endParaRPr lang="en-IN" b="0" i="0" dirty="0">
              <a:solidFill>
                <a:srgbClr val="000000"/>
              </a:solidFill>
              <a:effectLst/>
              <a:latin typeface="Verdana" panose="020B0604030504040204" pitchFamily="34" charset="0"/>
            </a:endParaRPr>
          </a:p>
          <a:p>
            <a:pPr algn="l"/>
            <a:r>
              <a:rPr lang="en-IN" b="0" i="0" dirty="0">
                <a:solidFill>
                  <a:srgbClr val="000000"/>
                </a:solidFill>
                <a:effectLst/>
                <a:latin typeface="Verdana" panose="020B0604030504040204" pitchFamily="34" charset="0"/>
              </a:rPr>
              <a:t>If the padding property has three values:</a:t>
            </a:r>
          </a:p>
          <a:p>
            <a:pPr algn="l"/>
            <a:endParaRPr lang="en-IN" b="0" i="0" dirty="0">
              <a:solidFill>
                <a:srgbClr val="000000"/>
              </a:solidFill>
              <a:effectLst/>
              <a:latin typeface="Verdana" panose="020B0604030504040204" pitchFamily="34" charset="0"/>
            </a:endParaRPr>
          </a:p>
          <a:p>
            <a:pPr algn="l"/>
            <a:r>
              <a:rPr lang="en-IN" b="1" i="0" dirty="0">
                <a:solidFill>
                  <a:srgbClr val="000000"/>
                </a:solidFill>
                <a:effectLst/>
                <a:latin typeface="Verdana" panose="020B0604030504040204" pitchFamily="34" charset="0"/>
              </a:rPr>
              <a:t>padding: 25px 50px 75px;</a:t>
            </a:r>
            <a:endParaRPr lang="en-IN" b="0" i="0" dirty="0">
              <a:solidFill>
                <a:srgbClr val="000000"/>
              </a:solidFill>
              <a:effectLst/>
              <a:latin typeface="Verdana" panose="020B0604030504040204" pitchFamily="34" charset="0"/>
            </a:endParaRPr>
          </a:p>
          <a:p>
            <a:pPr marL="742950" lvl="1" indent="-285750" algn="l">
              <a:buFont typeface="Arial" panose="020B0604020202020204" pitchFamily="34" charset="0"/>
              <a:buChar char="•"/>
            </a:pPr>
            <a:r>
              <a:rPr lang="en-IN" b="0" i="0" dirty="0">
                <a:solidFill>
                  <a:srgbClr val="000000"/>
                </a:solidFill>
                <a:effectLst/>
                <a:latin typeface="Verdana" panose="020B0604030504040204" pitchFamily="34" charset="0"/>
              </a:rPr>
              <a:t>top padding is 25px</a:t>
            </a:r>
          </a:p>
          <a:p>
            <a:pPr marL="742950" lvl="1" indent="-285750" algn="l">
              <a:buFont typeface="Arial" panose="020B0604020202020204" pitchFamily="34" charset="0"/>
              <a:buChar char="•"/>
            </a:pPr>
            <a:r>
              <a:rPr lang="en-IN" b="0" i="0" dirty="0">
                <a:solidFill>
                  <a:srgbClr val="000000"/>
                </a:solidFill>
                <a:effectLst/>
                <a:latin typeface="Verdana" panose="020B0604030504040204" pitchFamily="34" charset="0"/>
              </a:rPr>
              <a:t>right and left paddings are 50px</a:t>
            </a:r>
          </a:p>
          <a:p>
            <a:pPr marL="742950" lvl="1" indent="-285750" algn="l">
              <a:buFont typeface="Arial" panose="020B0604020202020204" pitchFamily="34" charset="0"/>
              <a:buChar char="•"/>
            </a:pPr>
            <a:r>
              <a:rPr lang="en-IN" b="0" i="0" dirty="0">
                <a:solidFill>
                  <a:srgbClr val="000000"/>
                </a:solidFill>
                <a:effectLst/>
                <a:latin typeface="Verdana" panose="020B0604030504040204" pitchFamily="34" charset="0"/>
              </a:rPr>
              <a:t>bottom padding is 75px</a:t>
            </a:r>
          </a:p>
        </p:txBody>
      </p:sp>
    </p:spTree>
    <p:extLst>
      <p:ext uri="{BB962C8B-B14F-4D97-AF65-F5344CB8AC3E}">
        <p14:creationId xmlns:p14="http://schemas.microsoft.com/office/powerpoint/2010/main" val="9153858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6AF54F3-3AB5-6EA0-3546-D0E288E6B9E2}"/>
              </a:ext>
            </a:extLst>
          </p:cNvPr>
          <p:cNvSpPr>
            <a:spLocks noGrp="1"/>
          </p:cNvSpPr>
          <p:nvPr>
            <p:ph type="title"/>
          </p:nvPr>
        </p:nvSpPr>
        <p:spPr>
          <a:xfrm>
            <a:off x="838200" y="365125"/>
            <a:ext cx="10515600" cy="1325563"/>
          </a:xfrm>
        </p:spPr>
        <p:txBody>
          <a:bodyPr>
            <a:normAutofit/>
          </a:bodyPr>
          <a:lstStyle/>
          <a:p>
            <a:r>
              <a:rPr lang="en-IN" sz="4200" b="0" i="0">
                <a:effectLst/>
                <a:latin typeface="Segoe UI" panose="020B0502040204020203" pitchFamily="34" charset="0"/>
              </a:rPr>
              <a:t>Padding and Element Width</a:t>
            </a:r>
            <a:br>
              <a:rPr lang="en-IN" sz="4200" b="0" i="0">
                <a:effectLst/>
                <a:latin typeface="Segoe UI" panose="020B0502040204020203" pitchFamily="34" charset="0"/>
              </a:rPr>
            </a:br>
            <a:endParaRPr lang="en-US" sz="4200"/>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A9DA27C-9271-A067-4B23-4D5704632194}"/>
              </a:ext>
            </a:extLst>
          </p:cNvPr>
          <p:cNvSpPr>
            <a:spLocks noGrp="1"/>
          </p:cNvSpPr>
          <p:nvPr>
            <p:ph idx="1"/>
          </p:nvPr>
        </p:nvSpPr>
        <p:spPr>
          <a:xfrm>
            <a:off x="838200" y="1929384"/>
            <a:ext cx="10515600" cy="3251243"/>
          </a:xfrm>
        </p:spPr>
        <p:txBody>
          <a:bodyPr>
            <a:normAutofit/>
          </a:bodyPr>
          <a:lstStyle/>
          <a:p>
            <a:r>
              <a:rPr lang="en-IN" sz="2200" b="0" i="0" dirty="0">
                <a:effectLst/>
                <a:latin typeface="Verdana" panose="020B0604030504040204" pitchFamily="34" charset="0"/>
              </a:rPr>
              <a:t>The CSS width property specifies the width of the element's content area. The content area is the portion inside the padding, border, and margin of an element (the box model).</a:t>
            </a:r>
          </a:p>
          <a:p>
            <a:endParaRPr lang="en-IN" sz="2200" b="0" i="0" dirty="0">
              <a:effectLst/>
              <a:latin typeface="Verdana" panose="020B0604030504040204" pitchFamily="34" charset="0"/>
            </a:endParaRPr>
          </a:p>
          <a:p>
            <a:r>
              <a:rPr lang="en-IN" sz="2200" b="0" i="0" dirty="0">
                <a:effectLst/>
                <a:latin typeface="Verdana" panose="020B0604030504040204" pitchFamily="34" charset="0"/>
              </a:rPr>
              <a:t>So, if an element has a specified width, the padding added to that element will be added to the total width of the element. This is often an undesirable result.</a:t>
            </a:r>
          </a:p>
          <a:p>
            <a:endParaRPr lang="en-US" sz="2200" dirty="0"/>
          </a:p>
        </p:txBody>
      </p:sp>
    </p:spTree>
    <p:extLst>
      <p:ext uri="{BB962C8B-B14F-4D97-AF65-F5344CB8AC3E}">
        <p14:creationId xmlns:p14="http://schemas.microsoft.com/office/powerpoint/2010/main" val="404603451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578942A-55B7-7A04-BFFB-2761B0FD2388}"/>
              </a:ext>
            </a:extLst>
          </p:cNvPr>
          <p:cNvPicPr>
            <a:picLocks noChangeAspect="1"/>
          </p:cNvPicPr>
          <p:nvPr/>
        </p:nvPicPr>
        <p:blipFill rotWithShape="1">
          <a:blip r:embed="rId2"/>
          <a:srcRect r="34610"/>
          <a:stretch/>
        </p:blipFill>
        <p:spPr>
          <a:xfrm>
            <a:off x="214313" y="269012"/>
            <a:ext cx="7972425" cy="5434149"/>
          </a:xfrm>
          <a:prstGeom prst="rect">
            <a:avLst/>
          </a:prstGeom>
          <a:ln>
            <a:solidFill>
              <a:schemeClr val="tx1"/>
            </a:solidFill>
          </a:ln>
        </p:spPr>
      </p:pic>
      <p:pic>
        <p:nvPicPr>
          <p:cNvPr id="5" name="Picture 4">
            <a:extLst>
              <a:ext uri="{FF2B5EF4-FFF2-40B4-BE49-F238E27FC236}">
                <a16:creationId xmlns:a16="http://schemas.microsoft.com/office/drawing/2014/main" id="{4E21B0B2-5C77-E435-958D-F7FD90344010}"/>
              </a:ext>
            </a:extLst>
          </p:cNvPr>
          <p:cNvPicPr>
            <a:picLocks noChangeAspect="1"/>
          </p:cNvPicPr>
          <p:nvPr/>
        </p:nvPicPr>
        <p:blipFill rotWithShape="1">
          <a:blip r:embed="rId2"/>
          <a:srcRect l="68320" b="55784"/>
          <a:stretch/>
        </p:blipFill>
        <p:spPr>
          <a:xfrm>
            <a:off x="8329613" y="369026"/>
            <a:ext cx="3862387" cy="2402750"/>
          </a:xfrm>
          <a:prstGeom prst="rect">
            <a:avLst/>
          </a:prstGeom>
        </p:spPr>
      </p:pic>
      <p:sp>
        <p:nvSpPr>
          <p:cNvPr id="6" name="TextBox 5">
            <a:extLst>
              <a:ext uri="{FF2B5EF4-FFF2-40B4-BE49-F238E27FC236}">
                <a16:creationId xmlns:a16="http://schemas.microsoft.com/office/drawing/2014/main" id="{DD0C45BC-1FD4-ADA1-01E5-9EBB48332108}"/>
              </a:ext>
            </a:extLst>
          </p:cNvPr>
          <p:cNvSpPr txBox="1"/>
          <p:nvPr/>
        </p:nvSpPr>
        <p:spPr>
          <a:xfrm>
            <a:off x="8186738" y="4686300"/>
            <a:ext cx="2214562" cy="369332"/>
          </a:xfrm>
          <a:prstGeom prst="rect">
            <a:avLst/>
          </a:prstGeom>
          <a:noFill/>
        </p:spPr>
        <p:txBody>
          <a:bodyPr wrap="square" rtlCol="0">
            <a:spAutoFit/>
          </a:bodyPr>
          <a:lstStyle/>
          <a:p>
            <a:r>
              <a:rPr lang="en-US" dirty="0"/>
              <a:t>Padding_width1.html</a:t>
            </a:r>
          </a:p>
        </p:txBody>
      </p:sp>
      <p:sp>
        <p:nvSpPr>
          <p:cNvPr id="8" name="TextBox 7">
            <a:extLst>
              <a:ext uri="{FF2B5EF4-FFF2-40B4-BE49-F238E27FC236}">
                <a16:creationId xmlns:a16="http://schemas.microsoft.com/office/drawing/2014/main" id="{88FBF6D5-7D16-DA61-94EF-22BB8CA96CB0}"/>
              </a:ext>
            </a:extLst>
          </p:cNvPr>
          <p:cNvSpPr txBox="1"/>
          <p:nvPr/>
        </p:nvSpPr>
        <p:spPr>
          <a:xfrm>
            <a:off x="346472" y="5842643"/>
            <a:ext cx="10854928" cy="646331"/>
          </a:xfrm>
          <a:prstGeom prst="rect">
            <a:avLst/>
          </a:prstGeom>
          <a:noFill/>
        </p:spPr>
        <p:txBody>
          <a:bodyPr wrap="square">
            <a:spAutoFit/>
          </a:bodyPr>
          <a:lstStyle/>
          <a:p>
            <a:r>
              <a:rPr lang="en-IN" b="0" i="0" dirty="0">
                <a:solidFill>
                  <a:srgbClr val="000000"/>
                </a:solidFill>
                <a:effectLst/>
                <a:latin typeface="Verdana" panose="020B0604030504040204" pitchFamily="34" charset="0"/>
              </a:rPr>
              <a:t>Here, the &lt;div&gt; element is given a width of 300px. However, the actual width of the &lt;div&gt; element will be 350px (300px + 25px of left padding + 25px of right padding):</a:t>
            </a:r>
            <a:endParaRPr lang="en-US" dirty="0"/>
          </a:p>
        </p:txBody>
      </p:sp>
    </p:spTree>
    <p:extLst>
      <p:ext uri="{BB962C8B-B14F-4D97-AF65-F5344CB8AC3E}">
        <p14:creationId xmlns:p14="http://schemas.microsoft.com/office/powerpoint/2010/main" val="178372574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CAFAF4-B060-ACA1-DEC6-2FB9756C4ECB}"/>
              </a:ext>
            </a:extLst>
          </p:cNvPr>
          <p:cNvSpPr>
            <a:spLocks noGrp="1"/>
          </p:cNvSpPr>
          <p:nvPr>
            <p:ph type="title"/>
          </p:nvPr>
        </p:nvSpPr>
        <p:spPr/>
        <p:txBody>
          <a:bodyPr/>
          <a:lstStyle/>
          <a:p>
            <a:r>
              <a:rPr lang="en-US" dirty="0"/>
              <a:t>Left Padding Example</a:t>
            </a:r>
          </a:p>
        </p:txBody>
      </p:sp>
      <p:pic>
        <p:nvPicPr>
          <p:cNvPr id="4" name="Picture 3">
            <a:extLst>
              <a:ext uri="{FF2B5EF4-FFF2-40B4-BE49-F238E27FC236}">
                <a16:creationId xmlns:a16="http://schemas.microsoft.com/office/drawing/2014/main" id="{CE307C6D-2E5B-48FE-C91C-1DDFDF6E733D}"/>
              </a:ext>
            </a:extLst>
          </p:cNvPr>
          <p:cNvPicPr>
            <a:picLocks noChangeAspect="1"/>
          </p:cNvPicPr>
          <p:nvPr/>
        </p:nvPicPr>
        <p:blipFill rotWithShape="1">
          <a:blip r:embed="rId2"/>
          <a:srcRect r="61562"/>
          <a:stretch/>
        </p:blipFill>
        <p:spPr>
          <a:xfrm>
            <a:off x="182964" y="1486846"/>
            <a:ext cx="6460724" cy="4685355"/>
          </a:xfrm>
          <a:prstGeom prst="rect">
            <a:avLst/>
          </a:prstGeom>
          <a:ln>
            <a:solidFill>
              <a:schemeClr val="tx1"/>
            </a:solidFill>
          </a:ln>
        </p:spPr>
      </p:pic>
      <p:pic>
        <p:nvPicPr>
          <p:cNvPr id="5" name="Picture 4">
            <a:extLst>
              <a:ext uri="{FF2B5EF4-FFF2-40B4-BE49-F238E27FC236}">
                <a16:creationId xmlns:a16="http://schemas.microsoft.com/office/drawing/2014/main" id="{1CFF9A13-3490-7EB5-95AE-B45AA229C1E0}"/>
              </a:ext>
            </a:extLst>
          </p:cNvPr>
          <p:cNvPicPr>
            <a:picLocks noChangeAspect="1"/>
          </p:cNvPicPr>
          <p:nvPr/>
        </p:nvPicPr>
        <p:blipFill rotWithShape="1">
          <a:blip r:embed="rId2"/>
          <a:srcRect l="54492" r="1914" b="41592"/>
          <a:stretch/>
        </p:blipFill>
        <p:spPr>
          <a:xfrm>
            <a:off x="6643688" y="1844507"/>
            <a:ext cx="5314950" cy="1985016"/>
          </a:xfrm>
          <a:prstGeom prst="rect">
            <a:avLst/>
          </a:prstGeom>
          <a:ln>
            <a:solidFill>
              <a:schemeClr val="tx1"/>
            </a:solidFill>
          </a:ln>
        </p:spPr>
      </p:pic>
      <p:sp>
        <p:nvSpPr>
          <p:cNvPr id="6" name="TextBox 5">
            <a:extLst>
              <a:ext uri="{FF2B5EF4-FFF2-40B4-BE49-F238E27FC236}">
                <a16:creationId xmlns:a16="http://schemas.microsoft.com/office/drawing/2014/main" id="{B7C25916-411C-8DB1-BDE7-31F202D2FA3E}"/>
              </a:ext>
            </a:extLst>
          </p:cNvPr>
          <p:cNvSpPr txBox="1"/>
          <p:nvPr/>
        </p:nvSpPr>
        <p:spPr>
          <a:xfrm>
            <a:off x="5886450" y="6326020"/>
            <a:ext cx="2000250" cy="369332"/>
          </a:xfrm>
          <a:prstGeom prst="rect">
            <a:avLst/>
          </a:prstGeom>
          <a:noFill/>
        </p:spPr>
        <p:txBody>
          <a:bodyPr wrap="square" rtlCol="0">
            <a:spAutoFit/>
          </a:bodyPr>
          <a:lstStyle/>
          <a:p>
            <a:r>
              <a:rPr lang="en-US" dirty="0" err="1"/>
              <a:t>Paddingz-left.html</a:t>
            </a:r>
            <a:endParaRPr lang="en-US" dirty="0"/>
          </a:p>
        </p:txBody>
      </p:sp>
    </p:spTree>
    <p:extLst>
      <p:ext uri="{BB962C8B-B14F-4D97-AF65-F5344CB8AC3E}">
        <p14:creationId xmlns:p14="http://schemas.microsoft.com/office/powerpoint/2010/main" val="63273887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9E362E-9656-17CF-3385-3F25EDBE4D4D}"/>
              </a:ext>
            </a:extLst>
          </p:cNvPr>
          <p:cNvSpPr>
            <a:spLocks noGrp="1"/>
          </p:cNvSpPr>
          <p:nvPr>
            <p:ph type="title"/>
          </p:nvPr>
        </p:nvSpPr>
        <p:spPr>
          <a:xfrm>
            <a:off x="395288" y="250825"/>
            <a:ext cx="10515600" cy="1325563"/>
          </a:xfrm>
        </p:spPr>
        <p:txBody>
          <a:bodyPr/>
          <a:lstStyle/>
          <a:p>
            <a:r>
              <a:rPr kumimoji="0" lang="en-US" altLang="en-US" sz="4400" b="0" i="0" u="none" strike="noStrike" cap="none" normalizeH="0" baseline="0" dirty="0">
                <a:ln>
                  <a:noFill/>
                </a:ln>
                <a:solidFill>
                  <a:srgbClr val="000000"/>
                </a:solidFill>
                <a:effectLst/>
                <a:latin typeface="Segoe UI" panose="020B0502040204020203" pitchFamily="34" charset="0"/>
              </a:rPr>
              <a:t>All CSS Padding Properties</a:t>
            </a:r>
            <a:br>
              <a:rPr kumimoji="0" lang="en-US" altLang="en-US" sz="4400" b="0" i="0" u="none" strike="noStrike" cap="none" normalizeH="0" baseline="0" dirty="0">
                <a:ln>
                  <a:noFill/>
                </a:ln>
                <a:solidFill>
                  <a:srgbClr val="000000"/>
                </a:solidFill>
                <a:effectLst/>
                <a:latin typeface="Segoe UI" panose="020B0502040204020203" pitchFamily="34" charset="0"/>
              </a:rPr>
            </a:br>
            <a:endParaRPr lang="en-US" dirty="0"/>
          </a:p>
        </p:txBody>
      </p:sp>
      <p:graphicFrame>
        <p:nvGraphicFramePr>
          <p:cNvPr id="4" name="Content Placeholder 3">
            <a:extLst>
              <a:ext uri="{FF2B5EF4-FFF2-40B4-BE49-F238E27FC236}">
                <a16:creationId xmlns:a16="http://schemas.microsoft.com/office/drawing/2014/main" id="{FECA16AD-A307-97A7-6E79-6CCF8EAC00A7}"/>
              </a:ext>
            </a:extLst>
          </p:cNvPr>
          <p:cNvGraphicFramePr>
            <a:graphicFrameLocks noGrp="1"/>
          </p:cNvGraphicFramePr>
          <p:nvPr>
            <p:ph idx="1"/>
            <p:extLst>
              <p:ext uri="{D42A27DB-BD31-4B8C-83A1-F6EECF244321}">
                <p14:modId xmlns:p14="http://schemas.microsoft.com/office/powerpoint/2010/main" val="3479728015"/>
              </p:ext>
            </p:extLst>
          </p:nvPr>
        </p:nvGraphicFramePr>
        <p:xfrm>
          <a:off x="1169337" y="1552575"/>
          <a:ext cx="9960626" cy="4605339"/>
        </p:xfrm>
        <a:graphic>
          <a:graphicData uri="http://schemas.openxmlformats.org/drawingml/2006/table">
            <a:tbl>
              <a:tblPr>
                <a:tableStyleId>{8A107856-5554-42FB-B03E-39F5DBC370BA}</a:tableStyleId>
              </a:tblPr>
              <a:tblGrid>
                <a:gridCol w="2985048">
                  <a:extLst>
                    <a:ext uri="{9D8B030D-6E8A-4147-A177-3AD203B41FA5}">
                      <a16:colId xmlns:a16="http://schemas.microsoft.com/office/drawing/2014/main" val="2703682504"/>
                    </a:ext>
                  </a:extLst>
                </a:gridCol>
                <a:gridCol w="6975578">
                  <a:extLst>
                    <a:ext uri="{9D8B030D-6E8A-4147-A177-3AD203B41FA5}">
                      <a16:colId xmlns:a16="http://schemas.microsoft.com/office/drawing/2014/main" val="2911919923"/>
                    </a:ext>
                  </a:extLst>
                </a:gridCol>
              </a:tblGrid>
              <a:tr h="693277">
                <a:tc>
                  <a:txBody>
                    <a:bodyPr/>
                    <a:lstStyle/>
                    <a:p>
                      <a:pPr algn="ctr" fontAlgn="t"/>
                      <a:r>
                        <a:rPr lang="en-IN" b="1">
                          <a:effectLst/>
                        </a:rPr>
                        <a:t>Property</a:t>
                      </a:r>
                    </a:p>
                  </a:txBody>
                  <a:tcPr marL="152400" marR="76200" marT="76200" marB="76200"/>
                </a:tc>
                <a:tc>
                  <a:txBody>
                    <a:bodyPr/>
                    <a:lstStyle/>
                    <a:p>
                      <a:pPr algn="ctr" fontAlgn="t"/>
                      <a:r>
                        <a:rPr lang="en-IN" b="1" dirty="0">
                          <a:effectLst/>
                        </a:rPr>
                        <a:t>Description</a:t>
                      </a:r>
                    </a:p>
                  </a:txBody>
                  <a:tcPr marL="76200" marR="76200" marT="76200" marB="76200"/>
                </a:tc>
                <a:extLst>
                  <a:ext uri="{0D108BD9-81ED-4DB2-BD59-A6C34878D82A}">
                    <a16:rowId xmlns:a16="http://schemas.microsoft.com/office/drawing/2014/main" val="1590696698"/>
                  </a:ext>
                </a:extLst>
              </a:tr>
              <a:tr h="1138954">
                <a:tc>
                  <a:txBody>
                    <a:bodyPr/>
                    <a:lstStyle/>
                    <a:p>
                      <a:pPr algn="ctr" fontAlgn="t"/>
                      <a:r>
                        <a:rPr lang="en-IN" dirty="0">
                          <a:effectLst/>
                        </a:rPr>
                        <a:t>padding</a:t>
                      </a:r>
                    </a:p>
                  </a:txBody>
                  <a:tcPr marL="152400" marR="76200" marT="76200" marB="76200"/>
                </a:tc>
                <a:tc>
                  <a:txBody>
                    <a:bodyPr/>
                    <a:lstStyle/>
                    <a:p>
                      <a:pPr algn="ctr" fontAlgn="t"/>
                      <a:r>
                        <a:rPr lang="en-IN">
                          <a:effectLst/>
                        </a:rPr>
                        <a:t>A shorthand property for setting all the padding properties in one declaration</a:t>
                      </a:r>
                    </a:p>
                  </a:txBody>
                  <a:tcPr marL="76200" marR="76200" marT="76200" marB="76200"/>
                </a:tc>
                <a:extLst>
                  <a:ext uri="{0D108BD9-81ED-4DB2-BD59-A6C34878D82A}">
                    <a16:rowId xmlns:a16="http://schemas.microsoft.com/office/drawing/2014/main" val="894174247"/>
                  </a:ext>
                </a:extLst>
              </a:tr>
              <a:tr h="693277">
                <a:tc>
                  <a:txBody>
                    <a:bodyPr/>
                    <a:lstStyle/>
                    <a:p>
                      <a:pPr algn="ctr" fontAlgn="t"/>
                      <a:r>
                        <a:rPr lang="en-IN" dirty="0">
                          <a:effectLst/>
                        </a:rPr>
                        <a:t>padding-bottom</a:t>
                      </a:r>
                    </a:p>
                  </a:txBody>
                  <a:tcPr marL="152400" marR="76200" marT="76200" marB="76200"/>
                </a:tc>
                <a:tc>
                  <a:txBody>
                    <a:bodyPr/>
                    <a:lstStyle/>
                    <a:p>
                      <a:pPr algn="ctr" fontAlgn="t"/>
                      <a:r>
                        <a:rPr lang="en-IN" dirty="0">
                          <a:effectLst/>
                        </a:rPr>
                        <a:t>Sets the bottom padding of an element</a:t>
                      </a:r>
                    </a:p>
                  </a:txBody>
                  <a:tcPr marL="76200" marR="76200" marT="76200" marB="76200"/>
                </a:tc>
                <a:extLst>
                  <a:ext uri="{0D108BD9-81ED-4DB2-BD59-A6C34878D82A}">
                    <a16:rowId xmlns:a16="http://schemas.microsoft.com/office/drawing/2014/main" val="2681455120"/>
                  </a:ext>
                </a:extLst>
              </a:tr>
              <a:tr h="693277">
                <a:tc>
                  <a:txBody>
                    <a:bodyPr/>
                    <a:lstStyle/>
                    <a:p>
                      <a:pPr algn="ctr" fontAlgn="t"/>
                      <a:r>
                        <a:rPr lang="en-IN" dirty="0">
                          <a:effectLst/>
                        </a:rPr>
                        <a:t>padding-left</a:t>
                      </a:r>
                    </a:p>
                  </a:txBody>
                  <a:tcPr marL="152400" marR="76200" marT="76200" marB="76200"/>
                </a:tc>
                <a:tc>
                  <a:txBody>
                    <a:bodyPr/>
                    <a:lstStyle/>
                    <a:p>
                      <a:pPr algn="ctr" fontAlgn="t"/>
                      <a:r>
                        <a:rPr lang="en-IN">
                          <a:effectLst/>
                        </a:rPr>
                        <a:t>Sets the left padding of an element</a:t>
                      </a:r>
                    </a:p>
                  </a:txBody>
                  <a:tcPr marL="76200" marR="76200" marT="76200" marB="76200"/>
                </a:tc>
                <a:extLst>
                  <a:ext uri="{0D108BD9-81ED-4DB2-BD59-A6C34878D82A}">
                    <a16:rowId xmlns:a16="http://schemas.microsoft.com/office/drawing/2014/main" val="983020778"/>
                  </a:ext>
                </a:extLst>
              </a:tr>
              <a:tr h="693277">
                <a:tc>
                  <a:txBody>
                    <a:bodyPr/>
                    <a:lstStyle/>
                    <a:p>
                      <a:pPr algn="ctr" fontAlgn="t"/>
                      <a:r>
                        <a:rPr lang="en-IN" dirty="0">
                          <a:effectLst/>
                        </a:rPr>
                        <a:t>padding-right</a:t>
                      </a:r>
                    </a:p>
                  </a:txBody>
                  <a:tcPr marL="152400" marR="76200" marT="76200" marB="76200"/>
                </a:tc>
                <a:tc>
                  <a:txBody>
                    <a:bodyPr/>
                    <a:lstStyle/>
                    <a:p>
                      <a:pPr algn="ctr" fontAlgn="t"/>
                      <a:r>
                        <a:rPr lang="en-IN">
                          <a:effectLst/>
                        </a:rPr>
                        <a:t>Sets the right padding of an element</a:t>
                      </a:r>
                    </a:p>
                  </a:txBody>
                  <a:tcPr marL="76200" marR="76200" marT="76200" marB="76200"/>
                </a:tc>
                <a:extLst>
                  <a:ext uri="{0D108BD9-81ED-4DB2-BD59-A6C34878D82A}">
                    <a16:rowId xmlns:a16="http://schemas.microsoft.com/office/drawing/2014/main" val="1098356481"/>
                  </a:ext>
                </a:extLst>
              </a:tr>
              <a:tr h="693277">
                <a:tc>
                  <a:txBody>
                    <a:bodyPr/>
                    <a:lstStyle/>
                    <a:p>
                      <a:pPr algn="ctr" fontAlgn="t"/>
                      <a:r>
                        <a:rPr lang="en-IN" dirty="0">
                          <a:effectLst/>
                        </a:rPr>
                        <a:t>padding-top</a:t>
                      </a:r>
                    </a:p>
                  </a:txBody>
                  <a:tcPr marL="152400" marR="76200" marT="76200" marB="76200"/>
                </a:tc>
                <a:tc>
                  <a:txBody>
                    <a:bodyPr/>
                    <a:lstStyle/>
                    <a:p>
                      <a:pPr algn="ctr" fontAlgn="t"/>
                      <a:r>
                        <a:rPr lang="en-IN" dirty="0">
                          <a:effectLst/>
                        </a:rPr>
                        <a:t>Sets the top padding of an element</a:t>
                      </a:r>
                    </a:p>
                  </a:txBody>
                  <a:tcPr marL="76200" marR="76200" marT="76200" marB="76200"/>
                </a:tc>
                <a:extLst>
                  <a:ext uri="{0D108BD9-81ED-4DB2-BD59-A6C34878D82A}">
                    <a16:rowId xmlns:a16="http://schemas.microsoft.com/office/drawing/2014/main" val="298565679"/>
                  </a:ext>
                </a:extLst>
              </a:tr>
            </a:tbl>
          </a:graphicData>
        </a:graphic>
      </p:graphicFrame>
    </p:spTree>
    <p:extLst>
      <p:ext uri="{BB962C8B-B14F-4D97-AF65-F5344CB8AC3E}">
        <p14:creationId xmlns:p14="http://schemas.microsoft.com/office/powerpoint/2010/main" val="394540992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BA15588-A51C-5715-77E6-DFF4379FE04A}"/>
              </a:ext>
            </a:extLst>
          </p:cNvPr>
          <p:cNvSpPr>
            <a:spLocks noGrp="1"/>
          </p:cNvSpPr>
          <p:nvPr>
            <p:ph type="title"/>
          </p:nvPr>
        </p:nvSpPr>
        <p:spPr>
          <a:xfrm>
            <a:off x="838200" y="365125"/>
            <a:ext cx="10515600" cy="1325563"/>
          </a:xfrm>
        </p:spPr>
        <p:txBody>
          <a:bodyPr>
            <a:normAutofit/>
          </a:bodyPr>
          <a:lstStyle/>
          <a:p>
            <a:r>
              <a:rPr lang="en-IN" sz="4200" b="0" i="0">
                <a:effectLst/>
                <a:latin typeface="Segoe UI" panose="020B0502040204020203" pitchFamily="34" charset="0"/>
              </a:rPr>
              <a:t>CSS Height, Width and Max-width</a:t>
            </a:r>
            <a:br>
              <a:rPr lang="en-IN" sz="4200" b="0" i="0">
                <a:effectLst/>
                <a:latin typeface="Segoe UI" panose="020B0502040204020203" pitchFamily="34" charset="0"/>
              </a:rPr>
            </a:br>
            <a:endParaRPr lang="en-US" sz="4200"/>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A24613E-DB83-7679-78C5-58D81DE41C18}"/>
              </a:ext>
            </a:extLst>
          </p:cNvPr>
          <p:cNvSpPr>
            <a:spLocks noGrp="1"/>
          </p:cNvSpPr>
          <p:nvPr>
            <p:ph idx="1"/>
          </p:nvPr>
        </p:nvSpPr>
        <p:spPr>
          <a:xfrm>
            <a:off x="838200" y="1929384"/>
            <a:ext cx="10515600" cy="1291054"/>
          </a:xfrm>
          <a:solidFill>
            <a:schemeClr val="accent2">
              <a:lumMod val="20000"/>
              <a:lumOff val="80000"/>
            </a:schemeClr>
          </a:solidFill>
        </p:spPr>
        <p:txBody>
          <a:bodyPr>
            <a:normAutofit fontScale="92500"/>
          </a:bodyPr>
          <a:lstStyle/>
          <a:p>
            <a:r>
              <a:rPr lang="en-IN" sz="2200" b="0" i="0" dirty="0">
                <a:effectLst/>
                <a:latin typeface="Verdana" panose="020B0604030504040204" pitchFamily="34" charset="0"/>
              </a:rPr>
              <a:t>The CSS height and width properties are used to set the height and width of an element.</a:t>
            </a:r>
          </a:p>
          <a:p>
            <a:r>
              <a:rPr lang="en-IN" sz="2200" b="0" i="0" dirty="0">
                <a:effectLst/>
                <a:latin typeface="Verdana" panose="020B0604030504040204" pitchFamily="34" charset="0"/>
              </a:rPr>
              <a:t>The CSS max-width property is used to set the maximum width of an element.</a:t>
            </a:r>
          </a:p>
          <a:p>
            <a:endParaRPr lang="en-US" sz="2200" dirty="0"/>
          </a:p>
        </p:txBody>
      </p:sp>
      <p:sp>
        <p:nvSpPr>
          <p:cNvPr id="9" name="TextBox 8">
            <a:extLst>
              <a:ext uri="{FF2B5EF4-FFF2-40B4-BE49-F238E27FC236}">
                <a16:creationId xmlns:a16="http://schemas.microsoft.com/office/drawing/2014/main" id="{45B8758B-1E15-BA73-FEE7-4D35B7D378E8}"/>
              </a:ext>
            </a:extLst>
          </p:cNvPr>
          <p:cNvSpPr txBox="1"/>
          <p:nvPr/>
        </p:nvSpPr>
        <p:spPr>
          <a:xfrm>
            <a:off x="955738" y="3736809"/>
            <a:ext cx="9351167" cy="769441"/>
          </a:xfrm>
          <a:prstGeom prst="rect">
            <a:avLst/>
          </a:prstGeom>
          <a:noFill/>
        </p:spPr>
        <p:txBody>
          <a:bodyPr wrap="square">
            <a:spAutoFit/>
          </a:bodyPr>
          <a:lstStyle/>
          <a:p>
            <a:pPr algn="l"/>
            <a:r>
              <a:rPr lang="en-IN" sz="4400" dirty="0">
                <a:solidFill>
                  <a:srgbClr val="000000"/>
                </a:solidFill>
                <a:latin typeface="Segoe UI" panose="020B0502040204020203" pitchFamily="34" charset="0"/>
                <a:ea typeface="+mj-ea"/>
                <a:cs typeface="+mj-cs"/>
              </a:rPr>
              <a:t>CSS height and width Values</a:t>
            </a:r>
            <a:endParaRPr lang="en-US" sz="2000" dirty="0"/>
          </a:p>
        </p:txBody>
      </p:sp>
      <p:sp>
        <p:nvSpPr>
          <p:cNvPr id="12" name="TextBox 11">
            <a:extLst>
              <a:ext uri="{FF2B5EF4-FFF2-40B4-BE49-F238E27FC236}">
                <a16:creationId xmlns:a16="http://schemas.microsoft.com/office/drawing/2014/main" id="{F3BBB722-259E-C275-3886-70056E300747}"/>
              </a:ext>
            </a:extLst>
          </p:cNvPr>
          <p:cNvSpPr txBox="1"/>
          <p:nvPr/>
        </p:nvSpPr>
        <p:spPr>
          <a:xfrm>
            <a:off x="955738" y="4506250"/>
            <a:ext cx="10277476" cy="2031325"/>
          </a:xfrm>
          <a:prstGeom prst="rect">
            <a:avLst/>
          </a:prstGeom>
          <a:solidFill>
            <a:schemeClr val="accent2">
              <a:lumMod val="20000"/>
              <a:lumOff val="80000"/>
            </a:schemeClr>
          </a:solidFill>
        </p:spPr>
        <p:txBody>
          <a:bodyPr wrap="square">
            <a:spAutoFit/>
          </a:bodyPr>
          <a:lstStyle/>
          <a:p>
            <a:pPr algn="l"/>
            <a:r>
              <a:rPr lang="en-IN" sz="1800" b="0" i="0" dirty="0">
                <a:solidFill>
                  <a:srgbClr val="000000"/>
                </a:solidFill>
                <a:effectLst/>
                <a:latin typeface="Verdana" panose="020B0604030504040204" pitchFamily="34" charset="0"/>
              </a:rPr>
              <a:t>The height and width properties may have the following values:</a:t>
            </a:r>
          </a:p>
          <a:p>
            <a:pPr algn="l"/>
            <a:endParaRPr lang="en-IN" sz="1800" b="0" i="0" dirty="0">
              <a:solidFill>
                <a:srgbClr val="000000"/>
              </a:solidFill>
              <a:effectLst/>
              <a:latin typeface="Verdana" panose="020B0604030504040204" pitchFamily="34" charset="0"/>
            </a:endParaRPr>
          </a:p>
          <a:p>
            <a:pPr algn="l"/>
            <a:r>
              <a:rPr lang="en-IN" sz="1800" b="0" i="0" dirty="0">
                <a:solidFill>
                  <a:srgbClr val="000000"/>
                </a:solidFill>
                <a:effectLst/>
                <a:latin typeface="Verdana" panose="020B0604030504040204" pitchFamily="34" charset="0"/>
              </a:rPr>
              <a:t>auto - This is default. The browser calculates the height and width</a:t>
            </a:r>
          </a:p>
          <a:p>
            <a:pPr algn="l"/>
            <a:r>
              <a:rPr lang="en-IN" sz="1800" b="0" i="0" dirty="0">
                <a:solidFill>
                  <a:srgbClr val="000000"/>
                </a:solidFill>
                <a:effectLst/>
                <a:latin typeface="Verdana" panose="020B0604030504040204" pitchFamily="34" charset="0"/>
              </a:rPr>
              <a:t>length - Defines the height/width in </a:t>
            </a:r>
            <a:r>
              <a:rPr lang="en-IN" sz="1800" b="0" i="0" dirty="0" err="1">
                <a:solidFill>
                  <a:srgbClr val="000000"/>
                </a:solidFill>
                <a:effectLst/>
                <a:latin typeface="Verdana" panose="020B0604030504040204" pitchFamily="34" charset="0"/>
              </a:rPr>
              <a:t>px</a:t>
            </a:r>
            <a:r>
              <a:rPr lang="en-IN" sz="1800" b="0" i="0" dirty="0">
                <a:solidFill>
                  <a:srgbClr val="000000"/>
                </a:solidFill>
                <a:effectLst/>
                <a:latin typeface="Verdana" panose="020B0604030504040204" pitchFamily="34" charset="0"/>
              </a:rPr>
              <a:t>, cm, etc.</a:t>
            </a:r>
          </a:p>
          <a:p>
            <a:pPr algn="l"/>
            <a:r>
              <a:rPr lang="en-IN" sz="1800" b="0" i="0" dirty="0">
                <a:solidFill>
                  <a:srgbClr val="000000"/>
                </a:solidFill>
                <a:effectLst/>
                <a:latin typeface="Verdana" panose="020B0604030504040204" pitchFamily="34" charset="0"/>
              </a:rPr>
              <a:t>% - Defines the height/width in percent of the containing block</a:t>
            </a:r>
          </a:p>
          <a:p>
            <a:pPr algn="l"/>
            <a:r>
              <a:rPr lang="en-IN" sz="1800" b="0" i="0" dirty="0">
                <a:solidFill>
                  <a:srgbClr val="000000"/>
                </a:solidFill>
                <a:effectLst/>
                <a:latin typeface="Verdana" panose="020B0604030504040204" pitchFamily="34" charset="0"/>
              </a:rPr>
              <a:t>initial - Sets the height/width to its default value</a:t>
            </a:r>
          </a:p>
          <a:p>
            <a:pPr algn="l"/>
            <a:r>
              <a:rPr lang="en-IN" sz="1800" b="0" i="0" dirty="0">
                <a:solidFill>
                  <a:srgbClr val="000000"/>
                </a:solidFill>
                <a:effectLst/>
                <a:latin typeface="Verdana" panose="020B0604030504040204" pitchFamily="34" charset="0"/>
              </a:rPr>
              <a:t>inherit - The height/width will be inherited from its parent value</a:t>
            </a:r>
            <a:endParaRPr lang="en-US" dirty="0"/>
          </a:p>
        </p:txBody>
      </p:sp>
    </p:spTree>
    <p:extLst>
      <p:ext uri="{BB962C8B-B14F-4D97-AF65-F5344CB8AC3E}">
        <p14:creationId xmlns:p14="http://schemas.microsoft.com/office/powerpoint/2010/main" val="291250624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1190A7A-A682-9BF3-8B2A-B4651C859AF9}"/>
              </a:ext>
            </a:extLst>
          </p:cNvPr>
          <p:cNvPicPr>
            <a:picLocks noChangeAspect="1"/>
          </p:cNvPicPr>
          <p:nvPr/>
        </p:nvPicPr>
        <p:blipFill rotWithShape="1">
          <a:blip r:embed="rId2"/>
          <a:srcRect r="48203"/>
          <a:stretch/>
        </p:blipFill>
        <p:spPr>
          <a:xfrm>
            <a:off x="357188" y="461642"/>
            <a:ext cx="6772275" cy="5667696"/>
          </a:xfrm>
          <a:prstGeom prst="rect">
            <a:avLst/>
          </a:prstGeom>
          <a:ln>
            <a:solidFill>
              <a:schemeClr val="tx1"/>
            </a:solidFill>
          </a:ln>
        </p:spPr>
      </p:pic>
      <p:pic>
        <p:nvPicPr>
          <p:cNvPr id="8" name="Picture 7">
            <a:extLst>
              <a:ext uri="{FF2B5EF4-FFF2-40B4-BE49-F238E27FC236}">
                <a16:creationId xmlns:a16="http://schemas.microsoft.com/office/drawing/2014/main" id="{BB48A44B-809F-4167-CE81-0C06909F5457}"/>
              </a:ext>
            </a:extLst>
          </p:cNvPr>
          <p:cNvPicPr>
            <a:picLocks noChangeAspect="1"/>
          </p:cNvPicPr>
          <p:nvPr/>
        </p:nvPicPr>
        <p:blipFill rotWithShape="1">
          <a:blip r:embed="rId2"/>
          <a:srcRect l="65039"/>
          <a:stretch/>
        </p:blipFill>
        <p:spPr>
          <a:xfrm>
            <a:off x="7572375" y="1704655"/>
            <a:ext cx="4262437" cy="3448689"/>
          </a:xfrm>
          <a:prstGeom prst="rect">
            <a:avLst/>
          </a:prstGeom>
          <a:ln>
            <a:solidFill>
              <a:schemeClr val="tx1"/>
            </a:solidFill>
          </a:ln>
        </p:spPr>
      </p:pic>
      <p:sp>
        <p:nvSpPr>
          <p:cNvPr id="9" name="TextBox 8">
            <a:extLst>
              <a:ext uri="{FF2B5EF4-FFF2-40B4-BE49-F238E27FC236}">
                <a16:creationId xmlns:a16="http://schemas.microsoft.com/office/drawing/2014/main" id="{7E1E4F75-DCC0-0E39-E6E6-F74059FA553A}"/>
              </a:ext>
            </a:extLst>
          </p:cNvPr>
          <p:cNvSpPr txBox="1"/>
          <p:nvPr/>
        </p:nvSpPr>
        <p:spPr>
          <a:xfrm>
            <a:off x="6729413" y="6315075"/>
            <a:ext cx="2671762" cy="369332"/>
          </a:xfrm>
          <a:prstGeom prst="rect">
            <a:avLst/>
          </a:prstGeom>
          <a:noFill/>
        </p:spPr>
        <p:txBody>
          <a:bodyPr wrap="square" rtlCol="0">
            <a:spAutoFit/>
          </a:bodyPr>
          <a:lstStyle/>
          <a:p>
            <a:r>
              <a:rPr lang="en-US" dirty="0"/>
              <a:t>Height_width1.html</a:t>
            </a:r>
          </a:p>
        </p:txBody>
      </p:sp>
    </p:spTree>
    <p:extLst>
      <p:ext uri="{BB962C8B-B14F-4D97-AF65-F5344CB8AC3E}">
        <p14:creationId xmlns:p14="http://schemas.microsoft.com/office/powerpoint/2010/main" val="23988657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95E128-20DE-6DFE-7CF4-E13E26AADE2D}"/>
              </a:ext>
            </a:extLst>
          </p:cNvPr>
          <p:cNvSpPr>
            <a:spLocks noGrp="1"/>
          </p:cNvSpPr>
          <p:nvPr>
            <p:ph type="title"/>
          </p:nvPr>
        </p:nvSpPr>
        <p:spPr/>
        <p:txBody>
          <a:bodyPr>
            <a:normAutofit/>
          </a:bodyPr>
          <a:lstStyle/>
          <a:p>
            <a:r>
              <a:rPr lang="en-IN" b="0" i="0" dirty="0">
                <a:effectLst/>
                <a:latin typeface="Segoe UI" panose="020B0502040204020203" pitchFamily="34" charset="0"/>
              </a:rPr>
              <a:t>CSS Selectors</a:t>
            </a:r>
            <a:br>
              <a:rPr lang="en-IN" b="0" i="0" dirty="0">
                <a:effectLst/>
                <a:latin typeface="Segoe UI" panose="020B0502040204020203" pitchFamily="34" charset="0"/>
              </a:rPr>
            </a:br>
            <a:endParaRPr lang="en-US" dirty="0"/>
          </a:p>
        </p:txBody>
      </p:sp>
      <p:sp>
        <p:nvSpPr>
          <p:cNvPr id="3" name="Content Placeholder 2">
            <a:extLst>
              <a:ext uri="{FF2B5EF4-FFF2-40B4-BE49-F238E27FC236}">
                <a16:creationId xmlns:a16="http://schemas.microsoft.com/office/drawing/2014/main" id="{8F54454E-6897-A46C-E094-A3BA1B085752}"/>
              </a:ext>
            </a:extLst>
          </p:cNvPr>
          <p:cNvSpPr>
            <a:spLocks noGrp="1"/>
          </p:cNvSpPr>
          <p:nvPr>
            <p:ph idx="1"/>
          </p:nvPr>
        </p:nvSpPr>
        <p:spPr>
          <a:xfrm>
            <a:off x="838200" y="1284514"/>
            <a:ext cx="10515600" cy="4860699"/>
          </a:xfrm>
        </p:spPr>
        <p:txBody>
          <a:bodyPr>
            <a:normAutofit fontScale="85000" lnSpcReduction="20000"/>
          </a:bodyPr>
          <a:lstStyle/>
          <a:p>
            <a:r>
              <a:rPr lang="en-IN" b="0" i="0" dirty="0">
                <a:effectLst/>
                <a:latin typeface="Verdana" panose="020B0604030504040204" pitchFamily="34" charset="0"/>
              </a:rPr>
              <a:t>A CSS selector selects the HTML element(s) you want to style.</a:t>
            </a:r>
          </a:p>
          <a:p>
            <a:pPr algn="l"/>
            <a:r>
              <a:rPr lang="en-IN" b="0" i="0" dirty="0">
                <a:effectLst/>
                <a:latin typeface="Verdana" panose="020B0604030504040204" pitchFamily="34" charset="0"/>
              </a:rPr>
              <a:t>CSS selectors are used to "find" (or select) the HTML elements you want to style.</a:t>
            </a:r>
          </a:p>
          <a:p>
            <a:pPr marL="0" indent="0" algn="l">
              <a:buNone/>
            </a:pPr>
            <a:endParaRPr lang="en-IN" b="1" i="0" dirty="0">
              <a:solidFill>
                <a:srgbClr val="FFFF00"/>
              </a:solidFill>
              <a:effectLst/>
              <a:latin typeface="Verdana" panose="020B0604030504040204" pitchFamily="34" charset="0"/>
            </a:endParaRPr>
          </a:p>
          <a:p>
            <a:pPr marL="0" indent="0" algn="l">
              <a:buNone/>
            </a:pPr>
            <a:r>
              <a:rPr lang="en-IN" b="1" i="0" dirty="0">
                <a:solidFill>
                  <a:srgbClr val="FFFF00"/>
                </a:solidFill>
                <a:effectLst/>
                <a:latin typeface="Verdana" panose="020B0604030504040204" pitchFamily="34" charset="0"/>
              </a:rPr>
              <a:t>We can divide CSS selectors into five categories:</a:t>
            </a:r>
          </a:p>
          <a:p>
            <a:pPr algn="l">
              <a:buFont typeface="Arial" panose="020B0604020202020204" pitchFamily="34" charset="0"/>
              <a:buChar char="•"/>
            </a:pPr>
            <a:r>
              <a:rPr lang="en-IN" b="0" i="0" dirty="0">
                <a:effectLst/>
                <a:latin typeface="Verdana" panose="020B0604030504040204" pitchFamily="34" charset="0"/>
              </a:rPr>
              <a:t>Simple selectors (select elements based on name, id, class)</a:t>
            </a:r>
          </a:p>
          <a:p>
            <a:pPr algn="l">
              <a:buFont typeface="Arial" panose="020B0604020202020204" pitchFamily="34" charset="0"/>
              <a:buChar char="•"/>
            </a:pPr>
            <a:r>
              <a:rPr lang="en-IN" b="0" i="0" dirty="0">
                <a:effectLst/>
                <a:latin typeface="Verdana" panose="020B0604030504040204" pitchFamily="34" charset="0"/>
              </a:rPr>
              <a:t>Combinator selectors (select elements based on a specific relationship between them)</a:t>
            </a:r>
          </a:p>
          <a:p>
            <a:pPr algn="l">
              <a:buFont typeface="Arial" panose="020B0604020202020204" pitchFamily="34" charset="0"/>
              <a:buChar char="•"/>
            </a:pPr>
            <a:r>
              <a:rPr lang="en-IN" b="0" i="0" dirty="0">
                <a:effectLst/>
                <a:latin typeface="Verdana" panose="020B0604030504040204" pitchFamily="34" charset="0"/>
              </a:rPr>
              <a:t>Pseudo-class selectors (select elements based on a certain state)</a:t>
            </a:r>
          </a:p>
          <a:p>
            <a:pPr algn="l">
              <a:buFont typeface="Arial" panose="020B0604020202020204" pitchFamily="34" charset="0"/>
              <a:buChar char="•"/>
            </a:pPr>
            <a:r>
              <a:rPr lang="en-IN" b="0" i="0" dirty="0">
                <a:effectLst/>
                <a:latin typeface="Verdana" panose="020B0604030504040204" pitchFamily="34" charset="0"/>
              </a:rPr>
              <a:t>Pseudo-elements selectors (select and style a part of an element)</a:t>
            </a:r>
          </a:p>
          <a:p>
            <a:pPr algn="l">
              <a:buFont typeface="Arial" panose="020B0604020202020204" pitchFamily="34" charset="0"/>
              <a:buChar char="•"/>
            </a:pPr>
            <a:r>
              <a:rPr lang="en-IN" b="0" i="0" dirty="0">
                <a:effectLst/>
                <a:latin typeface="Verdana" panose="020B0604030504040204" pitchFamily="34" charset="0"/>
              </a:rPr>
              <a:t>Attribute selectors (select elements based on an attribute or attribute value)</a:t>
            </a:r>
          </a:p>
          <a:p>
            <a:endParaRPr lang="en-US" dirty="0"/>
          </a:p>
        </p:txBody>
      </p:sp>
    </p:spTree>
    <p:extLst>
      <p:ext uri="{BB962C8B-B14F-4D97-AF65-F5344CB8AC3E}">
        <p14:creationId xmlns:p14="http://schemas.microsoft.com/office/powerpoint/2010/main" val="119872931"/>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B6DF36E-2B5A-15FB-49AF-C6948EF6EBC4}"/>
              </a:ext>
            </a:extLst>
          </p:cNvPr>
          <p:cNvSpPr txBox="1"/>
          <p:nvPr/>
        </p:nvSpPr>
        <p:spPr>
          <a:xfrm>
            <a:off x="6044719" y="5128177"/>
            <a:ext cx="6093618" cy="1477328"/>
          </a:xfrm>
          <a:prstGeom prst="rect">
            <a:avLst/>
          </a:prstGeom>
          <a:solidFill>
            <a:schemeClr val="accent2">
              <a:lumMod val="20000"/>
              <a:lumOff val="80000"/>
            </a:schemeClr>
          </a:solidFill>
          <a:ln>
            <a:solidFill>
              <a:schemeClr val="tx1"/>
            </a:solidFill>
          </a:ln>
        </p:spPr>
        <p:txBody>
          <a:bodyPr wrap="square">
            <a:spAutoFit/>
          </a:bodyPr>
          <a:lstStyle/>
          <a:p>
            <a:r>
              <a:rPr lang="en-IN" b="1" i="0" dirty="0">
                <a:solidFill>
                  <a:srgbClr val="000000"/>
                </a:solidFill>
                <a:effectLst/>
                <a:latin typeface="Verdana" panose="020B0604030504040204" pitchFamily="34" charset="0"/>
              </a:rPr>
              <a:t>Note:</a:t>
            </a:r>
            <a:r>
              <a:rPr lang="en-IN" b="0" i="0" dirty="0">
                <a:solidFill>
                  <a:srgbClr val="000000"/>
                </a:solidFill>
                <a:effectLst/>
                <a:latin typeface="Verdana" panose="020B0604030504040204" pitchFamily="34" charset="0"/>
              </a:rPr>
              <a:t> </a:t>
            </a:r>
          </a:p>
          <a:p>
            <a:pPr algn="just"/>
            <a:r>
              <a:rPr lang="en-IN" b="0" i="0" dirty="0">
                <a:solidFill>
                  <a:srgbClr val="000000"/>
                </a:solidFill>
                <a:effectLst/>
                <a:latin typeface="Verdana" panose="020B0604030504040204" pitchFamily="34" charset="0"/>
              </a:rPr>
              <a:t>Remember that the </a:t>
            </a:r>
            <a:r>
              <a:rPr lang="en-IN" dirty="0"/>
              <a:t>height</a:t>
            </a:r>
            <a:r>
              <a:rPr lang="en-IN" b="0" i="0" dirty="0">
                <a:solidFill>
                  <a:srgbClr val="000000"/>
                </a:solidFill>
                <a:effectLst/>
                <a:latin typeface="Verdana" panose="020B0604030504040204" pitchFamily="34" charset="0"/>
              </a:rPr>
              <a:t> and </a:t>
            </a:r>
            <a:r>
              <a:rPr lang="en-IN" dirty="0"/>
              <a:t>width</a:t>
            </a:r>
            <a:r>
              <a:rPr lang="en-IN" b="0" i="0" dirty="0">
                <a:solidFill>
                  <a:srgbClr val="000000"/>
                </a:solidFill>
                <a:effectLst/>
                <a:latin typeface="Verdana" panose="020B0604030504040204" pitchFamily="34" charset="0"/>
              </a:rPr>
              <a:t> properties do not include padding, borders, or margins! They set the height/width of the area inside the padding, border, and margin of the element!</a:t>
            </a:r>
            <a:endParaRPr lang="en-US" dirty="0"/>
          </a:p>
        </p:txBody>
      </p:sp>
      <p:pic>
        <p:nvPicPr>
          <p:cNvPr id="6" name="Picture 5">
            <a:extLst>
              <a:ext uri="{FF2B5EF4-FFF2-40B4-BE49-F238E27FC236}">
                <a16:creationId xmlns:a16="http://schemas.microsoft.com/office/drawing/2014/main" id="{2551C1D0-A775-5C8A-6760-46062A5CE5FE}"/>
              </a:ext>
            </a:extLst>
          </p:cNvPr>
          <p:cNvPicPr>
            <a:picLocks noChangeAspect="1"/>
          </p:cNvPicPr>
          <p:nvPr/>
        </p:nvPicPr>
        <p:blipFill rotWithShape="1">
          <a:blip r:embed="rId2"/>
          <a:srcRect r="50019"/>
          <a:stretch/>
        </p:blipFill>
        <p:spPr>
          <a:xfrm>
            <a:off x="147084" y="223527"/>
            <a:ext cx="7196690" cy="4904650"/>
          </a:xfrm>
          <a:prstGeom prst="rect">
            <a:avLst/>
          </a:prstGeom>
          <a:ln>
            <a:solidFill>
              <a:schemeClr val="tx1"/>
            </a:solidFill>
          </a:ln>
        </p:spPr>
      </p:pic>
      <p:pic>
        <p:nvPicPr>
          <p:cNvPr id="7" name="Picture 6">
            <a:extLst>
              <a:ext uri="{FF2B5EF4-FFF2-40B4-BE49-F238E27FC236}">
                <a16:creationId xmlns:a16="http://schemas.microsoft.com/office/drawing/2014/main" id="{61BB3B18-8DA4-7A4F-AC9A-8482760D79A7}"/>
              </a:ext>
            </a:extLst>
          </p:cNvPr>
          <p:cNvPicPr>
            <a:picLocks noChangeAspect="1"/>
          </p:cNvPicPr>
          <p:nvPr/>
        </p:nvPicPr>
        <p:blipFill rotWithShape="1">
          <a:blip r:embed="rId2"/>
          <a:srcRect l="60234" b="46067"/>
          <a:stretch/>
        </p:blipFill>
        <p:spPr>
          <a:xfrm>
            <a:off x="7630077" y="579680"/>
            <a:ext cx="4414839" cy="1763471"/>
          </a:xfrm>
          <a:prstGeom prst="rect">
            <a:avLst/>
          </a:prstGeom>
          <a:ln>
            <a:solidFill>
              <a:schemeClr val="tx1"/>
            </a:solidFill>
          </a:ln>
        </p:spPr>
      </p:pic>
      <p:sp>
        <p:nvSpPr>
          <p:cNvPr id="8" name="TextBox 7">
            <a:extLst>
              <a:ext uri="{FF2B5EF4-FFF2-40B4-BE49-F238E27FC236}">
                <a16:creationId xmlns:a16="http://schemas.microsoft.com/office/drawing/2014/main" id="{6F77452E-EACD-81BC-C149-120323C3DF72}"/>
              </a:ext>
            </a:extLst>
          </p:cNvPr>
          <p:cNvSpPr txBox="1"/>
          <p:nvPr/>
        </p:nvSpPr>
        <p:spPr>
          <a:xfrm>
            <a:off x="147084" y="5128177"/>
            <a:ext cx="3582867" cy="369332"/>
          </a:xfrm>
          <a:prstGeom prst="rect">
            <a:avLst/>
          </a:prstGeom>
          <a:noFill/>
        </p:spPr>
        <p:txBody>
          <a:bodyPr wrap="square" rtlCol="0">
            <a:spAutoFit/>
          </a:bodyPr>
          <a:lstStyle/>
          <a:p>
            <a:r>
              <a:rPr lang="en-US" dirty="0"/>
              <a:t>Height_width2.html</a:t>
            </a:r>
          </a:p>
        </p:txBody>
      </p:sp>
    </p:spTree>
    <p:extLst>
      <p:ext uri="{BB962C8B-B14F-4D97-AF65-F5344CB8AC3E}">
        <p14:creationId xmlns:p14="http://schemas.microsoft.com/office/powerpoint/2010/main" val="3835063399"/>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1E2AFC5-176C-942A-6888-F8598D80ECF9}"/>
              </a:ext>
            </a:extLst>
          </p:cNvPr>
          <p:cNvSpPr>
            <a:spLocks noGrp="1"/>
          </p:cNvSpPr>
          <p:nvPr>
            <p:ph type="title"/>
          </p:nvPr>
        </p:nvSpPr>
        <p:spPr>
          <a:xfrm>
            <a:off x="838200" y="365125"/>
            <a:ext cx="10515600" cy="1325563"/>
          </a:xfrm>
        </p:spPr>
        <p:txBody>
          <a:bodyPr>
            <a:normAutofit/>
          </a:bodyPr>
          <a:lstStyle/>
          <a:p>
            <a:r>
              <a:rPr lang="en-IN" sz="4200" b="0" i="0" dirty="0">
                <a:effectLst/>
                <a:latin typeface="Segoe UI" panose="020B0502040204020203" pitchFamily="34" charset="0"/>
              </a:rPr>
              <a:t>Setting max-width</a:t>
            </a:r>
            <a:endParaRPr lang="en-US" sz="4200" dirty="0"/>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9045B97-8EB6-8E93-B432-D47CC0A857CD}"/>
              </a:ext>
            </a:extLst>
          </p:cNvPr>
          <p:cNvSpPr>
            <a:spLocks noGrp="1"/>
          </p:cNvSpPr>
          <p:nvPr>
            <p:ph idx="1"/>
          </p:nvPr>
        </p:nvSpPr>
        <p:spPr>
          <a:xfrm>
            <a:off x="238125" y="1947796"/>
            <a:ext cx="11720513" cy="4251960"/>
          </a:xfrm>
        </p:spPr>
        <p:txBody>
          <a:bodyPr>
            <a:normAutofit fontScale="92500" lnSpcReduction="10000"/>
          </a:bodyPr>
          <a:lstStyle/>
          <a:p>
            <a:pPr algn="just"/>
            <a:r>
              <a:rPr lang="en-IN" sz="2200" b="0" i="0" dirty="0">
                <a:effectLst/>
                <a:latin typeface="Verdana" panose="020B0604030504040204" pitchFamily="34" charset="0"/>
              </a:rPr>
              <a:t>The max-width property is used to set the maximum width of an element.</a:t>
            </a:r>
          </a:p>
          <a:p>
            <a:pPr algn="just"/>
            <a:r>
              <a:rPr lang="en-IN" sz="2200" b="0" i="0" dirty="0">
                <a:effectLst/>
                <a:latin typeface="Verdana" panose="020B0604030504040204" pitchFamily="34" charset="0"/>
              </a:rPr>
              <a:t>The max-width can be specified in </a:t>
            </a:r>
            <a:r>
              <a:rPr lang="en-IN" sz="2200" b="0" i="1" dirty="0">
                <a:effectLst/>
                <a:latin typeface="Verdana" panose="020B0604030504040204" pitchFamily="34" charset="0"/>
              </a:rPr>
              <a:t>length values</a:t>
            </a:r>
            <a:r>
              <a:rPr lang="en-IN" sz="2200" b="0" i="0" dirty="0">
                <a:effectLst/>
                <a:latin typeface="Verdana" panose="020B0604030504040204" pitchFamily="34" charset="0"/>
              </a:rPr>
              <a:t>, like </a:t>
            </a:r>
            <a:r>
              <a:rPr lang="en-IN" sz="2200" b="0" i="0" dirty="0" err="1">
                <a:effectLst/>
                <a:latin typeface="Verdana" panose="020B0604030504040204" pitchFamily="34" charset="0"/>
              </a:rPr>
              <a:t>px</a:t>
            </a:r>
            <a:r>
              <a:rPr lang="en-IN" sz="2200" b="0" i="0" dirty="0">
                <a:effectLst/>
                <a:latin typeface="Verdana" panose="020B0604030504040204" pitchFamily="34" charset="0"/>
              </a:rPr>
              <a:t>, cm, etc., or in percent (%) of the containing block, or set to none (this is default. Means that there is no maximum width).</a:t>
            </a:r>
          </a:p>
          <a:p>
            <a:pPr algn="just"/>
            <a:r>
              <a:rPr lang="en-IN" sz="2200" b="0" i="0" dirty="0">
                <a:effectLst/>
                <a:latin typeface="Verdana" panose="020B0604030504040204" pitchFamily="34" charset="0"/>
              </a:rPr>
              <a:t>The problem with the &lt;div&gt; above occurs when the browser window is smaller than the width of the element (500px). The browser then adds a horizontal scrollbar to the page.</a:t>
            </a:r>
          </a:p>
          <a:p>
            <a:pPr algn="just"/>
            <a:r>
              <a:rPr lang="en-IN" sz="2200" b="0" i="0" dirty="0">
                <a:effectLst/>
                <a:latin typeface="Verdana" panose="020B0604030504040204" pitchFamily="34" charset="0"/>
              </a:rPr>
              <a:t>Using max-width instead, in this situation, </a:t>
            </a:r>
          </a:p>
          <a:p>
            <a:pPr marL="0" indent="0" algn="just">
              <a:buNone/>
            </a:pPr>
            <a:r>
              <a:rPr lang="en-IN" sz="2200" b="0" i="0" dirty="0">
                <a:effectLst/>
                <a:latin typeface="Verdana" panose="020B0604030504040204" pitchFamily="34" charset="0"/>
              </a:rPr>
              <a:t>will improve the browser's handling of small windows.</a:t>
            </a:r>
          </a:p>
          <a:p>
            <a:pPr marL="0" indent="0">
              <a:buNone/>
            </a:pPr>
            <a:endParaRPr lang="en-IN" sz="2200" b="1" i="0" dirty="0">
              <a:effectLst/>
              <a:latin typeface="Verdana" panose="020B0604030504040204" pitchFamily="34" charset="0"/>
            </a:endParaRPr>
          </a:p>
          <a:p>
            <a:pPr marL="0" indent="0">
              <a:buNone/>
            </a:pPr>
            <a:r>
              <a:rPr lang="en-IN" sz="2200" b="1" i="0" dirty="0">
                <a:effectLst/>
                <a:latin typeface="Verdana" panose="020B0604030504040204" pitchFamily="34" charset="0"/>
              </a:rPr>
              <a:t>Tip:</a:t>
            </a:r>
            <a:r>
              <a:rPr lang="en-IN" sz="2200" b="0" i="0" dirty="0">
                <a:effectLst/>
                <a:latin typeface="Verdana" panose="020B0604030504040204" pitchFamily="34" charset="0"/>
              </a:rPr>
              <a:t> Drag the browser window to smaller than </a:t>
            </a:r>
          </a:p>
          <a:p>
            <a:pPr marL="0" indent="0">
              <a:buNone/>
            </a:pPr>
            <a:r>
              <a:rPr lang="en-IN" sz="2200" b="0" i="0" dirty="0">
                <a:effectLst/>
                <a:latin typeface="Verdana" panose="020B0604030504040204" pitchFamily="34" charset="0"/>
              </a:rPr>
              <a:t>500px wide, to see the difference between the </a:t>
            </a:r>
          </a:p>
          <a:p>
            <a:pPr marL="0" indent="0">
              <a:buNone/>
            </a:pPr>
            <a:r>
              <a:rPr lang="en-IN" sz="2200" b="0" i="0" dirty="0">
                <a:effectLst/>
                <a:latin typeface="Verdana" panose="020B0604030504040204" pitchFamily="34" charset="0"/>
              </a:rPr>
              <a:t>two </a:t>
            </a:r>
            <a:r>
              <a:rPr lang="en-IN" sz="2200" b="0" i="0" dirty="0" err="1">
                <a:effectLst/>
                <a:latin typeface="Verdana" panose="020B0604030504040204" pitchFamily="34" charset="0"/>
              </a:rPr>
              <a:t>divs</a:t>
            </a:r>
            <a:r>
              <a:rPr lang="en-IN" sz="2200" b="0" i="0" dirty="0">
                <a:effectLst/>
                <a:latin typeface="Verdana" panose="020B0604030504040204" pitchFamily="34" charset="0"/>
              </a:rPr>
              <a:t>!</a:t>
            </a:r>
          </a:p>
          <a:p>
            <a:endParaRPr lang="en-US" sz="2200" dirty="0"/>
          </a:p>
        </p:txBody>
      </p:sp>
      <p:sp>
        <p:nvSpPr>
          <p:cNvPr id="7" name="TextBox 6">
            <a:extLst>
              <a:ext uri="{FF2B5EF4-FFF2-40B4-BE49-F238E27FC236}">
                <a16:creationId xmlns:a16="http://schemas.microsoft.com/office/drawing/2014/main" id="{0BCC4BB5-F64F-B03D-F291-930A977A9F79}"/>
              </a:ext>
            </a:extLst>
          </p:cNvPr>
          <p:cNvSpPr txBox="1"/>
          <p:nvPr/>
        </p:nvSpPr>
        <p:spPr>
          <a:xfrm>
            <a:off x="8165735" y="4272677"/>
            <a:ext cx="3972781" cy="2585323"/>
          </a:xfrm>
          <a:prstGeom prst="rect">
            <a:avLst/>
          </a:prstGeom>
          <a:solidFill>
            <a:schemeClr val="accent2">
              <a:lumMod val="20000"/>
              <a:lumOff val="80000"/>
            </a:schemeClr>
          </a:solidFill>
          <a:ln>
            <a:solidFill>
              <a:schemeClr val="tx1"/>
            </a:solidFill>
          </a:ln>
        </p:spPr>
        <p:txBody>
          <a:bodyPr wrap="square">
            <a:spAutoFit/>
          </a:bodyPr>
          <a:lstStyle/>
          <a:p>
            <a:r>
              <a:rPr lang="en-IN" b="1" i="0" dirty="0">
                <a:solidFill>
                  <a:srgbClr val="000000"/>
                </a:solidFill>
                <a:effectLst/>
                <a:latin typeface="Verdana" panose="020B0604030504040204" pitchFamily="34" charset="0"/>
              </a:rPr>
              <a:t>Note:</a:t>
            </a:r>
            <a:r>
              <a:rPr lang="en-IN" b="0" i="0" dirty="0">
                <a:solidFill>
                  <a:srgbClr val="000000"/>
                </a:solidFill>
                <a:effectLst/>
                <a:latin typeface="Verdana" panose="020B0604030504040204" pitchFamily="34" charset="0"/>
              </a:rPr>
              <a:t> If you for some reason use both the </a:t>
            </a:r>
            <a:r>
              <a:rPr lang="en-IN" dirty="0"/>
              <a:t>width</a:t>
            </a:r>
            <a:r>
              <a:rPr lang="en-IN" b="0" i="0" dirty="0">
                <a:solidFill>
                  <a:srgbClr val="000000"/>
                </a:solidFill>
                <a:effectLst/>
                <a:latin typeface="Verdana" panose="020B0604030504040204" pitchFamily="34" charset="0"/>
              </a:rPr>
              <a:t> property and the </a:t>
            </a:r>
            <a:r>
              <a:rPr lang="en-IN" dirty="0"/>
              <a:t>max-width</a:t>
            </a:r>
            <a:r>
              <a:rPr lang="en-IN" b="0" i="0" dirty="0">
                <a:solidFill>
                  <a:srgbClr val="000000"/>
                </a:solidFill>
                <a:effectLst/>
                <a:latin typeface="Verdana" panose="020B0604030504040204" pitchFamily="34" charset="0"/>
              </a:rPr>
              <a:t> property on the same element, and the value of the </a:t>
            </a:r>
            <a:r>
              <a:rPr lang="en-IN" dirty="0"/>
              <a:t>width</a:t>
            </a:r>
            <a:r>
              <a:rPr lang="en-IN" b="0" i="0" dirty="0">
                <a:solidFill>
                  <a:srgbClr val="000000"/>
                </a:solidFill>
                <a:effectLst/>
                <a:latin typeface="Verdana" panose="020B0604030504040204" pitchFamily="34" charset="0"/>
              </a:rPr>
              <a:t> property is larger than the </a:t>
            </a:r>
            <a:r>
              <a:rPr lang="en-IN" dirty="0"/>
              <a:t>max-width</a:t>
            </a:r>
            <a:r>
              <a:rPr lang="en-IN" b="0" i="0" dirty="0">
                <a:solidFill>
                  <a:srgbClr val="000000"/>
                </a:solidFill>
                <a:effectLst/>
                <a:latin typeface="Verdana" panose="020B0604030504040204" pitchFamily="34" charset="0"/>
              </a:rPr>
              <a:t> property; the </a:t>
            </a:r>
            <a:r>
              <a:rPr lang="en-IN" dirty="0"/>
              <a:t>max-width</a:t>
            </a:r>
            <a:r>
              <a:rPr lang="en-IN" b="0" i="0" dirty="0">
                <a:solidFill>
                  <a:srgbClr val="000000"/>
                </a:solidFill>
                <a:effectLst/>
                <a:latin typeface="Verdana" panose="020B0604030504040204" pitchFamily="34" charset="0"/>
              </a:rPr>
              <a:t> property will be used (and the </a:t>
            </a:r>
            <a:r>
              <a:rPr lang="en-IN" dirty="0"/>
              <a:t>width</a:t>
            </a:r>
            <a:r>
              <a:rPr lang="en-IN" b="0" i="0" dirty="0">
                <a:solidFill>
                  <a:srgbClr val="000000"/>
                </a:solidFill>
                <a:effectLst/>
                <a:latin typeface="Verdana" panose="020B0604030504040204" pitchFamily="34" charset="0"/>
              </a:rPr>
              <a:t> property will be ignored).</a:t>
            </a:r>
            <a:endParaRPr lang="en-US" dirty="0"/>
          </a:p>
        </p:txBody>
      </p:sp>
    </p:spTree>
    <p:extLst>
      <p:ext uri="{BB962C8B-B14F-4D97-AF65-F5344CB8AC3E}">
        <p14:creationId xmlns:p14="http://schemas.microsoft.com/office/powerpoint/2010/main" val="742021218"/>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9B7B246-96FB-74A3-CE54-BAA3F0B7B45C}"/>
              </a:ext>
            </a:extLst>
          </p:cNvPr>
          <p:cNvPicPr>
            <a:picLocks noChangeAspect="1"/>
          </p:cNvPicPr>
          <p:nvPr/>
        </p:nvPicPr>
        <p:blipFill rotWithShape="1">
          <a:blip r:embed="rId2"/>
          <a:srcRect t="3080" r="47149"/>
          <a:stretch/>
        </p:blipFill>
        <p:spPr>
          <a:xfrm>
            <a:off x="185738" y="214313"/>
            <a:ext cx="6600825" cy="5400675"/>
          </a:xfrm>
          <a:prstGeom prst="rect">
            <a:avLst/>
          </a:prstGeom>
          <a:ln>
            <a:solidFill>
              <a:schemeClr val="tx1"/>
            </a:solidFill>
          </a:ln>
        </p:spPr>
      </p:pic>
      <p:pic>
        <p:nvPicPr>
          <p:cNvPr id="5" name="Picture 4">
            <a:extLst>
              <a:ext uri="{FF2B5EF4-FFF2-40B4-BE49-F238E27FC236}">
                <a16:creationId xmlns:a16="http://schemas.microsoft.com/office/drawing/2014/main" id="{39F3E8C4-D838-22F1-8CB7-8E44A4C98423}"/>
              </a:ext>
            </a:extLst>
          </p:cNvPr>
          <p:cNvPicPr>
            <a:picLocks noChangeAspect="1"/>
          </p:cNvPicPr>
          <p:nvPr/>
        </p:nvPicPr>
        <p:blipFill rotWithShape="1">
          <a:blip r:embed="rId2"/>
          <a:srcRect l="61289"/>
          <a:stretch/>
        </p:blipFill>
        <p:spPr>
          <a:xfrm>
            <a:off x="7100887" y="1586745"/>
            <a:ext cx="4719637" cy="3684509"/>
          </a:xfrm>
          <a:prstGeom prst="rect">
            <a:avLst/>
          </a:prstGeom>
          <a:ln>
            <a:solidFill>
              <a:schemeClr val="tx1"/>
            </a:solidFill>
          </a:ln>
        </p:spPr>
      </p:pic>
      <p:sp>
        <p:nvSpPr>
          <p:cNvPr id="6" name="TextBox 5">
            <a:extLst>
              <a:ext uri="{FF2B5EF4-FFF2-40B4-BE49-F238E27FC236}">
                <a16:creationId xmlns:a16="http://schemas.microsoft.com/office/drawing/2014/main" id="{354F1E90-B20C-FBE9-9817-13407ABB56F7}"/>
              </a:ext>
            </a:extLst>
          </p:cNvPr>
          <p:cNvSpPr txBox="1"/>
          <p:nvPr/>
        </p:nvSpPr>
        <p:spPr>
          <a:xfrm>
            <a:off x="985838" y="5829301"/>
            <a:ext cx="1814512" cy="369332"/>
          </a:xfrm>
          <a:prstGeom prst="rect">
            <a:avLst/>
          </a:prstGeom>
          <a:noFill/>
        </p:spPr>
        <p:txBody>
          <a:bodyPr wrap="square" rtlCol="0">
            <a:spAutoFit/>
          </a:bodyPr>
          <a:lstStyle/>
          <a:p>
            <a:r>
              <a:rPr lang="en-US" dirty="0" err="1"/>
              <a:t>max_width.html</a:t>
            </a:r>
            <a:endParaRPr lang="en-US" dirty="0"/>
          </a:p>
        </p:txBody>
      </p:sp>
    </p:spTree>
    <p:extLst>
      <p:ext uri="{BB962C8B-B14F-4D97-AF65-F5344CB8AC3E}">
        <p14:creationId xmlns:p14="http://schemas.microsoft.com/office/powerpoint/2010/main" val="1595839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7DDC816-8303-2501-1568-E121D1158E43}"/>
              </a:ext>
            </a:extLst>
          </p:cNvPr>
          <p:cNvPicPr>
            <a:picLocks noChangeAspect="1"/>
          </p:cNvPicPr>
          <p:nvPr/>
        </p:nvPicPr>
        <p:blipFill>
          <a:blip r:embed="rId2"/>
          <a:stretch>
            <a:fillRect/>
          </a:stretch>
        </p:blipFill>
        <p:spPr>
          <a:xfrm>
            <a:off x="2945190" y="0"/>
            <a:ext cx="6301619" cy="6858000"/>
          </a:xfrm>
          <a:prstGeom prst="rect">
            <a:avLst/>
          </a:prstGeom>
        </p:spPr>
      </p:pic>
      <p:sp>
        <p:nvSpPr>
          <p:cNvPr id="5" name="TextBox 4">
            <a:extLst>
              <a:ext uri="{FF2B5EF4-FFF2-40B4-BE49-F238E27FC236}">
                <a16:creationId xmlns:a16="http://schemas.microsoft.com/office/drawing/2014/main" id="{ED6FAC5D-B932-1BF0-4A3C-B27903EA76C4}"/>
              </a:ext>
            </a:extLst>
          </p:cNvPr>
          <p:cNvSpPr txBox="1"/>
          <p:nvPr/>
        </p:nvSpPr>
        <p:spPr>
          <a:xfrm>
            <a:off x="7723583" y="402193"/>
            <a:ext cx="4468417" cy="369332"/>
          </a:xfrm>
          <a:prstGeom prst="rect">
            <a:avLst/>
          </a:prstGeom>
          <a:noFill/>
        </p:spPr>
        <p:txBody>
          <a:bodyPr wrap="square">
            <a:spAutoFit/>
          </a:bodyPr>
          <a:lstStyle/>
          <a:p>
            <a:r>
              <a:rPr lang="en-US" dirty="0" err="1"/>
              <a:t>height_width_different_elements.html</a:t>
            </a:r>
            <a:endParaRPr lang="en-US" dirty="0"/>
          </a:p>
        </p:txBody>
      </p:sp>
    </p:spTree>
    <p:extLst>
      <p:ext uri="{BB962C8B-B14F-4D97-AF65-F5344CB8AC3E}">
        <p14:creationId xmlns:p14="http://schemas.microsoft.com/office/powerpoint/2010/main" val="608498177"/>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FCC54F7-03AA-91D2-D321-A32AF30AC8F3}"/>
              </a:ext>
            </a:extLst>
          </p:cNvPr>
          <p:cNvPicPr>
            <a:picLocks noChangeAspect="1"/>
          </p:cNvPicPr>
          <p:nvPr/>
        </p:nvPicPr>
        <p:blipFill>
          <a:blip r:embed="rId2"/>
          <a:stretch>
            <a:fillRect/>
          </a:stretch>
        </p:blipFill>
        <p:spPr>
          <a:xfrm>
            <a:off x="4593173" y="3072884"/>
            <a:ext cx="3493552" cy="3569172"/>
          </a:xfrm>
          <a:prstGeom prst="rect">
            <a:avLst/>
          </a:prstGeom>
        </p:spPr>
      </p:pic>
      <p:pic>
        <p:nvPicPr>
          <p:cNvPr id="5" name="Picture 4">
            <a:extLst>
              <a:ext uri="{FF2B5EF4-FFF2-40B4-BE49-F238E27FC236}">
                <a16:creationId xmlns:a16="http://schemas.microsoft.com/office/drawing/2014/main" id="{9DADC6D8-2C77-CC94-2591-6D4D1BD36778}"/>
              </a:ext>
            </a:extLst>
          </p:cNvPr>
          <p:cNvPicPr>
            <a:picLocks noChangeAspect="1"/>
          </p:cNvPicPr>
          <p:nvPr/>
        </p:nvPicPr>
        <p:blipFill rotWithShape="1">
          <a:blip r:embed="rId3"/>
          <a:srcRect b="38349"/>
          <a:stretch/>
        </p:blipFill>
        <p:spPr>
          <a:xfrm>
            <a:off x="4593173" y="-1"/>
            <a:ext cx="4094157" cy="3072885"/>
          </a:xfrm>
          <a:prstGeom prst="rect">
            <a:avLst/>
          </a:prstGeom>
        </p:spPr>
      </p:pic>
    </p:spTree>
    <p:extLst>
      <p:ext uri="{BB962C8B-B14F-4D97-AF65-F5344CB8AC3E}">
        <p14:creationId xmlns:p14="http://schemas.microsoft.com/office/powerpoint/2010/main" val="3150244432"/>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01480" name="Rectangle 1001479">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1474" name="Rectangle 2"/>
          <p:cNvSpPr>
            <a:spLocks noGrp="1" noChangeArrowheads="1"/>
          </p:cNvSpPr>
          <p:nvPr>
            <p:ph type="title"/>
          </p:nvPr>
        </p:nvSpPr>
        <p:spPr>
          <a:xfrm>
            <a:off x="630936" y="639520"/>
            <a:ext cx="3429000" cy="1719072"/>
          </a:xfrm>
        </p:spPr>
        <p:txBody>
          <a:bodyPr anchor="b">
            <a:normAutofit/>
          </a:bodyPr>
          <a:lstStyle/>
          <a:p>
            <a:pPr>
              <a:defRPr/>
            </a:pPr>
            <a:r>
              <a:rPr lang="en-US" sz="5400"/>
              <a:t>IE Quirks Mode</a:t>
            </a:r>
            <a:endParaRPr lang="bg-BG" sz="5400"/>
          </a:p>
        </p:txBody>
      </p:sp>
      <p:sp>
        <p:nvSpPr>
          <p:cNvPr id="1001482"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1475" name="Rectangle 3"/>
          <p:cNvSpPr>
            <a:spLocks noGrp="1" noChangeArrowheads="1"/>
          </p:cNvSpPr>
          <p:nvPr>
            <p:ph idx="1"/>
          </p:nvPr>
        </p:nvSpPr>
        <p:spPr>
          <a:xfrm>
            <a:off x="630936" y="2807208"/>
            <a:ext cx="4798314" cy="1719072"/>
          </a:xfrm>
        </p:spPr>
        <p:txBody>
          <a:bodyPr anchor="t">
            <a:normAutofit/>
          </a:bodyPr>
          <a:lstStyle/>
          <a:p>
            <a:pPr>
              <a:defRPr/>
            </a:pPr>
            <a:r>
              <a:rPr lang="en-US" sz="2200" dirty="0"/>
              <a:t>When using quirks mode (pages with no DOCTYPE or with a HTML 4 Transitional DOCTYPE), Internet Explorer violates the box model standard</a:t>
            </a:r>
            <a:endParaRPr lang="bg-BG" sz="2200" dirty="0">
              <a:latin typeface="Consolas" pitchFamily="49" charset="0"/>
              <a:cs typeface="Consolas" pitchFamily="49" charset="0"/>
            </a:endParaRPr>
          </a:p>
        </p:txBody>
      </p:sp>
      <p:pic>
        <p:nvPicPr>
          <p:cNvPr id="2051" name="Picture 3"/>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6051163" y="640080"/>
            <a:ext cx="4109986" cy="5577840"/>
          </a:xfrm>
          <a:prstGeom prst="rect">
            <a:avLst/>
          </a:prstGeom>
          <a:noFill/>
        </p:spPr>
      </p:pic>
      <p:sp>
        <p:nvSpPr>
          <p:cNvPr id="5" name="Slide Number Placeholder 3"/>
          <p:cNvSpPr>
            <a:spLocks noGrp="1"/>
          </p:cNvSpPr>
          <p:nvPr>
            <p:ph type="sldNum" sz="quarter" idx="10"/>
          </p:nvPr>
        </p:nvSpPr>
        <p:spPr>
          <a:xfrm>
            <a:off x="8610600" y="6356350"/>
            <a:ext cx="2743200" cy="365125"/>
          </a:xfrm>
        </p:spPr>
        <p:txBody>
          <a:bodyPr>
            <a:normAutofit/>
          </a:bodyPr>
          <a:lstStyle/>
          <a:p>
            <a:pPr>
              <a:spcAft>
                <a:spcPts val="600"/>
              </a:spcAft>
              <a:defRPr/>
            </a:pPr>
            <a:fld id="{58452FF4-89E3-4D1B-9927-2DBDC00E58D7}" type="slidenum">
              <a:rPr lang="en-US" smtClean="0"/>
              <a:pPr>
                <a:spcAft>
                  <a:spcPts val="600"/>
                </a:spcAft>
                <a:defRPr/>
              </a:pPr>
              <a:t>135</a:t>
            </a:fld>
            <a:endParaRPr lang="en-US"/>
          </a:p>
        </p:txBody>
      </p:sp>
    </p:spTree>
    <p:extLst>
      <p:ext uri="{BB962C8B-B14F-4D97-AF65-F5344CB8AC3E}">
        <p14:creationId xmlns:p14="http://schemas.microsoft.com/office/powerpoint/2010/main" val="3933190493"/>
      </p:ext>
    </p:extLst>
  </p:cSld>
  <p:clrMapOvr>
    <a:masterClrMapping/>
  </p:clrMapOvr>
  <p:transition/>
</p:sld>
</file>

<file path=ppt/slides/slide1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6E340D5-765F-BC37-28A6-ACB958498FE8}"/>
              </a:ext>
            </a:extLst>
          </p:cNvPr>
          <p:cNvSpPr>
            <a:spLocks noGrp="1"/>
          </p:cNvSpPr>
          <p:nvPr>
            <p:ph type="title"/>
          </p:nvPr>
        </p:nvSpPr>
        <p:spPr>
          <a:xfrm>
            <a:off x="838200" y="365125"/>
            <a:ext cx="10515600" cy="1325563"/>
          </a:xfrm>
        </p:spPr>
        <p:txBody>
          <a:bodyPr>
            <a:normAutofit/>
          </a:bodyPr>
          <a:lstStyle/>
          <a:p>
            <a:r>
              <a:rPr lang="en-IN" sz="4200" b="0" i="0" dirty="0">
                <a:effectLst/>
                <a:latin typeface="Segoe UI" panose="020B0502040204020203" pitchFamily="34" charset="0"/>
              </a:rPr>
              <a:t>CSS Layout - The position Property</a:t>
            </a:r>
            <a:br>
              <a:rPr lang="en-IN" sz="4200" b="0" i="0" dirty="0">
                <a:effectLst/>
                <a:latin typeface="Segoe UI" panose="020B0502040204020203" pitchFamily="34" charset="0"/>
              </a:rPr>
            </a:br>
            <a:endParaRPr lang="en-US" sz="4200" dirty="0"/>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96E5B92C-0ACE-0278-3BE5-28DB456F1308}"/>
              </a:ext>
            </a:extLst>
          </p:cNvPr>
          <p:cNvSpPr>
            <a:spLocks noGrp="1"/>
          </p:cNvSpPr>
          <p:nvPr>
            <p:ph idx="1"/>
          </p:nvPr>
        </p:nvSpPr>
        <p:spPr>
          <a:xfrm>
            <a:off x="309562" y="1949055"/>
            <a:ext cx="5619751" cy="4251960"/>
          </a:xfrm>
        </p:spPr>
        <p:txBody>
          <a:bodyPr>
            <a:normAutofit/>
          </a:bodyPr>
          <a:lstStyle/>
          <a:p>
            <a:pPr marL="0" indent="0">
              <a:buNone/>
            </a:pPr>
            <a:r>
              <a:rPr lang="en-IN" sz="2200" b="0" i="0" dirty="0">
                <a:effectLst/>
                <a:latin typeface="Verdana" panose="020B0604030504040204" pitchFamily="34" charset="0"/>
              </a:rPr>
              <a:t>The position property specifies the type of positioning method used for an element (static, relative, fixed, absolute or sticky).</a:t>
            </a:r>
          </a:p>
          <a:p>
            <a:pPr marL="0" indent="0">
              <a:buNone/>
            </a:pPr>
            <a:endParaRPr lang="en-IN" sz="1200" dirty="0">
              <a:latin typeface="Segoe UI" panose="020B0502040204020203" pitchFamily="34" charset="0"/>
              <a:ea typeface="+mj-ea"/>
              <a:cs typeface="+mj-cs"/>
            </a:endParaRPr>
          </a:p>
          <a:p>
            <a:pPr marL="0" indent="0">
              <a:buNone/>
            </a:pPr>
            <a:r>
              <a:rPr lang="en-IN" sz="4200" dirty="0">
                <a:latin typeface="Segoe UI" panose="020B0502040204020203" pitchFamily="34" charset="0"/>
                <a:ea typeface="+mj-ea"/>
                <a:cs typeface="+mj-cs"/>
              </a:rPr>
              <a:t>The position Property</a:t>
            </a:r>
          </a:p>
          <a:p>
            <a:pPr marL="0" indent="0">
              <a:buNone/>
            </a:pPr>
            <a:r>
              <a:rPr lang="en-IN" sz="2400" b="0" i="0" dirty="0">
                <a:effectLst/>
                <a:latin typeface="Verdana" panose="020B0604030504040204" pitchFamily="34" charset="0"/>
              </a:rPr>
              <a:t>The position property specifies the type of positioning method used for an element.</a:t>
            </a:r>
          </a:p>
          <a:p>
            <a:pPr marL="0" indent="0">
              <a:buNone/>
            </a:pPr>
            <a:endParaRPr lang="en-IN" sz="2400" b="0" i="0" dirty="0">
              <a:effectLst/>
              <a:latin typeface="Verdana" panose="020B0604030504040204" pitchFamily="34" charset="0"/>
            </a:endParaRPr>
          </a:p>
        </p:txBody>
      </p:sp>
      <p:sp>
        <p:nvSpPr>
          <p:cNvPr id="7" name="TextBox 6">
            <a:extLst>
              <a:ext uri="{FF2B5EF4-FFF2-40B4-BE49-F238E27FC236}">
                <a16:creationId xmlns:a16="http://schemas.microsoft.com/office/drawing/2014/main" id="{D2F0296C-7AE8-CD72-D9BD-3CF524C2634E}"/>
              </a:ext>
            </a:extLst>
          </p:cNvPr>
          <p:cNvSpPr txBox="1"/>
          <p:nvPr/>
        </p:nvSpPr>
        <p:spPr>
          <a:xfrm>
            <a:off x="6457856" y="1766711"/>
            <a:ext cx="5424582" cy="4616648"/>
          </a:xfrm>
          <a:prstGeom prst="rect">
            <a:avLst/>
          </a:prstGeom>
          <a:noFill/>
        </p:spPr>
        <p:txBody>
          <a:bodyPr wrap="square">
            <a:spAutoFit/>
          </a:bodyPr>
          <a:lstStyle/>
          <a:p>
            <a:pPr marL="0" indent="0">
              <a:buNone/>
            </a:pPr>
            <a:r>
              <a:rPr lang="en-IN" sz="2400" b="0" i="0" dirty="0">
                <a:effectLst/>
                <a:latin typeface="Verdana" panose="020B0604030504040204" pitchFamily="34" charset="0"/>
              </a:rPr>
              <a:t>There are five different position values:</a:t>
            </a:r>
          </a:p>
          <a:p>
            <a:pPr>
              <a:buFont typeface="Arial" panose="020B0604020202020204" pitchFamily="34" charset="0"/>
              <a:buChar char="•"/>
            </a:pPr>
            <a:r>
              <a:rPr lang="en-IN" sz="2400" b="0" i="0" dirty="0">
                <a:effectLst/>
                <a:latin typeface="Verdana" panose="020B0604030504040204" pitchFamily="34" charset="0"/>
              </a:rPr>
              <a:t>static</a:t>
            </a:r>
          </a:p>
          <a:p>
            <a:pPr>
              <a:buFont typeface="Arial" panose="020B0604020202020204" pitchFamily="34" charset="0"/>
              <a:buChar char="•"/>
            </a:pPr>
            <a:r>
              <a:rPr lang="en-IN" sz="2400" b="0" i="0" dirty="0">
                <a:effectLst/>
                <a:latin typeface="Verdana" panose="020B0604030504040204" pitchFamily="34" charset="0"/>
              </a:rPr>
              <a:t>relative</a:t>
            </a:r>
          </a:p>
          <a:p>
            <a:pPr>
              <a:buFont typeface="Arial" panose="020B0604020202020204" pitchFamily="34" charset="0"/>
              <a:buChar char="•"/>
            </a:pPr>
            <a:r>
              <a:rPr lang="en-IN" sz="2400" b="0" i="0" dirty="0">
                <a:effectLst/>
                <a:latin typeface="Verdana" panose="020B0604030504040204" pitchFamily="34" charset="0"/>
              </a:rPr>
              <a:t>fixed</a:t>
            </a:r>
          </a:p>
          <a:p>
            <a:pPr>
              <a:buFont typeface="Arial" panose="020B0604020202020204" pitchFamily="34" charset="0"/>
              <a:buChar char="•"/>
            </a:pPr>
            <a:r>
              <a:rPr lang="en-IN" sz="2400" b="0" i="0" dirty="0">
                <a:effectLst/>
                <a:latin typeface="Verdana" panose="020B0604030504040204" pitchFamily="34" charset="0"/>
              </a:rPr>
              <a:t>absolute</a:t>
            </a:r>
          </a:p>
          <a:p>
            <a:pPr>
              <a:buFont typeface="Arial" panose="020B0604020202020204" pitchFamily="34" charset="0"/>
              <a:buChar char="•"/>
            </a:pPr>
            <a:r>
              <a:rPr lang="en-IN" sz="2400" b="0" i="0" dirty="0">
                <a:effectLst/>
                <a:latin typeface="Verdana" panose="020B0604030504040204" pitchFamily="34" charset="0"/>
              </a:rPr>
              <a:t>sticky</a:t>
            </a:r>
          </a:p>
          <a:p>
            <a:pPr marL="0" indent="0">
              <a:buNone/>
            </a:pPr>
            <a:endParaRPr lang="en-IN" sz="1800" b="0" i="0" dirty="0">
              <a:effectLst/>
              <a:latin typeface="Verdana" panose="020B0604030504040204" pitchFamily="34" charset="0"/>
            </a:endParaRPr>
          </a:p>
          <a:p>
            <a:pPr marL="0" indent="0">
              <a:buNone/>
            </a:pPr>
            <a:r>
              <a:rPr lang="en-IN" sz="1800" b="0" i="0" dirty="0">
                <a:effectLst/>
                <a:latin typeface="Verdana" panose="020B0604030504040204" pitchFamily="34" charset="0"/>
              </a:rPr>
              <a:t>Elements are then positioned using the top, bottom, left, and right properties. However, these properties will not work unless the position property is set first. They also work differently depending on the position value.</a:t>
            </a:r>
            <a:endParaRPr lang="en-US" sz="1800" dirty="0"/>
          </a:p>
        </p:txBody>
      </p:sp>
    </p:spTree>
    <p:extLst>
      <p:ext uri="{BB962C8B-B14F-4D97-AF65-F5344CB8AC3E}">
        <p14:creationId xmlns:p14="http://schemas.microsoft.com/office/powerpoint/2010/main" val="1647606967"/>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EE727FD-EC0A-00C8-CAD4-C2B5E592268F}"/>
              </a:ext>
            </a:extLst>
          </p:cNvPr>
          <p:cNvSpPr>
            <a:spLocks noGrp="1"/>
          </p:cNvSpPr>
          <p:nvPr>
            <p:ph type="title"/>
          </p:nvPr>
        </p:nvSpPr>
        <p:spPr>
          <a:xfrm>
            <a:off x="838200" y="365125"/>
            <a:ext cx="10515600" cy="1325563"/>
          </a:xfrm>
        </p:spPr>
        <p:txBody>
          <a:bodyPr>
            <a:normAutofit/>
          </a:bodyPr>
          <a:lstStyle/>
          <a:p>
            <a:r>
              <a:rPr lang="en-IN" sz="4200" b="0" i="0">
                <a:effectLst/>
                <a:latin typeface="Segoe UI" panose="020B0502040204020203" pitchFamily="34" charset="0"/>
              </a:rPr>
              <a:t>position: static;</a:t>
            </a:r>
            <a:br>
              <a:rPr lang="en-IN" sz="4200" b="0" i="0">
                <a:effectLst/>
                <a:latin typeface="Segoe UI" panose="020B0502040204020203" pitchFamily="34" charset="0"/>
              </a:rPr>
            </a:br>
            <a:endParaRPr lang="en-US" sz="4200"/>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9D3E75E-9646-F648-B1E4-46E597E09635}"/>
              </a:ext>
            </a:extLst>
          </p:cNvPr>
          <p:cNvSpPr>
            <a:spLocks noGrp="1"/>
          </p:cNvSpPr>
          <p:nvPr>
            <p:ph idx="1"/>
          </p:nvPr>
        </p:nvSpPr>
        <p:spPr>
          <a:xfrm>
            <a:off x="838200" y="1929384"/>
            <a:ext cx="10515600" cy="4251960"/>
          </a:xfrm>
        </p:spPr>
        <p:txBody>
          <a:bodyPr>
            <a:normAutofit/>
          </a:bodyPr>
          <a:lstStyle/>
          <a:p>
            <a:r>
              <a:rPr lang="en-IN" sz="2200" b="0" i="0">
                <a:effectLst/>
                <a:latin typeface="Verdana" panose="020B0604030504040204" pitchFamily="34" charset="0"/>
              </a:rPr>
              <a:t>HTML elements are positioned static by default.</a:t>
            </a:r>
          </a:p>
          <a:p>
            <a:r>
              <a:rPr lang="en-IN" sz="2200" b="0" i="0">
                <a:effectLst/>
                <a:latin typeface="Verdana" panose="020B0604030504040204" pitchFamily="34" charset="0"/>
              </a:rPr>
              <a:t>Static positioned elements are not affected by the top, bottom, left, and right properties.</a:t>
            </a:r>
          </a:p>
          <a:p>
            <a:r>
              <a:rPr lang="en-IN" sz="2200" b="0" i="0">
                <a:effectLst/>
                <a:latin typeface="Verdana" panose="020B0604030504040204" pitchFamily="34" charset="0"/>
              </a:rPr>
              <a:t>An element with position: static; is not positioned in any special way; it is always positioned according to the normal flow of the page:</a:t>
            </a:r>
          </a:p>
          <a:p>
            <a:endParaRPr lang="en-US" sz="2200"/>
          </a:p>
        </p:txBody>
      </p:sp>
      <p:pic>
        <p:nvPicPr>
          <p:cNvPr id="7" name="Picture 6">
            <a:extLst>
              <a:ext uri="{FF2B5EF4-FFF2-40B4-BE49-F238E27FC236}">
                <a16:creationId xmlns:a16="http://schemas.microsoft.com/office/drawing/2014/main" id="{A87D156F-39FC-AD38-C336-A902FAC2A901}"/>
              </a:ext>
            </a:extLst>
          </p:cNvPr>
          <p:cNvPicPr>
            <a:picLocks noChangeAspect="1"/>
          </p:cNvPicPr>
          <p:nvPr/>
        </p:nvPicPr>
        <p:blipFill>
          <a:blip r:embed="rId2"/>
          <a:stretch>
            <a:fillRect/>
          </a:stretch>
        </p:blipFill>
        <p:spPr>
          <a:xfrm>
            <a:off x="671513" y="4188619"/>
            <a:ext cx="10515600" cy="1662113"/>
          </a:xfrm>
          <a:prstGeom prst="rect">
            <a:avLst/>
          </a:prstGeom>
        </p:spPr>
      </p:pic>
    </p:spTree>
    <p:extLst>
      <p:ext uri="{BB962C8B-B14F-4D97-AF65-F5344CB8AC3E}">
        <p14:creationId xmlns:p14="http://schemas.microsoft.com/office/powerpoint/2010/main" val="3544005184"/>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1488891-C3B8-7719-FC72-9A9DBB1E1E88}"/>
              </a:ext>
            </a:extLst>
          </p:cNvPr>
          <p:cNvPicPr>
            <a:picLocks noChangeAspect="1"/>
          </p:cNvPicPr>
          <p:nvPr/>
        </p:nvPicPr>
        <p:blipFill rotWithShape="1">
          <a:blip r:embed="rId2"/>
          <a:srcRect r="53711"/>
          <a:stretch/>
        </p:blipFill>
        <p:spPr>
          <a:xfrm>
            <a:off x="714375" y="328946"/>
            <a:ext cx="7700963" cy="4444204"/>
          </a:xfrm>
          <a:prstGeom prst="rect">
            <a:avLst/>
          </a:prstGeom>
        </p:spPr>
      </p:pic>
      <p:pic>
        <p:nvPicPr>
          <p:cNvPr id="5" name="Picture 4">
            <a:extLst>
              <a:ext uri="{FF2B5EF4-FFF2-40B4-BE49-F238E27FC236}">
                <a16:creationId xmlns:a16="http://schemas.microsoft.com/office/drawing/2014/main" id="{2ED7AADA-A55E-54D2-54E8-58AB56CEB081}"/>
              </a:ext>
            </a:extLst>
          </p:cNvPr>
          <p:cNvPicPr>
            <a:picLocks noChangeAspect="1"/>
          </p:cNvPicPr>
          <p:nvPr/>
        </p:nvPicPr>
        <p:blipFill>
          <a:blip r:embed="rId3"/>
          <a:stretch>
            <a:fillRect/>
          </a:stretch>
        </p:blipFill>
        <p:spPr>
          <a:xfrm>
            <a:off x="5694100" y="4230354"/>
            <a:ext cx="6497900" cy="2298700"/>
          </a:xfrm>
          <a:prstGeom prst="rect">
            <a:avLst/>
          </a:prstGeom>
          <a:ln>
            <a:solidFill>
              <a:schemeClr val="tx1"/>
            </a:solidFill>
          </a:ln>
        </p:spPr>
      </p:pic>
      <p:sp>
        <p:nvSpPr>
          <p:cNvPr id="6" name="TextBox 5">
            <a:extLst>
              <a:ext uri="{FF2B5EF4-FFF2-40B4-BE49-F238E27FC236}">
                <a16:creationId xmlns:a16="http://schemas.microsoft.com/office/drawing/2014/main" id="{99D76509-D509-E29A-7F20-E55562BA93DC}"/>
              </a:ext>
            </a:extLst>
          </p:cNvPr>
          <p:cNvSpPr txBox="1"/>
          <p:nvPr/>
        </p:nvSpPr>
        <p:spPr>
          <a:xfrm>
            <a:off x="1028700" y="5379704"/>
            <a:ext cx="2757488" cy="369332"/>
          </a:xfrm>
          <a:prstGeom prst="rect">
            <a:avLst/>
          </a:prstGeom>
          <a:noFill/>
        </p:spPr>
        <p:txBody>
          <a:bodyPr wrap="square" rtlCol="0">
            <a:spAutoFit/>
          </a:bodyPr>
          <a:lstStyle/>
          <a:p>
            <a:r>
              <a:rPr lang="en-US" dirty="0" err="1"/>
              <a:t>position_static.html</a:t>
            </a:r>
            <a:endParaRPr lang="en-US" dirty="0"/>
          </a:p>
        </p:txBody>
      </p:sp>
    </p:spTree>
    <p:extLst>
      <p:ext uri="{BB962C8B-B14F-4D97-AF65-F5344CB8AC3E}">
        <p14:creationId xmlns:p14="http://schemas.microsoft.com/office/powerpoint/2010/main" val="132831739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93AB1B1-556D-288E-0F72-76C97D00FF28}"/>
              </a:ext>
            </a:extLst>
          </p:cNvPr>
          <p:cNvSpPr>
            <a:spLocks noGrp="1"/>
          </p:cNvSpPr>
          <p:nvPr>
            <p:ph type="title"/>
          </p:nvPr>
        </p:nvSpPr>
        <p:spPr>
          <a:xfrm>
            <a:off x="838200" y="365125"/>
            <a:ext cx="10515600" cy="1325563"/>
          </a:xfrm>
        </p:spPr>
        <p:txBody>
          <a:bodyPr>
            <a:normAutofit/>
          </a:bodyPr>
          <a:lstStyle/>
          <a:p>
            <a:r>
              <a:rPr lang="en-IN" sz="5400" b="0" i="0" dirty="0">
                <a:effectLst/>
                <a:latin typeface="Segoe UI" panose="020B0502040204020203" pitchFamily="34" charset="0"/>
              </a:rPr>
              <a:t>position: relative</a:t>
            </a:r>
            <a:endParaRPr lang="en-US" sz="5400" dirty="0"/>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412C6C9-51E0-D072-8CD8-525378DB9A60}"/>
              </a:ext>
            </a:extLst>
          </p:cNvPr>
          <p:cNvSpPr>
            <a:spLocks noGrp="1"/>
          </p:cNvSpPr>
          <p:nvPr>
            <p:ph idx="1"/>
          </p:nvPr>
        </p:nvSpPr>
        <p:spPr>
          <a:xfrm>
            <a:off x="838200" y="2458021"/>
            <a:ext cx="10684764" cy="4251960"/>
          </a:xfrm>
        </p:spPr>
        <p:txBody>
          <a:bodyPr>
            <a:normAutofit/>
          </a:bodyPr>
          <a:lstStyle/>
          <a:p>
            <a:r>
              <a:rPr lang="en-IN" sz="2200" b="0" i="0" dirty="0">
                <a:effectLst/>
                <a:latin typeface="Verdana" panose="020B0604030504040204" pitchFamily="34" charset="0"/>
              </a:rPr>
              <a:t>An element with position: relative; is positioned relative to its normal position.</a:t>
            </a:r>
          </a:p>
          <a:p>
            <a:endParaRPr lang="en-IN" sz="2200" b="0" i="0" dirty="0">
              <a:effectLst/>
              <a:latin typeface="Verdana" panose="020B0604030504040204" pitchFamily="34" charset="0"/>
            </a:endParaRPr>
          </a:p>
          <a:p>
            <a:r>
              <a:rPr lang="en-IN" sz="2200" b="0" i="0" dirty="0">
                <a:effectLst/>
                <a:latin typeface="Verdana" panose="020B0604030504040204" pitchFamily="34" charset="0"/>
              </a:rPr>
              <a:t>Setting the top, right, bottom, and left properties of a relatively-positioned element will cause it to be adjusted away from its normal position. </a:t>
            </a:r>
          </a:p>
          <a:p>
            <a:endParaRPr lang="en-IN" sz="2200" dirty="0">
              <a:latin typeface="Verdana" panose="020B0604030504040204" pitchFamily="34" charset="0"/>
            </a:endParaRPr>
          </a:p>
          <a:p>
            <a:r>
              <a:rPr lang="en-IN" sz="2200" b="0" i="0" dirty="0">
                <a:effectLst/>
                <a:latin typeface="Verdana" panose="020B0604030504040204" pitchFamily="34" charset="0"/>
              </a:rPr>
              <a:t>Other content will not be adjusted to fit into any gap left by the element.</a:t>
            </a:r>
          </a:p>
          <a:p>
            <a:endParaRPr lang="en-US" sz="2200" dirty="0"/>
          </a:p>
        </p:txBody>
      </p:sp>
    </p:spTree>
    <p:extLst>
      <p:ext uri="{BB962C8B-B14F-4D97-AF65-F5344CB8AC3E}">
        <p14:creationId xmlns:p14="http://schemas.microsoft.com/office/powerpoint/2010/main" val="9271191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16C79-88C7-AAB8-3C1F-E17B3FA261AF}"/>
              </a:ext>
            </a:extLst>
          </p:cNvPr>
          <p:cNvSpPr>
            <a:spLocks noGrp="1"/>
          </p:cNvSpPr>
          <p:nvPr>
            <p:ph type="title"/>
          </p:nvPr>
        </p:nvSpPr>
        <p:spPr/>
        <p:txBody>
          <a:bodyPr>
            <a:normAutofit/>
          </a:bodyPr>
          <a:lstStyle/>
          <a:p>
            <a:r>
              <a:rPr lang="en-IN" b="0" i="0" dirty="0">
                <a:effectLst/>
                <a:latin typeface="Segoe UI" panose="020B0502040204020203" pitchFamily="34" charset="0"/>
              </a:rPr>
              <a:t>CSS id Selector</a:t>
            </a:r>
            <a:br>
              <a:rPr lang="en-IN" b="0" i="0" dirty="0">
                <a:effectLst/>
                <a:latin typeface="Segoe UI" panose="020B0502040204020203" pitchFamily="34" charset="0"/>
              </a:rPr>
            </a:br>
            <a:endParaRPr lang="en-US" dirty="0"/>
          </a:p>
        </p:txBody>
      </p:sp>
      <p:sp>
        <p:nvSpPr>
          <p:cNvPr id="3" name="Content Placeholder 2">
            <a:extLst>
              <a:ext uri="{FF2B5EF4-FFF2-40B4-BE49-F238E27FC236}">
                <a16:creationId xmlns:a16="http://schemas.microsoft.com/office/drawing/2014/main" id="{2785CE20-5CF3-E7BC-B9FA-F199ED84D39E}"/>
              </a:ext>
            </a:extLst>
          </p:cNvPr>
          <p:cNvSpPr>
            <a:spLocks noGrp="1"/>
          </p:cNvSpPr>
          <p:nvPr>
            <p:ph idx="1"/>
          </p:nvPr>
        </p:nvSpPr>
        <p:spPr>
          <a:xfrm>
            <a:off x="838200" y="1186544"/>
            <a:ext cx="10515600" cy="4958670"/>
          </a:xfrm>
        </p:spPr>
        <p:txBody>
          <a:bodyPr>
            <a:normAutofit fontScale="92500" lnSpcReduction="10000"/>
          </a:bodyPr>
          <a:lstStyle/>
          <a:p>
            <a:pPr algn="l"/>
            <a:r>
              <a:rPr lang="en-IN" b="0" i="0" dirty="0">
                <a:effectLst/>
                <a:latin typeface="Verdana" panose="020B0604030504040204" pitchFamily="34" charset="0"/>
              </a:rPr>
              <a:t>The id selector uses the id attribute of an HTML element to select a specific element.</a:t>
            </a:r>
          </a:p>
          <a:p>
            <a:pPr algn="l"/>
            <a:r>
              <a:rPr lang="en-IN" b="0" i="0" dirty="0">
                <a:effectLst/>
                <a:latin typeface="Verdana" panose="020B0604030504040204" pitchFamily="34" charset="0"/>
              </a:rPr>
              <a:t>The id of an element is unique within a page, so the id selector is used to select one unique element!</a:t>
            </a:r>
          </a:p>
          <a:p>
            <a:pPr algn="l"/>
            <a:r>
              <a:rPr lang="en-IN" b="0" i="0" dirty="0">
                <a:effectLst/>
                <a:latin typeface="Verdana" panose="020B0604030504040204" pitchFamily="34" charset="0"/>
              </a:rPr>
              <a:t>To select an element with a specific id, write a hash (#) character, followed by the id of the element.</a:t>
            </a:r>
          </a:p>
          <a:p>
            <a:pPr marL="0" indent="0" algn="l">
              <a:buNone/>
            </a:pPr>
            <a:r>
              <a:rPr lang="en-IN" b="0" i="0" dirty="0">
                <a:effectLst/>
                <a:latin typeface="Verdana" panose="020B0604030504040204" pitchFamily="34" charset="0"/>
              </a:rPr>
              <a:t>Example:</a:t>
            </a:r>
          </a:p>
          <a:p>
            <a:pPr algn="l"/>
            <a:r>
              <a:rPr lang="en-IN" b="0" i="0" dirty="0">
                <a:effectLst/>
                <a:latin typeface="Verdana" panose="020B0604030504040204" pitchFamily="34" charset="0"/>
              </a:rPr>
              <a:t>The CSS rule below will be applied to the HTML element with id="para1": </a:t>
            </a:r>
          </a:p>
          <a:p>
            <a:pPr marL="0" indent="0" algn="l">
              <a:buNone/>
            </a:pPr>
            <a:r>
              <a:rPr lang="en-IN" b="0" i="0" dirty="0">
                <a:effectLst/>
                <a:latin typeface="Consolas" panose="020B0609020204030204" pitchFamily="49" charset="0"/>
              </a:rPr>
              <a:t>#para1 {</a:t>
            </a:r>
            <a:br>
              <a:rPr lang="en-IN" b="0" i="0" dirty="0">
                <a:effectLst/>
                <a:latin typeface="Consolas" panose="020B0609020204030204" pitchFamily="49" charset="0"/>
              </a:rPr>
            </a:br>
            <a:r>
              <a:rPr lang="en-IN" b="0" i="0" dirty="0">
                <a:effectLst/>
                <a:latin typeface="Consolas" panose="020B0609020204030204" pitchFamily="49" charset="0"/>
              </a:rPr>
              <a:t>  text-align: </a:t>
            </a:r>
            <a:r>
              <a:rPr lang="en-IN" b="0" i="0" dirty="0" err="1">
                <a:effectLst/>
                <a:latin typeface="Consolas" panose="020B0609020204030204" pitchFamily="49" charset="0"/>
              </a:rPr>
              <a:t>center</a:t>
            </a:r>
            <a:r>
              <a:rPr lang="en-IN" b="0" i="0" dirty="0">
                <a:effectLst/>
                <a:latin typeface="Consolas" panose="020B0609020204030204" pitchFamily="49" charset="0"/>
              </a:rPr>
              <a:t>;</a:t>
            </a:r>
            <a:br>
              <a:rPr lang="en-IN" b="0" i="0" dirty="0">
                <a:effectLst/>
                <a:latin typeface="Consolas" panose="020B0609020204030204" pitchFamily="49" charset="0"/>
              </a:rPr>
            </a:br>
            <a:r>
              <a:rPr lang="en-IN" b="0" i="0" dirty="0">
                <a:effectLst/>
                <a:latin typeface="Consolas" panose="020B0609020204030204" pitchFamily="49" charset="0"/>
              </a:rPr>
              <a:t>  </a:t>
            </a:r>
            <a:r>
              <a:rPr lang="en-IN" b="0" i="0" dirty="0" err="1">
                <a:effectLst/>
                <a:latin typeface="Consolas" panose="020B0609020204030204" pitchFamily="49" charset="0"/>
              </a:rPr>
              <a:t>color</a:t>
            </a:r>
            <a:r>
              <a:rPr lang="en-IN" b="0" i="0" dirty="0">
                <a:effectLst/>
                <a:latin typeface="Consolas" panose="020B0609020204030204" pitchFamily="49" charset="0"/>
              </a:rPr>
              <a:t>: red;</a:t>
            </a:r>
            <a:br>
              <a:rPr lang="en-IN" b="0" i="0" dirty="0">
                <a:effectLst/>
                <a:latin typeface="Consolas" panose="020B0609020204030204" pitchFamily="49" charset="0"/>
              </a:rPr>
            </a:br>
            <a:r>
              <a:rPr lang="en-IN" b="0" i="0" dirty="0">
                <a:effectLst/>
                <a:latin typeface="Consolas" panose="020B0609020204030204" pitchFamily="49" charset="0"/>
              </a:rPr>
              <a:t>}</a:t>
            </a:r>
          </a:p>
          <a:p>
            <a:pPr algn="l"/>
            <a:endParaRPr lang="en-IN" b="0" i="0" dirty="0">
              <a:effectLst/>
              <a:latin typeface="Verdana" panose="020B0604030504040204" pitchFamily="34" charset="0"/>
            </a:endParaRPr>
          </a:p>
          <a:p>
            <a:endParaRPr lang="en-US" dirty="0"/>
          </a:p>
        </p:txBody>
      </p:sp>
    </p:spTree>
    <p:extLst>
      <p:ext uri="{BB962C8B-B14F-4D97-AF65-F5344CB8AC3E}">
        <p14:creationId xmlns:p14="http://schemas.microsoft.com/office/powerpoint/2010/main" val="1631150047"/>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19582BF-1738-EBF9-2891-ADDB091CD51F}"/>
              </a:ext>
            </a:extLst>
          </p:cNvPr>
          <p:cNvPicPr>
            <a:picLocks noChangeAspect="1"/>
          </p:cNvPicPr>
          <p:nvPr/>
        </p:nvPicPr>
        <p:blipFill rotWithShape="1">
          <a:blip r:embed="rId2"/>
          <a:srcRect r="50899"/>
          <a:stretch/>
        </p:blipFill>
        <p:spPr>
          <a:xfrm>
            <a:off x="571500" y="400050"/>
            <a:ext cx="7829550" cy="6000749"/>
          </a:xfrm>
          <a:prstGeom prst="rect">
            <a:avLst/>
          </a:prstGeom>
          <a:ln>
            <a:noFill/>
          </a:ln>
        </p:spPr>
      </p:pic>
      <p:pic>
        <p:nvPicPr>
          <p:cNvPr id="7" name="Picture 6">
            <a:extLst>
              <a:ext uri="{FF2B5EF4-FFF2-40B4-BE49-F238E27FC236}">
                <a16:creationId xmlns:a16="http://schemas.microsoft.com/office/drawing/2014/main" id="{833E43D4-4D73-88ED-601F-13FF6F567AAC}"/>
              </a:ext>
            </a:extLst>
          </p:cNvPr>
          <p:cNvPicPr>
            <a:picLocks noChangeAspect="1"/>
          </p:cNvPicPr>
          <p:nvPr/>
        </p:nvPicPr>
        <p:blipFill rotWithShape="1">
          <a:blip r:embed="rId2"/>
          <a:srcRect l="50000"/>
          <a:stretch/>
        </p:blipFill>
        <p:spPr>
          <a:xfrm>
            <a:off x="5838825" y="30533"/>
            <a:ext cx="6096000" cy="3398467"/>
          </a:xfrm>
          <a:prstGeom prst="rect">
            <a:avLst/>
          </a:prstGeom>
          <a:ln>
            <a:solidFill>
              <a:schemeClr val="tx1"/>
            </a:solidFill>
          </a:ln>
        </p:spPr>
      </p:pic>
      <p:sp>
        <p:nvSpPr>
          <p:cNvPr id="9" name="TextBox 8">
            <a:extLst>
              <a:ext uri="{FF2B5EF4-FFF2-40B4-BE49-F238E27FC236}">
                <a16:creationId xmlns:a16="http://schemas.microsoft.com/office/drawing/2014/main" id="{9811FF86-B8A3-0AD9-8E8B-EEDB16FA4EA0}"/>
              </a:ext>
            </a:extLst>
          </p:cNvPr>
          <p:cNvSpPr txBox="1"/>
          <p:nvPr/>
        </p:nvSpPr>
        <p:spPr>
          <a:xfrm>
            <a:off x="5526882" y="6088618"/>
            <a:ext cx="6093618" cy="369332"/>
          </a:xfrm>
          <a:prstGeom prst="rect">
            <a:avLst/>
          </a:prstGeom>
          <a:noFill/>
        </p:spPr>
        <p:txBody>
          <a:bodyPr wrap="square">
            <a:spAutoFit/>
          </a:bodyPr>
          <a:lstStyle/>
          <a:p>
            <a:r>
              <a:rPr lang="en-US" dirty="0" err="1"/>
              <a:t>position_relative.html</a:t>
            </a:r>
            <a:endParaRPr lang="en-US" dirty="0"/>
          </a:p>
        </p:txBody>
      </p:sp>
    </p:spTree>
    <p:extLst>
      <p:ext uri="{BB962C8B-B14F-4D97-AF65-F5344CB8AC3E}">
        <p14:creationId xmlns:p14="http://schemas.microsoft.com/office/powerpoint/2010/main" val="1833118783"/>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D233B0-1CEC-4166-B776-C3B77360039F}"/>
              </a:ext>
            </a:extLst>
          </p:cNvPr>
          <p:cNvSpPr>
            <a:spLocks noGrp="1"/>
          </p:cNvSpPr>
          <p:nvPr>
            <p:ph type="title"/>
          </p:nvPr>
        </p:nvSpPr>
        <p:spPr>
          <a:xfrm>
            <a:off x="838200" y="365125"/>
            <a:ext cx="10515600" cy="1325563"/>
          </a:xfrm>
        </p:spPr>
        <p:txBody>
          <a:bodyPr>
            <a:normAutofit/>
          </a:bodyPr>
          <a:lstStyle/>
          <a:p>
            <a:r>
              <a:rPr lang="en-IN" sz="5400" b="0" i="0">
                <a:effectLst/>
                <a:latin typeface="Segoe UI" panose="020B0502040204020203" pitchFamily="34" charset="0"/>
              </a:rPr>
              <a:t>position: fixed</a:t>
            </a:r>
            <a:endParaRPr lang="en-US" sz="5400"/>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2BFF3E27-9E32-FC1C-00B6-D61DD4632BE4}"/>
              </a:ext>
            </a:extLst>
          </p:cNvPr>
          <p:cNvSpPr>
            <a:spLocks noGrp="1"/>
          </p:cNvSpPr>
          <p:nvPr>
            <p:ph idx="1"/>
          </p:nvPr>
        </p:nvSpPr>
        <p:spPr>
          <a:xfrm>
            <a:off x="838200" y="1929384"/>
            <a:ext cx="10515600" cy="4251960"/>
          </a:xfrm>
        </p:spPr>
        <p:txBody>
          <a:bodyPr>
            <a:normAutofit/>
          </a:bodyPr>
          <a:lstStyle/>
          <a:p>
            <a:r>
              <a:rPr lang="en-IN" sz="2200" b="0" i="0" dirty="0">
                <a:effectLst/>
                <a:latin typeface="Verdana" panose="020B0604030504040204" pitchFamily="34" charset="0"/>
              </a:rPr>
              <a:t>An element with position: fixed; is positioned relative to the viewport, which means it always stays in the same place even if the page is scrolled. </a:t>
            </a:r>
          </a:p>
          <a:p>
            <a:r>
              <a:rPr lang="en-IN" sz="2200" b="0" i="0" dirty="0">
                <a:effectLst/>
                <a:latin typeface="Verdana" panose="020B0604030504040204" pitchFamily="34" charset="0"/>
              </a:rPr>
              <a:t>The top, right, bottom, and left properties are used to position the element.</a:t>
            </a:r>
          </a:p>
          <a:p>
            <a:r>
              <a:rPr lang="en-IN" sz="2200" b="0" i="0" dirty="0">
                <a:effectLst/>
                <a:latin typeface="Verdana" panose="020B0604030504040204" pitchFamily="34" charset="0"/>
              </a:rPr>
              <a:t>A fixed element does not leave a gap in the page where it would normally have been located.</a:t>
            </a:r>
          </a:p>
          <a:p>
            <a:endParaRPr lang="en-US" sz="2200" dirty="0"/>
          </a:p>
        </p:txBody>
      </p:sp>
    </p:spTree>
    <p:extLst>
      <p:ext uri="{BB962C8B-B14F-4D97-AF65-F5344CB8AC3E}">
        <p14:creationId xmlns:p14="http://schemas.microsoft.com/office/powerpoint/2010/main" val="2700194366"/>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8F18573B-7A2D-DD80-C8FC-6486748FD0DD}"/>
              </a:ext>
            </a:extLst>
          </p:cNvPr>
          <p:cNvPicPr>
            <a:picLocks noGrp="1" noChangeAspect="1"/>
          </p:cNvPicPr>
          <p:nvPr>
            <p:ph idx="1"/>
          </p:nvPr>
        </p:nvPicPr>
        <p:blipFill rotWithShape="1">
          <a:blip r:embed="rId2"/>
          <a:srcRect l="-440" r="52411" b="27690"/>
          <a:stretch/>
        </p:blipFill>
        <p:spPr>
          <a:xfrm>
            <a:off x="386521" y="496888"/>
            <a:ext cx="6100003" cy="5675312"/>
          </a:xfrm>
          <a:prstGeom prst="rect">
            <a:avLst/>
          </a:prstGeom>
          <a:ln>
            <a:solidFill>
              <a:schemeClr val="tx1"/>
            </a:solidFill>
          </a:ln>
        </p:spPr>
      </p:pic>
      <p:pic>
        <p:nvPicPr>
          <p:cNvPr id="7" name="Picture 6">
            <a:extLst>
              <a:ext uri="{FF2B5EF4-FFF2-40B4-BE49-F238E27FC236}">
                <a16:creationId xmlns:a16="http://schemas.microsoft.com/office/drawing/2014/main" id="{EC3E39BC-65E2-9B2F-CC09-B6D5E244927C}"/>
              </a:ext>
            </a:extLst>
          </p:cNvPr>
          <p:cNvPicPr>
            <a:picLocks noChangeAspect="1"/>
          </p:cNvPicPr>
          <p:nvPr/>
        </p:nvPicPr>
        <p:blipFill>
          <a:blip r:embed="rId3"/>
          <a:stretch>
            <a:fillRect/>
          </a:stretch>
        </p:blipFill>
        <p:spPr>
          <a:xfrm>
            <a:off x="6777039" y="794237"/>
            <a:ext cx="4905375" cy="5269525"/>
          </a:xfrm>
          <a:prstGeom prst="rect">
            <a:avLst/>
          </a:prstGeom>
          <a:ln>
            <a:solidFill>
              <a:schemeClr val="tx1"/>
            </a:solidFill>
          </a:ln>
        </p:spPr>
      </p:pic>
      <p:sp>
        <p:nvSpPr>
          <p:cNvPr id="9" name="TextBox 8">
            <a:extLst>
              <a:ext uri="{FF2B5EF4-FFF2-40B4-BE49-F238E27FC236}">
                <a16:creationId xmlns:a16="http://schemas.microsoft.com/office/drawing/2014/main" id="{11FFC1B7-400B-285C-D925-F5772C8A3BCD}"/>
              </a:ext>
            </a:extLst>
          </p:cNvPr>
          <p:cNvSpPr txBox="1"/>
          <p:nvPr/>
        </p:nvSpPr>
        <p:spPr>
          <a:xfrm>
            <a:off x="1160860" y="6176446"/>
            <a:ext cx="2125265" cy="369332"/>
          </a:xfrm>
          <a:prstGeom prst="rect">
            <a:avLst/>
          </a:prstGeom>
          <a:noFill/>
        </p:spPr>
        <p:txBody>
          <a:bodyPr wrap="square">
            <a:spAutoFit/>
          </a:bodyPr>
          <a:lstStyle/>
          <a:p>
            <a:r>
              <a:rPr lang="en-US" dirty="0" err="1"/>
              <a:t>position_fixed.html</a:t>
            </a:r>
            <a:endParaRPr lang="en-US" dirty="0"/>
          </a:p>
        </p:txBody>
      </p:sp>
    </p:spTree>
    <p:extLst>
      <p:ext uri="{BB962C8B-B14F-4D97-AF65-F5344CB8AC3E}">
        <p14:creationId xmlns:p14="http://schemas.microsoft.com/office/powerpoint/2010/main" val="3137586864"/>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E265352-9CD9-1DA9-106D-1B126A41B2B3}"/>
              </a:ext>
            </a:extLst>
          </p:cNvPr>
          <p:cNvSpPr>
            <a:spLocks noGrp="1"/>
          </p:cNvSpPr>
          <p:nvPr>
            <p:ph type="title"/>
          </p:nvPr>
        </p:nvSpPr>
        <p:spPr>
          <a:xfrm>
            <a:off x="838200" y="365125"/>
            <a:ext cx="10515600" cy="1325563"/>
          </a:xfrm>
        </p:spPr>
        <p:txBody>
          <a:bodyPr>
            <a:normAutofit/>
          </a:bodyPr>
          <a:lstStyle/>
          <a:p>
            <a:r>
              <a:rPr lang="en-IN" sz="5400" b="0" i="0">
                <a:effectLst/>
                <a:latin typeface="Segoe UI" panose="020B0502040204020203" pitchFamily="34" charset="0"/>
              </a:rPr>
              <a:t>position: absolute</a:t>
            </a:r>
            <a:endParaRPr lang="en-US" sz="5400"/>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9F7F3A78-5430-8600-4AEF-5F8BEB27392D}"/>
              </a:ext>
            </a:extLst>
          </p:cNvPr>
          <p:cNvSpPr>
            <a:spLocks noGrp="1"/>
          </p:cNvSpPr>
          <p:nvPr>
            <p:ph idx="1"/>
          </p:nvPr>
        </p:nvSpPr>
        <p:spPr>
          <a:xfrm>
            <a:off x="576294" y="1897846"/>
            <a:ext cx="5705475" cy="3282781"/>
          </a:xfrm>
          <a:ln>
            <a:solidFill>
              <a:schemeClr val="tx1"/>
            </a:solidFill>
          </a:ln>
        </p:spPr>
        <p:txBody>
          <a:bodyPr>
            <a:normAutofit/>
          </a:bodyPr>
          <a:lstStyle/>
          <a:p>
            <a:r>
              <a:rPr lang="en-IN" sz="2200" b="0" i="0" dirty="0">
                <a:effectLst/>
                <a:latin typeface="Verdana" panose="020B0604030504040204" pitchFamily="34" charset="0"/>
              </a:rPr>
              <a:t>An element with position: absolute; is positioned relative to the nearest positioned ancestor (instead of positioned relative to the viewport, like fixed).</a:t>
            </a:r>
          </a:p>
          <a:p>
            <a:r>
              <a:rPr lang="en-IN" sz="2200" b="0" i="0" dirty="0">
                <a:effectLst/>
                <a:latin typeface="Verdana" panose="020B0604030504040204" pitchFamily="34" charset="0"/>
              </a:rPr>
              <a:t>However; if an absolute positioned element has no positioned ancestors, it uses the document body, and moves along with page scrolling.</a:t>
            </a:r>
          </a:p>
          <a:p>
            <a:endParaRPr lang="en-US" sz="2200" dirty="0"/>
          </a:p>
        </p:txBody>
      </p:sp>
      <p:sp>
        <p:nvSpPr>
          <p:cNvPr id="9" name="TextBox 8">
            <a:extLst>
              <a:ext uri="{FF2B5EF4-FFF2-40B4-BE49-F238E27FC236}">
                <a16:creationId xmlns:a16="http://schemas.microsoft.com/office/drawing/2014/main" id="{3F002F25-E0C8-A450-C2B0-B505A710E688}"/>
              </a:ext>
            </a:extLst>
          </p:cNvPr>
          <p:cNvSpPr txBox="1"/>
          <p:nvPr/>
        </p:nvSpPr>
        <p:spPr>
          <a:xfrm>
            <a:off x="5980970" y="5989596"/>
            <a:ext cx="6093618" cy="646331"/>
          </a:xfrm>
          <a:prstGeom prst="rect">
            <a:avLst/>
          </a:prstGeom>
          <a:solidFill>
            <a:schemeClr val="accent2">
              <a:lumMod val="20000"/>
              <a:lumOff val="80000"/>
            </a:schemeClr>
          </a:solidFill>
          <a:ln>
            <a:solidFill>
              <a:schemeClr val="tx1"/>
            </a:solidFill>
          </a:ln>
        </p:spPr>
        <p:txBody>
          <a:bodyPr wrap="square">
            <a:spAutoFit/>
          </a:bodyPr>
          <a:lstStyle/>
          <a:p>
            <a:pPr algn="l"/>
            <a:r>
              <a:rPr lang="en-IN" b="1" i="0" dirty="0">
                <a:solidFill>
                  <a:srgbClr val="000000"/>
                </a:solidFill>
                <a:effectLst/>
                <a:latin typeface="Verdana" panose="020B0604030504040204" pitchFamily="34" charset="0"/>
              </a:rPr>
              <a:t>Note:</a:t>
            </a:r>
            <a:r>
              <a:rPr lang="en-IN" b="0" i="0" dirty="0">
                <a:solidFill>
                  <a:srgbClr val="000000"/>
                </a:solidFill>
                <a:effectLst/>
                <a:latin typeface="Verdana" panose="020B0604030504040204" pitchFamily="34" charset="0"/>
              </a:rPr>
              <a:t> Absolute positioned elements are removed from the normal flow, and can overlap elements.</a:t>
            </a:r>
          </a:p>
        </p:txBody>
      </p:sp>
      <p:pic>
        <p:nvPicPr>
          <p:cNvPr id="6" name="Picture 5">
            <a:extLst>
              <a:ext uri="{FF2B5EF4-FFF2-40B4-BE49-F238E27FC236}">
                <a16:creationId xmlns:a16="http://schemas.microsoft.com/office/drawing/2014/main" id="{ADB6AB82-D74D-9C4E-FCAE-0E1BDF201636}"/>
              </a:ext>
            </a:extLst>
          </p:cNvPr>
          <p:cNvPicPr>
            <a:picLocks noChangeAspect="1"/>
          </p:cNvPicPr>
          <p:nvPr/>
        </p:nvPicPr>
        <p:blipFill>
          <a:blip r:embed="rId2"/>
          <a:stretch>
            <a:fillRect/>
          </a:stretch>
        </p:blipFill>
        <p:spPr>
          <a:xfrm>
            <a:off x="7058088" y="1907561"/>
            <a:ext cx="5016500" cy="2921000"/>
          </a:xfrm>
          <a:prstGeom prst="rect">
            <a:avLst/>
          </a:prstGeom>
          <a:ln>
            <a:solidFill>
              <a:schemeClr val="tx1"/>
            </a:solidFill>
          </a:ln>
        </p:spPr>
      </p:pic>
    </p:spTree>
    <p:extLst>
      <p:ext uri="{BB962C8B-B14F-4D97-AF65-F5344CB8AC3E}">
        <p14:creationId xmlns:p14="http://schemas.microsoft.com/office/powerpoint/2010/main" val="960356466"/>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03D092C-E232-C0FA-574E-02E180D2D9B8}"/>
              </a:ext>
            </a:extLst>
          </p:cNvPr>
          <p:cNvPicPr>
            <a:picLocks noChangeAspect="1"/>
          </p:cNvPicPr>
          <p:nvPr/>
        </p:nvPicPr>
        <p:blipFill rotWithShape="1">
          <a:blip r:embed="rId2"/>
          <a:srcRect r="51601"/>
          <a:stretch/>
        </p:blipFill>
        <p:spPr>
          <a:xfrm>
            <a:off x="1490664" y="209534"/>
            <a:ext cx="8458200" cy="6034104"/>
          </a:xfrm>
          <a:prstGeom prst="rect">
            <a:avLst/>
          </a:prstGeom>
        </p:spPr>
      </p:pic>
      <p:pic>
        <p:nvPicPr>
          <p:cNvPr id="5" name="Picture 4">
            <a:extLst>
              <a:ext uri="{FF2B5EF4-FFF2-40B4-BE49-F238E27FC236}">
                <a16:creationId xmlns:a16="http://schemas.microsoft.com/office/drawing/2014/main" id="{BCE62393-7D4A-6D37-77E0-C34FDB6303D6}"/>
              </a:ext>
            </a:extLst>
          </p:cNvPr>
          <p:cNvPicPr>
            <a:picLocks noChangeAspect="1"/>
          </p:cNvPicPr>
          <p:nvPr/>
        </p:nvPicPr>
        <p:blipFill rotWithShape="1">
          <a:blip r:embed="rId2"/>
          <a:srcRect l="50000" r="3086" b="42277"/>
          <a:stretch/>
        </p:blipFill>
        <p:spPr>
          <a:xfrm>
            <a:off x="6181723" y="147605"/>
            <a:ext cx="5719763" cy="2776554"/>
          </a:xfrm>
          <a:prstGeom prst="rect">
            <a:avLst/>
          </a:prstGeom>
          <a:ln>
            <a:solidFill>
              <a:schemeClr val="tx1"/>
            </a:solidFill>
          </a:ln>
        </p:spPr>
      </p:pic>
      <p:sp>
        <p:nvSpPr>
          <p:cNvPr id="6" name="TextBox 5">
            <a:extLst>
              <a:ext uri="{FF2B5EF4-FFF2-40B4-BE49-F238E27FC236}">
                <a16:creationId xmlns:a16="http://schemas.microsoft.com/office/drawing/2014/main" id="{AF6238DD-15CC-686A-B6A3-A880684723D5}"/>
              </a:ext>
            </a:extLst>
          </p:cNvPr>
          <p:cNvSpPr txBox="1"/>
          <p:nvPr/>
        </p:nvSpPr>
        <p:spPr>
          <a:xfrm>
            <a:off x="8829675" y="6058972"/>
            <a:ext cx="2600325" cy="369332"/>
          </a:xfrm>
          <a:prstGeom prst="rect">
            <a:avLst/>
          </a:prstGeom>
          <a:noFill/>
        </p:spPr>
        <p:txBody>
          <a:bodyPr wrap="square" rtlCol="0">
            <a:spAutoFit/>
          </a:bodyPr>
          <a:lstStyle/>
          <a:p>
            <a:r>
              <a:rPr lang="en-US" dirty="0" err="1"/>
              <a:t>Position_absolute.html</a:t>
            </a:r>
            <a:endParaRPr lang="en-US" dirty="0"/>
          </a:p>
        </p:txBody>
      </p:sp>
    </p:spTree>
    <p:extLst>
      <p:ext uri="{BB962C8B-B14F-4D97-AF65-F5344CB8AC3E}">
        <p14:creationId xmlns:p14="http://schemas.microsoft.com/office/powerpoint/2010/main" val="290363809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4AA05BD-2BBF-5AFC-3B6E-473F969FBC89}"/>
              </a:ext>
            </a:extLst>
          </p:cNvPr>
          <p:cNvSpPr>
            <a:spLocks noGrp="1"/>
          </p:cNvSpPr>
          <p:nvPr>
            <p:ph type="title"/>
          </p:nvPr>
        </p:nvSpPr>
        <p:spPr>
          <a:xfrm>
            <a:off x="838200" y="365125"/>
            <a:ext cx="10515600" cy="1325563"/>
          </a:xfrm>
        </p:spPr>
        <p:txBody>
          <a:bodyPr>
            <a:normAutofit/>
          </a:bodyPr>
          <a:lstStyle/>
          <a:p>
            <a:r>
              <a:rPr lang="en-IN" sz="5400" b="0" i="0">
                <a:effectLst/>
                <a:latin typeface="Segoe UI" panose="020B0502040204020203" pitchFamily="34" charset="0"/>
              </a:rPr>
              <a:t>position: sticky</a:t>
            </a:r>
            <a:endParaRPr lang="en-US" sz="5400"/>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F8F59860-DE96-58A7-A150-8D13EEF21162}"/>
              </a:ext>
            </a:extLst>
          </p:cNvPr>
          <p:cNvSpPr>
            <a:spLocks noGrp="1"/>
          </p:cNvSpPr>
          <p:nvPr>
            <p:ph idx="1"/>
          </p:nvPr>
        </p:nvSpPr>
        <p:spPr>
          <a:xfrm>
            <a:off x="838200" y="1984248"/>
            <a:ext cx="10515600" cy="2912276"/>
          </a:xfrm>
        </p:spPr>
        <p:txBody>
          <a:bodyPr>
            <a:normAutofit/>
          </a:bodyPr>
          <a:lstStyle/>
          <a:p>
            <a:r>
              <a:rPr lang="en-IN" sz="2200" b="0" i="0" dirty="0">
                <a:effectLst/>
                <a:latin typeface="Verdana" panose="020B0604030504040204" pitchFamily="34" charset="0"/>
              </a:rPr>
              <a:t>An element with position: sticky; is positioned based on the user's scroll position.</a:t>
            </a:r>
          </a:p>
          <a:p>
            <a:r>
              <a:rPr lang="en-IN" sz="2200" b="0" i="0" dirty="0">
                <a:effectLst/>
                <a:latin typeface="Verdana" panose="020B0604030504040204" pitchFamily="34" charset="0"/>
              </a:rPr>
              <a:t>A sticky element toggles between relative and fixed, depending on the scroll position.</a:t>
            </a:r>
          </a:p>
          <a:p>
            <a:r>
              <a:rPr lang="en-IN" sz="2200" b="0" i="0" dirty="0">
                <a:effectLst/>
                <a:latin typeface="Verdana" panose="020B0604030504040204" pitchFamily="34" charset="0"/>
              </a:rPr>
              <a:t> It is positioned relative until a given offset position is met in the viewport - then it "sticks" in place (like </a:t>
            </a:r>
            <a:r>
              <a:rPr lang="en-IN" sz="2200" b="0" i="0" dirty="0" err="1">
                <a:effectLst/>
                <a:latin typeface="Verdana" panose="020B0604030504040204" pitchFamily="34" charset="0"/>
              </a:rPr>
              <a:t>position:fixed</a:t>
            </a:r>
            <a:r>
              <a:rPr lang="en-IN" sz="2200" b="0" i="0" dirty="0">
                <a:effectLst/>
                <a:latin typeface="Verdana" panose="020B0604030504040204" pitchFamily="34" charset="0"/>
              </a:rPr>
              <a:t>).</a:t>
            </a:r>
          </a:p>
          <a:p>
            <a:pPr marL="0" indent="0">
              <a:buNone/>
            </a:pPr>
            <a:br>
              <a:rPr lang="en-IN" sz="2200" dirty="0"/>
            </a:br>
            <a:endParaRPr lang="en-US" sz="2200" dirty="0"/>
          </a:p>
        </p:txBody>
      </p:sp>
      <p:sp>
        <p:nvSpPr>
          <p:cNvPr id="9" name="TextBox 8">
            <a:extLst>
              <a:ext uri="{FF2B5EF4-FFF2-40B4-BE49-F238E27FC236}">
                <a16:creationId xmlns:a16="http://schemas.microsoft.com/office/drawing/2014/main" id="{2CEBD3F2-F090-B8F1-F464-7995297530C4}"/>
              </a:ext>
            </a:extLst>
          </p:cNvPr>
          <p:cNvSpPr txBox="1"/>
          <p:nvPr/>
        </p:nvSpPr>
        <p:spPr>
          <a:xfrm>
            <a:off x="1528764" y="5415597"/>
            <a:ext cx="8872538" cy="923330"/>
          </a:xfrm>
          <a:prstGeom prst="rect">
            <a:avLst/>
          </a:prstGeom>
          <a:solidFill>
            <a:schemeClr val="accent2">
              <a:lumMod val="20000"/>
              <a:lumOff val="80000"/>
            </a:schemeClr>
          </a:solidFill>
        </p:spPr>
        <p:txBody>
          <a:bodyPr wrap="square">
            <a:spAutoFit/>
          </a:bodyPr>
          <a:lstStyle/>
          <a:p>
            <a:r>
              <a:rPr lang="en-IN" b="1" i="0" dirty="0">
                <a:solidFill>
                  <a:srgbClr val="000000"/>
                </a:solidFill>
                <a:effectLst/>
                <a:latin typeface="Verdana" panose="020B0604030504040204" pitchFamily="34" charset="0"/>
              </a:rPr>
              <a:t>Note: </a:t>
            </a:r>
            <a:r>
              <a:rPr lang="en-IN" b="0" i="0" dirty="0">
                <a:solidFill>
                  <a:srgbClr val="000000"/>
                </a:solidFill>
                <a:effectLst/>
                <a:latin typeface="Verdana" panose="020B0604030504040204" pitchFamily="34" charset="0"/>
              </a:rPr>
              <a:t>Internet Explorer does not support sticky positioning. Safari requires a -</a:t>
            </a:r>
            <a:r>
              <a:rPr lang="en-IN" b="0" i="0" dirty="0" err="1">
                <a:solidFill>
                  <a:srgbClr val="000000"/>
                </a:solidFill>
                <a:effectLst/>
                <a:latin typeface="Verdana" panose="020B0604030504040204" pitchFamily="34" charset="0"/>
              </a:rPr>
              <a:t>webkit</a:t>
            </a:r>
            <a:r>
              <a:rPr lang="en-IN" b="0" i="0" dirty="0">
                <a:solidFill>
                  <a:srgbClr val="000000"/>
                </a:solidFill>
                <a:effectLst/>
                <a:latin typeface="Verdana" panose="020B0604030504040204" pitchFamily="34" charset="0"/>
              </a:rPr>
              <a:t>- prefix (see example below). You must also specify at least one of </a:t>
            </a:r>
            <a:r>
              <a:rPr lang="en-IN" dirty="0"/>
              <a:t>top</a:t>
            </a:r>
            <a:r>
              <a:rPr lang="en-IN" b="0" i="0" dirty="0">
                <a:solidFill>
                  <a:srgbClr val="000000"/>
                </a:solidFill>
                <a:effectLst/>
                <a:latin typeface="Verdana" panose="020B0604030504040204" pitchFamily="34" charset="0"/>
              </a:rPr>
              <a:t>, </a:t>
            </a:r>
            <a:r>
              <a:rPr lang="en-IN" dirty="0"/>
              <a:t>right</a:t>
            </a:r>
            <a:r>
              <a:rPr lang="en-IN" b="0" i="0" dirty="0">
                <a:solidFill>
                  <a:srgbClr val="000000"/>
                </a:solidFill>
                <a:effectLst/>
                <a:latin typeface="Verdana" panose="020B0604030504040204" pitchFamily="34" charset="0"/>
              </a:rPr>
              <a:t>, </a:t>
            </a:r>
            <a:r>
              <a:rPr lang="en-IN" dirty="0"/>
              <a:t>bottom</a:t>
            </a:r>
            <a:r>
              <a:rPr lang="en-IN" b="0" i="0" dirty="0">
                <a:solidFill>
                  <a:srgbClr val="000000"/>
                </a:solidFill>
                <a:effectLst/>
                <a:latin typeface="Verdana" panose="020B0604030504040204" pitchFamily="34" charset="0"/>
              </a:rPr>
              <a:t> or </a:t>
            </a:r>
            <a:r>
              <a:rPr lang="en-IN" dirty="0"/>
              <a:t>left</a:t>
            </a:r>
            <a:r>
              <a:rPr lang="en-IN" b="0" i="0" dirty="0">
                <a:solidFill>
                  <a:srgbClr val="000000"/>
                </a:solidFill>
                <a:effectLst/>
                <a:latin typeface="Verdana" panose="020B0604030504040204" pitchFamily="34" charset="0"/>
              </a:rPr>
              <a:t> for sticky positioning to work.</a:t>
            </a:r>
            <a:endParaRPr lang="en-US" dirty="0"/>
          </a:p>
        </p:txBody>
      </p:sp>
    </p:spTree>
    <p:extLst>
      <p:ext uri="{BB962C8B-B14F-4D97-AF65-F5344CB8AC3E}">
        <p14:creationId xmlns:p14="http://schemas.microsoft.com/office/powerpoint/2010/main" val="3470164589"/>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DFFEDCD-DC45-B091-297E-36ED17729FD0}"/>
              </a:ext>
            </a:extLst>
          </p:cNvPr>
          <p:cNvSpPr txBox="1"/>
          <p:nvPr/>
        </p:nvSpPr>
        <p:spPr>
          <a:xfrm>
            <a:off x="9847661" y="6060042"/>
            <a:ext cx="2096689" cy="369332"/>
          </a:xfrm>
          <a:prstGeom prst="rect">
            <a:avLst/>
          </a:prstGeom>
          <a:noFill/>
        </p:spPr>
        <p:txBody>
          <a:bodyPr wrap="square">
            <a:spAutoFit/>
          </a:bodyPr>
          <a:lstStyle/>
          <a:p>
            <a:r>
              <a:rPr lang="en-US" dirty="0" err="1"/>
              <a:t>position_sticky.html</a:t>
            </a:r>
            <a:endParaRPr lang="en-US" dirty="0"/>
          </a:p>
        </p:txBody>
      </p:sp>
      <p:pic>
        <p:nvPicPr>
          <p:cNvPr id="6" name="Picture 5">
            <a:extLst>
              <a:ext uri="{FF2B5EF4-FFF2-40B4-BE49-F238E27FC236}">
                <a16:creationId xmlns:a16="http://schemas.microsoft.com/office/drawing/2014/main" id="{BAB9E710-7F80-4F0F-C0F4-8E65F81CD9A6}"/>
              </a:ext>
            </a:extLst>
          </p:cNvPr>
          <p:cNvPicPr>
            <a:picLocks noChangeAspect="1"/>
          </p:cNvPicPr>
          <p:nvPr/>
        </p:nvPicPr>
        <p:blipFill rotWithShape="1">
          <a:blip r:embed="rId2"/>
          <a:srcRect r="50899"/>
          <a:stretch/>
        </p:blipFill>
        <p:spPr>
          <a:xfrm>
            <a:off x="385763" y="179885"/>
            <a:ext cx="9115425" cy="6498229"/>
          </a:xfrm>
          <a:prstGeom prst="rect">
            <a:avLst/>
          </a:prstGeom>
        </p:spPr>
      </p:pic>
    </p:spTree>
    <p:extLst>
      <p:ext uri="{BB962C8B-B14F-4D97-AF65-F5344CB8AC3E}">
        <p14:creationId xmlns:p14="http://schemas.microsoft.com/office/powerpoint/2010/main" val="3190673401"/>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A385C85-7AC0-ECAE-2E1B-543757289ADB}"/>
              </a:ext>
            </a:extLst>
          </p:cNvPr>
          <p:cNvPicPr>
            <a:picLocks noChangeAspect="1"/>
          </p:cNvPicPr>
          <p:nvPr/>
        </p:nvPicPr>
        <p:blipFill rotWithShape="1">
          <a:blip r:embed="rId2"/>
          <a:srcRect l="50000"/>
          <a:stretch/>
        </p:blipFill>
        <p:spPr>
          <a:xfrm>
            <a:off x="1257300" y="445496"/>
            <a:ext cx="8601075" cy="6083892"/>
          </a:xfrm>
          <a:prstGeom prst="rect">
            <a:avLst/>
          </a:prstGeom>
          <a:ln>
            <a:solidFill>
              <a:schemeClr val="tx1"/>
            </a:solidFill>
          </a:ln>
        </p:spPr>
      </p:pic>
    </p:spTree>
    <p:extLst>
      <p:ext uri="{BB962C8B-B14F-4D97-AF65-F5344CB8AC3E}">
        <p14:creationId xmlns:p14="http://schemas.microsoft.com/office/powerpoint/2010/main" val="1142806553"/>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BCED4D40-4B67-4331-AC48-79B82B4A47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FE632C-8855-08AE-920F-7FC6FDA06B7A}"/>
              </a:ext>
            </a:extLst>
          </p:cNvPr>
          <p:cNvSpPr>
            <a:spLocks noGrp="1"/>
          </p:cNvSpPr>
          <p:nvPr>
            <p:ph type="title"/>
          </p:nvPr>
        </p:nvSpPr>
        <p:spPr>
          <a:xfrm>
            <a:off x="638881" y="417576"/>
            <a:ext cx="10909640" cy="1249394"/>
          </a:xfrm>
        </p:spPr>
        <p:txBody>
          <a:bodyPr vert="horz" lIns="91440" tIns="45720" rIns="91440" bIns="45720" rtlCol="0" anchor="ctr">
            <a:normAutofit/>
          </a:bodyPr>
          <a:lstStyle/>
          <a:p>
            <a:pPr algn="ctr"/>
            <a:r>
              <a:rPr lang="en-US" sz="6600" b="0" i="0" kern="1200">
                <a:solidFill>
                  <a:schemeClr val="tx1"/>
                </a:solidFill>
                <a:effectLst/>
                <a:latin typeface="+mj-lt"/>
                <a:ea typeface="+mj-ea"/>
                <a:cs typeface="+mj-cs"/>
              </a:rPr>
              <a:t>Positioning Text In an Image</a:t>
            </a:r>
            <a:endParaRPr lang="en-US" sz="6600" kern="1200">
              <a:solidFill>
                <a:schemeClr val="tx1"/>
              </a:solidFill>
              <a:latin typeface="+mj-lt"/>
              <a:ea typeface="+mj-ea"/>
              <a:cs typeface="+mj-cs"/>
            </a:endParaRPr>
          </a:p>
        </p:txBody>
      </p:sp>
      <p:sp>
        <p:nvSpPr>
          <p:cNvPr id="15" name="sketch line">
            <a:extLst>
              <a:ext uri="{FF2B5EF4-FFF2-40B4-BE49-F238E27FC236}">
                <a16:creationId xmlns:a16="http://schemas.microsoft.com/office/drawing/2014/main" id="{670CEDEF-4F34-412E-84EE-329C1E93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1733454"/>
            <a:ext cx="4572000" cy="18288"/>
          </a:xfrm>
          <a:custGeom>
            <a:avLst/>
            <a:gdLst>
              <a:gd name="connsiteX0" fmla="*/ 0 w 4572000"/>
              <a:gd name="connsiteY0" fmla="*/ 0 h 18288"/>
              <a:gd name="connsiteX1" fmla="*/ 515983 w 4572000"/>
              <a:gd name="connsiteY1" fmla="*/ 0 h 18288"/>
              <a:gd name="connsiteX2" fmla="*/ 1031966 w 4572000"/>
              <a:gd name="connsiteY2" fmla="*/ 0 h 18288"/>
              <a:gd name="connsiteX3" fmla="*/ 1639389 w 4572000"/>
              <a:gd name="connsiteY3" fmla="*/ 0 h 18288"/>
              <a:gd name="connsiteX4" fmla="*/ 2383971 w 4572000"/>
              <a:gd name="connsiteY4" fmla="*/ 0 h 18288"/>
              <a:gd name="connsiteX5" fmla="*/ 2945674 w 4572000"/>
              <a:gd name="connsiteY5" fmla="*/ 0 h 18288"/>
              <a:gd name="connsiteX6" fmla="*/ 3507377 w 4572000"/>
              <a:gd name="connsiteY6" fmla="*/ 0 h 18288"/>
              <a:gd name="connsiteX7" fmla="*/ 4572000 w 4572000"/>
              <a:gd name="connsiteY7" fmla="*/ 0 h 18288"/>
              <a:gd name="connsiteX8" fmla="*/ 4572000 w 4572000"/>
              <a:gd name="connsiteY8" fmla="*/ 18288 h 18288"/>
              <a:gd name="connsiteX9" fmla="*/ 3873137 w 4572000"/>
              <a:gd name="connsiteY9" fmla="*/ 18288 h 18288"/>
              <a:gd name="connsiteX10" fmla="*/ 3311434 w 4572000"/>
              <a:gd name="connsiteY10" fmla="*/ 18288 h 18288"/>
              <a:gd name="connsiteX11" fmla="*/ 2749731 w 4572000"/>
              <a:gd name="connsiteY11" fmla="*/ 18288 h 18288"/>
              <a:gd name="connsiteX12" fmla="*/ 2050869 w 4572000"/>
              <a:gd name="connsiteY12" fmla="*/ 18288 h 18288"/>
              <a:gd name="connsiteX13" fmla="*/ 1306286 w 4572000"/>
              <a:gd name="connsiteY13" fmla="*/ 18288 h 18288"/>
              <a:gd name="connsiteX14" fmla="*/ 790303 w 4572000"/>
              <a:gd name="connsiteY14" fmla="*/ 18288 h 18288"/>
              <a:gd name="connsiteX15" fmla="*/ 0 w 4572000"/>
              <a:gd name="connsiteY15" fmla="*/ 18288 h 18288"/>
              <a:gd name="connsiteX16" fmla="*/ 0 w 45720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18288" fill="none" extrusionOk="0">
                <a:moveTo>
                  <a:pt x="0" y="0"/>
                </a:moveTo>
                <a:cubicBezTo>
                  <a:pt x="105156" y="-20963"/>
                  <a:pt x="340432" y="822"/>
                  <a:pt x="515983" y="0"/>
                </a:cubicBezTo>
                <a:cubicBezTo>
                  <a:pt x="691534" y="-822"/>
                  <a:pt x="850679" y="16479"/>
                  <a:pt x="1031966" y="0"/>
                </a:cubicBezTo>
                <a:cubicBezTo>
                  <a:pt x="1213253" y="-16479"/>
                  <a:pt x="1443646" y="-18730"/>
                  <a:pt x="1639389" y="0"/>
                </a:cubicBezTo>
                <a:cubicBezTo>
                  <a:pt x="1835132" y="18730"/>
                  <a:pt x="2159975" y="18531"/>
                  <a:pt x="2383971" y="0"/>
                </a:cubicBezTo>
                <a:cubicBezTo>
                  <a:pt x="2607967" y="-18531"/>
                  <a:pt x="2719096" y="-12030"/>
                  <a:pt x="2945674" y="0"/>
                </a:cubicBezTo>
                <a:cubicBezTo>
                  <a:pt x="3172252" y="12030"/>
                  <a:pt x="3269167" y="27666"/>
                  <a:pt x="3507377" y="0"/>
                </a:cubicBezTo>
                <a:cubicBezTo>
                  <a:pt x="3745587" y="-27666"/>
                  <a:pt x="4116741" y="18705"/>
                  <a:pt x="4572000" y="0"/>
                </a:cubicBezTo>
                <a:cubicBezTo>
                  <a:pt x="4572895" y="8974"/>
                  <a:pt x="4571454" y="9359"/>
                  <a:pt x="4572000" y="18288"/>
                </a:cubicBezTo>
                <a:cubicBezTo>
                  <a:pt x="4374698" y="3942"/>
                  <a:pt x="4098874" y="-11042"/>
                  <a:pt x="3873137" y="18288"/>
                </a:cubicBezTo>
                <a:cubicBezTo>
                  <a:pt x="3647400" y="47618"/>
                  <a:pt x="3517055" y="5421"/>
                  <a:pt x="3311434" y="18288"/>
                </a:cubicBezTo>
                <a:cubicBezTo>
                  <a:pt x="3105813" y="31155"/>
                  <a:pt x="3025168" y="17856"/>
                  <a:pt x="2749731" y="18288"/>
                </a:cubicBezTo>
                <a:cubicBezTo>
                  <a:pt x="2474294" y="18720"/>
                  <a:pt x="2291766" y="-14168"/>
                  <a:pt x="2050869" y="18288"/>
                </a:cubicBezTo>
                <a:cubicBezTo>
                  <a:pt x="1809972" y="50744"/>
                  <a:pt x="1540276" y="46798"/>
                  <a:pt x="1306286" y="18288"/>
                </a:cubicBezTo>
                <a:cubicBezTo>
                  <a:pt x="1072296" y="-10222"/>
                  <a:pt x="972445" y="19645"/>
                  <a:pt x="790303" y="18288"/>
                </a:cubicBezTo>
                <a:cubicBezTo>
                  <a:pt x="608161" y="16931"/>
                  <a:pt x="200981" y="8241"/>
                  <a:pt x="0" y="18288"/>
                </a:cubicBezTo>
                <a:cubicBezTo>
                  <a:pt x="-229" y="14222"/>
                  <a:pt x="509" y="5816"/>
                  <a:pt x="0" y="0"/>
                </a:cubicBezTo>
                <a:close/>
              </a:path>
              <a:path w="4572000" h="18288" stroke="0" extrusionOk="0">
                <a:moveTo>
                  <a:pt x="0" y="0"/>
                </a:moveTo>
                <a:cubicBezTo>
                  <a:pt x="143285" y="-9565"/>
                  <a:pt x="327959" y="-11498"/>
                  <a:pt x="561703" y="0"/>
                </a:cubicBezTo>
                <a:cubicBezTo>
                  <a:pt x="795447" y="11498"/>
                  <a:pt x="838260" y="18255"/>
                  <a:pt x="1077686" y="0"/>
                </a:cubicBezTo>
                <a:cubicBezTo>
                  <a:pt x="1317112" y="-18255"/>
                  <a:pt x="1437472" y="23514"/>
                  <a:pt x="1639389" y="0"/>
                </a:cubicBezTo>
                <a:cubicBezTo>
                  <a:pt x="1841306" y="-23514"/>
                  <a:pt x="2037142" y="-12551"/>
                  <a:pt x="2292531" y="0"/>
                </a:cubicBezTo>
                <a:cubicBezTo>
                  <a:pt x="2547920" y="12551"/>
                  <a:pt x="2810436" y="-20352"/>
                  <a:pt x="2991394" y="0"/>
                </a:cubicBezTo>
                <a:cubicBezTo>
                  <a:pt x="3172352" y="20352"/>
                  <a:pt x="3530025" y="-13347"/>
                  <a:pt x="3735977" y="0"/>
                </a:cubicBezTo>
                <a:cubicBezTo>
                  <a:pt x="3941929" y="13347"/>
                  <a:pt x="4161497" y="34086"/>
                  <a:pt x="4572000" y="0"/>
                </a:cubicBezTo>
                <a:cubicBezTo>
                  <a:pt x="4571545" y="6162"/>
                  <a:pt x="4571903" y="11775"/>
                  <a:pt x="4572000" y="18288"/>
                </a:cubicBezTo>
                <a:cubicBezTo>
                  <a:pt x="4228040" y="36490"/>
                  <a:pt x="4199736" y="42557"/>
                  <a:pt x="3873137" y="18288"/>
                </a:cubicBezTo>
                <a:cubicBezTo>
                  <a:pt x="3546538" y="-5981"/>
                  <a:pt x="3472124" y="16809"/>
                  <a:pt x="3128554" y="18288"/>
                </a:cubicBezTo>
                <a:cubicBezTo>
                  <a:pt x="2784984" y="19767"/>
                  <a:pt x="2735896" y="-17781"/>
                  <a:pt x="2383971" y="18288"/>
                </a:cubicBezTo>
                <a:cubicBezTo>
                  <a:pt x="2032046" y="54357"/>
                  <a:pt x="2019324" y="2920"/>
                  <a:pt x="1867989" y="18288"/>
                </a:cubicBezTo>
                <a:cubicBezTo>
                  <a:pt x="1716654" y="33656"/>
                  <a:pt x="1418675" y="32575"/>
                  <a:pt x="1169126" y="18288"/>
                </a:cubicBezTo>
                <a:cubicBezTo>
                  <a:pt x="919577" y="4001"/>
                  <a:pt x="798537" y="16165"/>
                  <a:pt x="561703" y="18288"/>
                </a:cubicBezTo>
                <a:cubicBezTo>
                  <a:pt x="324869" y="20411"/>
                  <a:pt x="221395" y="-912"/>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773F2C4B-0641-A5A1-917D-1B41510C33B0}"/>
              </a:ext>
            </a:extLst>
          </p:cNvPr>
          <p:cNvPicPr>
            <a:picLocks noChangeAspect="1"/>
          </p:cNvPicPr>
          <p:nvPr/>
        </p:nvPicPr>
        <p:blipFill>
          <a:blip r:embed="rId2"/>
          <a:stretch>
            <a:fillRect/>
          </a:stretch>
        </p:blipFill>
        <p:spPr>
          <a:xfrm>
            <a:off x="1720876" y="1854802"/>
            <a:ext cx="8747200" cy="4709447"/>
          </a:xfrm>
          <a:prstGeom prst="rect">
            <a:avLst/>
          </a:prstGeom>
        </p:spPr>
      </p:pic>
    </p:spTree>
    <p:extLst>
      <p:ext uri="{BB962C8B-B14F-4D97-AF65-F5344CB8AC3E}">
        <p14:creationId xmlns:p14="http://schemas.microsoft.com/office/powerpoint/2010/main" val="2316304154"/>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C779FFB-3364-8470-E705-B19A4E1FABCA}"/>
              </a:ext>
            </a:extLst>
          </p:cNvPr>
          <p:cNvSpPr txBox="1"/>
          <p:nvPr/>
        </p:nvSpPr>
        <p:spPr>
          <a:xfrm>
            <a:off x="1389460" y="6311900"/>
            <a:ext cx="6093618" cy="369332"/>
          </a:xfrm>
          <a:prstGeom prst="rect">
            <a:avLst/>
          </a:prstGeom>
          <a:noFill/>
        </p:spPr>
        <p:txBody>
          <a:bodyPr wrap="square">
            <a:spAutoFit/>
          </a:bodyPr>
          <a:lstStyle/>
          <a:p>
            <a:r>
              <a:rPr lang="en-US" dirty="0" err="1"/>
              <a:t>image_top_left_text.html</a:t>
            </a:r>
            <a:endParaRPr lang="en-US" dirty="0"/>
          </a:p>
        </p:txBody>
      </p:sp>
      <p:pic>
        <p:nvPicPr>
          <p:cNvPr id="8" name="Picture 7">
            <a:extLst>
              <a:ext uri="{FF2B5EF4-FFF2-40B4-BE49-F238E27FC236}">
                <a16:creationId xmlns:a16="http://schemas.microsoft.com/office/drawing/2014/main" id="{C2D9861A-799A-F349-80CC-25A78426AE5D}"/>
              </a:ext>
            </a:extLst>
          </p:cNvPr>
          <p:cNvPicPr>
            <a:picLocks noChangeAspect="1"/>
          </p:cNvPicPr>
          <p:nvPr/>
        </p:nvPicPr>
        <p:blipFill rotWithShape="1">
          <a:blip r:embed="rId2"/>
          <a:srcRect r="54765"/>
          <a:stretch/>
        </p:blipFill>
        <p:spPr>
          <a:xfrm>
            <a:off x="966788" y="182086"/>
            <a:ext cx="9886950" cy="5723970"/>
          </a:xfrm>
          <a:prstGeom prst="rect">
            <a:avLst/>
          </a:prstGeom>
        </p:spPr>
      </p:pic>
      <p:pic>
        <p:nvPicPr>
          <p:cNvPr id="9" name="Picture 8">
            <a:extLst>
              <a:ext uri="{FF2B5EF4-FFF2-40B4-BE49-F238E27FC236}">
                <a16:creationId xmlns:a16="http://schemas.microsoft.com/office/drawing/2014/main" id="{3706CB71-8FFF-D5C0-BE19-C7E6EB28671D}"/>
              </a:ext>
            </a:extLst>
          </p:cNvPr>
          <p:cNvPicPr>
            <a:picLocks noChangeAspect="1"/>
          </p:cNvPicPr>
          <p:nvPr/>
        </p:nvPicPr>
        <p:blipFill rotWithShape="1">
          <a:blip r:embed="rId2"/>
          <a:srcRect l="50000" b="38788"/>
          <a:stretch/>
        </p:blipFill>
        <p:spPr>
          <a:xfrm>
            <a:off x="5910263" y="410124"/>
            <a:ext cx="6096000" cy="2886042"/>
          </a:xfrm>
          <a:prstGeom prst="rect">
            <a:avLst/>
          </a:prstGeom>
          <a:ln>
            <a:solidFill>
              <a:schemeClr val="tx1"/>
            </a:solidFill>
          </a:ln>
        </p:spPr>
      </p:pic>
    </p:spTree>
    <p:extLst>
      <p:ext uri="{BB962C8B-B14F-4D97-AF65-F5344CB8AC3E}">
        <p14:creationId xmlns:p14="http://schemas.microsoft.com/office/powerpoint/2010/main" val="36344760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2B9A60-5EC6-BA1B-2EF4-6C4DAC4D1FD2}"/>
              </a:ext>
            </a:extLst>
          </p:cNvPr>
          <p:cNvSpPr>
            <a:spLocks noGrp="1"/>
          </p:cNvSpPr>
          <p:nvPr>
            <p:ph type="title"/>
          </p:nvPr>
        </p:nvSpPr>
        <p:spPr/>
        <p:txBody>
          <a:bodyPr/>
          <a:lstStyle/>
          <a:p>
            <a:r>
              <a:rPr lang="en-US" dirty="0"/>
              <a:t>Example</a:t>
            </a:r>
          </a:p>
        </p:txBody>
      </p:sp>
      <p:pic>
        <p:nvPicPr>
          <p:cNvPr id="4" name="Picture 3">
            <a:extLst>
              <a:ext uri="{FF2B5EF4-FFF2-40B4-BE49-F238E27FC236}">
                <a16:creationId xmlns:a16="http://schemas.microsoft.com/office/drawing/2014/main" id="{9F2DF748-97E0-54EE-3DCB-B2A97A385D9A}"/>
              </a:ext>
            </a:extLst>
          </p:cNvPr>
          <p:cNvPicPr>
            <a:picLocks noChangeAspect="1"/>
          </p:cNvPicPr>
          <p:nvPr/>
        </p:nvPicPr>
        <p:blipFill rotWithShape="1">
          <a:blip r:embed="rId2"/>
          <a:srcRect r="67188"/>
          <a:stretch/>
        </p:blipFill>
        <p:spPr>
          <a:xfrm>
            <a:off x="200023" y="1691323"/>
            <a:ext cx="4972051" cy="4180840"/>
          </a:xfrm>
          <a:prstGeom prst="rect">
            <a:avLst/>
          </a:prstGeom>
        </p:spPr>
      </p:pic>
      <p:pic>
        <p:nvPicPr>
          <p:cNvPr id="5" name="Picture 4">
            <a:extLst>
              <a:ext uri="{FF2B5EF4-FFF2-40B4-BE49-F238E27FC236}">
                <a16:creationId xmlns:a16="http://schemas.microsoft.com/office/drawing/2014/main" id="{DC9D917F-2ACF-E2A8-1F62-BCC165D81EC2}"/>
              </a:ext>
            </a:extLst>
          </p:cNvPr>
          <p:cNvPicPr>
            <a:picLocks noChangeAspect="1"/>
          </p:cNvPicPr>
          <p:nvPr/>
        </p:nvPicPr>
        <p:blipFill rotWithShape="1">
          <a:blip r:embed="rId2"/>
          <a:srcRect l="50781" t="1" b="-1337"/>
          <a:stretch/>
        </p:blipFill>
        <p:spPr>
          <a:xfrm>
            <a:off x="5686424" y="2165422"/>
            <a:ext cx="6000750" cy="2527155"/>
          </a:xfrm>
          <a:prstGeom prst="rect">
            <a:avLst/>
          </a:prstGeom>
        </p:spPr>
      </p:pic>
    </p:spTree>
    <p:extLst>
      <p:ext uri="{BB962C8B-B14F-4D97-AF65-F5344CB8AC3E}">
        <p14:creationId xmlns:p14="http://schemas.microsoft.com/office/powerpoint/2010/main" val="347956893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71E68B6-A111-17F1-DA79-60BF15B7F83F}"/>
              </a:ext>
            </a:extLst>
          </p:cNvPr>
          <p:cNvSpPr>
            <a:spLocks noGrp="1"/>
          </p:cNvSpPr>
          <p:nvPr>
            <p:ph type="title"/>
          </p:nvPr>
        </p:nvSpPr>
        <p:spPr>
          <a:xfrm>
            <a:off x="838200" y="365125"/>
            <a:ext cx="10515600" cy="1325563"/>
          </a:xfrm>
        </p:spPr>
        <p:txBody>
          <a:bodyPr>
            <a:normAutofit/>
          </a:bodyPr>
          <a:lstStyle/>
          <a:p>
            <a:r>
              <a:rPr lang="en-US" sz="4200"/>
              <a:t>Try text positioning with following :</a:t>
            </a:r>
            <a:br>
              <a:rPr lang="en-US" sz="4200"/>
            </a:br>
            <a:endParaRPr lang="en-US" sz="4200"/>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740B9D9-3846-D551-369F-619D421E1A3A}"/>
              </a:ext>
            </a:extLst>
          </p:cNvPr>
          <p:cNvSpPr>
            <a:spLocks noGrp="1"/>
          </p:cNvSpPr>
          <p:nvPr>
            <p:ph idx="1"/>
          </p:nvPr>
        </p:nvSpPr>
        <p:spPr>
          <a:xfrm>
            <a:off x="838200" y="2404586"/>
            <a:ext cx="10515600" cy="2048828"/>
          </a:xfrm>
        </p:spPr>
        <p:txBody>
          <a:bodyPr>
            <a:normAutofit/>
          </a:bodyPr>
          <a:lstStyle/>
          <a:p>
            <a:r>
              <a:rPr lang="en-IN" sz="2200" b="0" i="0">
                <a:effectLst/>
                <a:latin typeface="Verdana" panose="020B0604030504040204" pitchFamily="34" charset="0"/>
              </a:rPr>
              <a:t> </a:t>
            </a:r>
            <a:r>
              <a:rPr lang="en-IN" sz="2200">
                <a:latin typeface="Source Sans Pro" panose="020B0503030403020204" pitchFamily="34" charset="0"/>
              </a:rPr>
              <a:t>Bottom Left </a:t>
            </a:r>
          </a:p>
          <a:p>
            <a:r>
              <a:rPr lang="en-IN" sz="2200">
                <a:latin typeface="Source Sans Pro" panose="020B0503030403020204" pitchFamily="34" charset="0"/>
              </a:rPr>
              <a:t> Bottom Right </a:t>
            </a:r>
          </a:p>
          <a:p>
            <a:r>
              <a:rPr lang="en-IN" sz="2200">
                <a:latin typeface="Source Sans Pro" panose="020B0503030403020204" pitchFamily="34" charset="0"/>
              </a:rPr>
              <a:t>Centered </a:t>
            </a:r>
          </a:p>
          <a:p>
            <a:endParaRPr lang="en-US" sz="2200"/>
          </a:p>
        </p:txBody>
      </p:sp>
    </p:spTree>
    <p:extLst>
      <p:ext uri="{BB962C8B-B14F-4D97-AF65-F5344CB8AC3E}">
        <p14:creationId xmlns:p14="http://schemas.microsoft.com/office/powerpoint/2010/main" val="3054107733"/>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32DB0C4-A0A9-F288-4919-43876AFECDAE}"/>
              </a:ext>
            </a:extLst>
          </p:cNvPr>
          <p:cNvSpPr>
            <a:spLocks noGrp="1"/>
          </p:cNvSpPr>
          <p:nvPr>
            <p:ph type="title"/>
          </p:nvPr>
        </p:nvSpPr>
        <p:spPr>
          <a:xfrm>
            <a:off x="838200" y="365125"/>
            <a:ext cx="10515600" cy="1325563"/>
          </a:xfrm>
        </p:spPr>
        <p:txBody>
          <a:bodyPr>
            <a:normAutofit fontScale="90000"/>
          </a:bodyPr>
          <a:lstStyle/>
          <a:p>
            <a:r>
              <a:rPr kumimoji="0" lang="en-US" altLang="en-US" sz="5400" b="0" i="0" u="none" strike="noStrike" cap="none" normalizeH="0" baseline="0" dirty="0">
                <a:ln>
                  <a:noFill/>
                </a:ln>
                <a:solidFill>
                  <a:srgbClr val="000000"/>
                </a:solidFill>
                <a:effectLst/>
                <a:latin typeface="Segoe UI" panose="020B0502040204020203" pitchFamily="34" charset="0"/>
              </a:rPr>
              <a:t>All CSS Positioning Properties</a:t>
            </a:r>
            <a:br>
              <a:rPr kumimoji="0" lang="en-US" altLang="en-US" sz="5400" b="0" i="0" u="none" strike="noStrike" cap="none" normalizeH="0" baseline="0" dirty="0">
                <a:ln>
                  <a:noFill/>
                </a:ln>
                <a:solidFill>
                  <a:srgbClr val="000000"/>
                </a:solidFill>
                <a:effectLst/>
                <a:latin typeface="Segoe UI" panose="020B0502040204020203" pitchFamily="34" charset="0"/>
              </a:rPr>
            </a:br>
            <a:endParaRPr lang="en-US" sz="5400" dirty="0"/>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6" name="Table 5">
            <a:extLst>
              <a:ext uri="{FF2B5EF4-FFF2-40B4-BE49-F238E27FC236}">
                <a16:creationId xmlns:a16="http://schemas.microsoft.com/office/drawing/2014/main" id="{DB226EE4-F9D2-A8F0-59D7-ADF6D823DE64}"/>
              </a:ext>
            </a:extLst>
          </p:cNvPr>
          <p:cNvGraphicFramePr>
            <a:graphicFrameLocks noGrp="1"/>
          </p:cNvGraphicFramePr>
          <p:nvPr>
            <p:extLst>
              <p:ext uri="{D42A27DB-BD31-4B8C-83A1-F6EECF244321}">
                <p14:modId xmlns:p14="http://schemas.microsoft.com/office/powerpoint/2010/main" val="1839308501"/>
              </p:ext>
            </p:extLst>
          </p:nvPr>
        </p:nvGraphicFramePr>
        <p:xfrm>
          <a:off x="1657350" y="2204276"/>
          <a:ext cx="8860631" cy="4110799"/>
        </p:xfrm>
        <a:graphic>
          <a:graphicData uri="http://schemas.openxmlformats.org/drawingml/2006/table">
            <a:tbl>
              <a:tblPr>
                <a:tableStyleId>{8A107856-5554-42FB-B03E-39F5DBC370BA}</a:tableStyleId>
              </a:tblPr>
              <a:tblGrid>
                <a:gridCol w="2362741">
                  <a:extLst>
                    <a:ext uri="{9D8B030D-6E8A-4147-A177-3AD203B41FA5}">
                      <a16:colId xmlns:a16="http://schemas.microsoft.com/office/drawing/2014/main" val="259801025"/>
                    </a:ext>
                  </a:extLst>
                </a:gridCol>
                <a:gridCol w="6497890">
                  <a:extLst>
                    <a:ext uri="{9D8B030D-6E8A-4147-A177-3AD203B41FA5}">
                      <a16:colId xmlns:a16="http://schemas.microsoft.com/office/drawing/2014/main" val="1346252986"/>
                    </a:ext>
                  </a:extLst>
                </a:gridCol>
              </a:tblGrid>
              <a:tr h="587257">
                <a:tc>
                  <a:txBody>
                    <a:bodyPr/>
                    <a:lstStyle/>
                    <a:p>
                      <a:pPr algn="ctr" fontAlgn="t"/>
                      <a:r>
                        <a:rPr lang="en-IN" b="1">
                          <a:effectLst/>
                        </a:rPr>
                        <a:t>Property</a:t>
                      </a:r>
                    </a:p>
                  </a:txBody>
                  <a:tcPr marL="152400" marR="76200" marT="76200" marB="76200"/>
                </a:tc>
                <a:tc>
                  <a:txBody>
                    <a:bodyPr/>
                    <a:lstStyle/>
                    <a:p>
                      <a:pPr algn="ctr" fontAlgn="t"/>
                      <a:r>
                        <a:rPr lang="en-IN" b="1" dirty="0">
                          <a:effectLst/>
                        </a:rPr>
                        <a:t>Description</a:t>
                      </a:r>
                    </a:p>
                  </a:txBody>
                  <a:tcPr marL="76200" marR="76200" marT="76200" marB="76200"/>
                </a:tc>
                <a:extLst>
                  <a:ext uri="{0D108BD9-81ED-4DB2-BD59-A6C34878D82A}">
                    <a16:rowId xmlns:a16="http://schemas.microsoft.com/office/drawing/2014/main" val="4049148839"/>
                  </a:ext>
                </a:extLst>
              </a:tr>
              <a:tr h="587257">
                <a:tc>
                  <a:txBody>
                    <a:bodyPr/>
                    <a:lstStyle/>
                    <a:p>
                      <a:pPr algn="l" fontAlgn="t"/>
                      <a:r>
                        <a:rPr lang="en-IN" sz="2000" dirty="0">
                          <a:effectLst/>
                        </a:rPr>
                        <a:t>bottom</a:t>
                      </a:r>
                    </a:p>
                  </a:txBody>
                  <a:tcPr marL="152400" marR="76200" marT="76200" marB="76200"/>
                </a:tc>
                <a:tc>
                  <a:txBody>
                    <a:bodyPr/>
                    <a:lstStyle/>
                    <a:p>
                      <a:pPr algn="l" fontAlgn="t"/>
                      <a:r>
                        <a:rPr lang="en-IN" sz="2000">
                          <a:effectLst/>
                        </a:rPr>
                        <a:t>Sets the bottom margin edge for a positioned box</a:t>
                      </a:r>
                    </a:p>
                  </a:txBody>
                  <a:tcPr marL="76200" marR="76200" marT="76200" marB="76200"/>
                </a:tc>
                <a:extLst>
                  <a:ext uri="{0D108BD9-81ED-4DB2-BD59-A6C34878D82A}">
                    <a16:rowId xmlns:a16="http://schemas.microsoft.com/office/drawing/2014/main" val="1130199653"/>
                  </a:ext>
                </a:extLst>
              </a:tr>
              <a:tr h="587257">
                <a:tc>
                  <a:txBody>
                    <a:bodyPr/>
                    <a:lstStyle/>
                    <a:p>
                      <a:pPr algn="l" fontAlgn="t"/>
                      <a:r>
                        <a:rPr lang="en-IN" sz="2000" dirty="0">
                          <a:effectLst/>
                        </a:rPr>
                        <a:t>clip</a:t>
                      </a:r>
                    </a:p>
                  </a:txBody>
                  <a:tcPr marL="152400" marR="76200" marT="76200" marB="76200"/>
                </a:tc>
                <a:tc>
                  <a:txBody>
                    <a:bodyPr/>
                    <a:lstStyle/>
                    <a:p>
                      <a:pPr algn="l" fontAlgn="t"/>
                      <a:r>
                        <a:rPr lang="en-IN" sz="2000">
                          <a:effectLst/>
                        </a:rPr>
                        <a:t>Clips an absolutely positioned element</a:t>
                      </a:r>
                    </a:p>
                  </a:txBody>
                  <a:tcPr marL="76200" marR="76200" marT="76200" marB="76200"/>
                </a:tc>
                <a:extLst>
                  <a:ext uri="{0D108BD9-81ED-4DB2-BD59-A6C34878D82A}">
                    <a16:rowId xmlns:a16="http://schemas.microsoft.com/office/drawing/2014/main" val="977830861"/>
                  </a:ext>
                </a:extLst>
              </a:tr>
              <a:tr h="587257">
                <a:tc>
                  <a:txBody>
                    <a:bodyPr/>
                    <a:lstStyle/>
                    <a:p>
                      <a:pPr algn="l" fontAlgn="t"/>
                      <a:r>
                        <a:rPr lang="en-IN" sz="2000" dirty="0">
                          <a:effectLst/>
                        </a:rPr>
                        <a:t>left</a:t>
                      </a:r>
                    </a:p>
                  </a:txBody>
                  <a:tcPr marL="152400" marR="76200" marT="76200" marB="76200"/>
                </a:tc>
                <a:tc>
                  <a:txBody>
                    <a:bodyPr/>
                    <a:lstStyle/>
                    <a:p>
                      <a:pPr algn="l" fontAlgn="t"/>
                      <a:r>
                        <a:rPr lang="en-IN" sz="2000">
                          <a:effectLst/>
                        </a:rPr>
                        <a:t>Sets the left margin edge for a positioned box</a:t>
                      </a:r>
                    </a:p>
                  </a:txBody>
                  <a:tcPr marL="76200" marR="76200" marT="76200" marB="76200"/>
                </a:tc>
                <a:extLst>
                  <a:ext uri="{0D108BD9-81ED-4DB2-BD59-A6C34878D82A}">
                    <a16:rowId xmlns:a16="http://schemas.microsoft.com/office/drawing/2014/main" val="2354150299"/>
                  </a:ext>
                </a:extLst>
              </a:tr>
              <a:tr h="587257">
                <a:tc>
                  <a:txBody>
                    <a:bodyPr/>
                    <a:lstStyle/>
                    <a:p>
                      <a:pPr algn="l" fontAlgn="t"/>
                      <a:r>
                        <a:rPr lang="en-IN" sz="2000" dirty="0">
                          <a:effectLst/>
                        </a:rPr>
                        <a:t>position</a:t>
                      </a:r>
                    </a:p>
                  </a:txBody>
                  <a:tcPr marL="152400" marR="76200" marT="76200" marB="76200"/>
                </a:tc>
                <a:tc>
                  <a:txBody>
                    <a:bodyPr/>
                    <a:lstStyle/>
                    <a:p>
                      <a:pPr algn="l" fontAlgn="t"/>
                      <a:r>
                        <a:rPr lang="en-IN" sz="2000">
                          <a:effectLst/>
                        </a:rPr>
                        <a:t>Specifies the type of positioning for an element</a:t>
                      </a:r>
                    </a:p>
                  </a:txBody>
                  <a:tcPr marL="76200" marR="76200" marT="76200" marB="76200"/>
                </a:tc>
                <a:extLst>
                  <a:ext uri="{0D108BD9-81ED-4DB2-BD59-A6C34878D82A}">
                    <a16:rowId xmlns:a16="http://schemas.microsoft.com/office/drawing/2014/main" val="51019456"/>
                  </a:ext>
                </a:extLst>
              </a:tr>
              <a:tr h="587257">
                <a:tc>
                  <a:txBody>
                    <a:bodyPr/>
                    <a:lstStyle/>
                    <a:p>
                      <a:pPr algn="l" fontAlgn="t"/>
                      <a:r>
                        <a:rPr lang="en-IN" sz="2000" dirty="0">
                          <a:effectLst/>
                        </a:rPr>
                        <a:t>right</a:t>
                      </a:r>
                    </a:p>
                  </a:txBody>
                  <a:tcPr marL="152400" marR="76200" marT="76200" marB="76200"/>
                </a:tc>
                <a:tc>
                  <a:txBody>
                    <a:bodyPr/>
                    <a:lstStyle/>
                    <a:p>
                      <a:pPr algn="l" fontAlgn="t"/>
                      <a:r>
                        <a:rPr lang="en-IN" sz="2000">
                          <a:effectLst/>
                        </a:rPr>
                        <a:t>Sets the right margin edge for a positioned box</a:t>
                      </a:r>
                    </a:p>
                  </a:txBody>
                  <a:tcPr marL="76200" marR="76200" marT="76200" marB="76200"/>
                </a:tc>
                <a:extLst>
                  <a:ext uri="{0D108BD9-81ED-4DB2-BD59-A6C34878D82A}">
                    <a16:rowId xmlns:a16="http://schemas.microsoft.com/office/drawing/2014/main" val="3841439366"/>
                  </a:ext>
                </a:extLst>
              </a:tr>
              <a:tr h="587257">
                <a:tc>
                  <a:txBody>
                    <a:bodyPr/>
                    <a:lstStyle/>
                    <a:p>
                      <a:pPr algn="l" fontAlgn="t"/>
                      <a:r>
                        <a:rPr lang="en-IN" sz="2000" dirty="0">
                          <a:effectLst/>
                        </a:rPr>
                        <a:t>top</a:t>
                      </a:r>
                    </a:p>
                  </a:txBody>
                  <a:tcPr marL="152400" marR="76200" marT="76200" marB="76200"/>
                </a:tc>
                <a:tc>
                  <a:txBody>
                    <a:bodyPr/>
                    <a:lstStyle/>
                    <a:p>
                      <a:pPr algn="l" fontAlgn="t"/>
                      <a:r>
                        <a:rPr lang="en-IN" sz="2000" dirty="0">
                          <a:effectLst/>
                        </a:rPr>
                        <a:t>Sets the top margin edge for a positioned box</a:t>
                      </a:r>
                    </a:p>
                  </a:txBody>
                  <a:tcPr marL="76200" marR="76200" marT="76200" marB="76200"/>
                </a:tc>
                <a:extLst>
                  <a:ext uri="{0D108BD9-81ED-4DB2-BD59-A6C34878D82A}">
                    <a16:rowId xmlns:a16="http://schemas.microsoft.com/office/drawing/2014/main" val="3205132299"/>
                  </a:ext>
                </a:extLst>
              </a:tr>
            </a:tbl>
          </a:graphicData>
        </a:graphic>
      </p:graphicFrame>
    </p:spTree>
    <p:extLst>
      <p:ext uri="{BB962C8B-B14F-4D97-AF65-F5344CB8AC3E}">
        <p14:creationId xmlns:p14="http://schemas.microsoft.com/office/powerpoint/2010/main" val="650060771"/>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A0F02C7-90A7-CCC8-3653-AFBD04D7EA09}"/>
              </a:ext>
            </a:extLst>
          </p:cNvPr>
          <p:cNvSpPr>
            <a:spLocks noGrp="1"/>
          </p:cNvSpPr>
          <p:nvPr>
            <p:ph type="title"/>
          </p:nvPr>
        </p:nvSpPr>
        <p:spPr>
          <a:xfrm>
            <a:off x="838200" y="365125"/>
            <a:ext cx="10515600" cy="1325563"/>
          </a:xfrm>
        </p:spPr>
        <p:txBody>
          <a:bodyPr>
            <a:normAutofit/>
          </a:bodyPr>
          <a:lstStyle/>
          <a:p>
            <a:r>
              <a:rPr lang="en-US" sz="5400" dirty="0"/>
              <a:t>z-index</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3232F06-65EA-4ABB-90CB-A07FF7878873}"/>
              </a:ext>
            </a:extLst>
          </p:cNvPr>
          <p:cNvSpPr>
            <a:spLocks noGrp="1"/>
          </p:cNvSpPr>
          <p:nvPr>
            <p:ph idx="1"/>
          </p:nvPr>
        </p:nvSpPr>
        <p:spPr>
          <a:xfrm>
            <a:off x="237555" y="2033068"/>
            <a:ext cx="6076950" cy="3484538"/>
          </a:xfrm>
          <a:solidFill>
            <a:schemeClr val="accent2">
              <a:lumMod val="20000"/>
              <a:lumOff val="80000"/>
            </a:schemeClr>
          </a:solidFill>
          <a:ln>
            <a:solidFill>
              <a:schemeClr val="tx1"/>
            </a:solidFill>
          </a:ln>
        </p:spPr>
        <p:txBody>
          <a:bodyPr>
            <a:noAutofit/>
          </a:bodyPr>
          <a:lstStyle/>
          <a:p>
            <a:pPr marL="0" indent="0" algn="just">
              <a:buNone/>
            </a:pPr>
            <a:r>
              <a:rPr lang="en-IN" sz="2000" b="0" i="0" dirty="0">
                <a:effectLst/>
                <a:latin typeface="Verdana" panose="020B0604030504040204" pitchFamily="34" charset="0"/>
              </a:rPr>
              <a:t>The </a:t>
            </a:r>
            <a:r>
              <a:rPr lang="en-IN" sz="2000" dirty="0">
                <a:latin typeface="Verdana" panose="020B0604030504040204" pitchFamily="34" charset="0"/>
              </a:rPr>
              <a:t>z-index</a:t>
            </a:r>
            <a:r>
              <a:rPr lang="en-IN" sz="2000" b="0" i="0" dirty="0">
                <a:effectLst/>
                <a:latin typeface="Verdana" panose="020B0604030504040204" pitchFamily="34" charset="0"/>
              </a:rPr>
              <a:t> property specifies the stack order of an element.</a:t>
            </a:r>
          </a:p>
          <a:p>
            <a:pPr marL="0" indent="0" algn="just">
              <a:buNone/>
            </a:pPr>
            <a:endParaRPr lang="en-IN" sz="2000" b="0" i="0" dirty="0">
              <a:effectLst/>
              <a:latin typeface="Verdana" panose="020B0604030504040204" pitchFamily="34" charset="0"/>
            </a:endParaRPr>
          </a:p>
          <a:p>
            <a:pPr algn="just"/>
            <a:r>
              <a:rPr lang="en-IN" sz="2000" b="0" i="0" dirty="0">
                <a:solidFill>
                  <a:srgbClr val="000000"/>
                </a:solidFill>
                <a:effectLst/>
                <a:latin typeface="Verdana" panose="020B0604030504040204" pitchFamily="34" charset="0"/>
              </a:rPr>
              <a:t>When elements are positioned, they can overlap other elements.</a:t>
            </a:r>
          </a:p>
          <a:p>
            <a:pPr algn="just"/>
            <a:r>
              <a:rPr lang="en-IN" sz="2000" b="0" i="0" dirty="0">
                <a:solidFill>
                  <a:srgbClr val="000000"/>
                </a:solidFill>
                <a:effectLst/>
                <a:latin typeface="Verdana" panose="020B0604030504040204" pitchFamily="34" charset="0"/>
              </a:rPr>
              <a:t>The z-index property specifies the stack order of an element (which element should be placed in front of, or behind, the others).</a:t>
            </a:r>
          </a:p>
          <a:p>
            <a:pPr algn="just"/>
            <a:r>
              <a:rPr lang="en-IN" sz="2000" b="0" i="0" dirty="0">
                <a:solidFill>
                  <a:srgbClr val="000000"/>
                </a:solidFill>
                <a:effectLst/>
                <a:latin typeface="Verdana" panose="020B0604030504040204" pitchFamily="34" charset="0"/>
              </a:rPr>
              <a:t>An element can have a positive or negative stack order</a:t>
            </a:r>
          </a:p>
          <a:p>
            <a:pPr marL="0" indent="0" algn="just">
              <a:buNone/>
            </a:pPr>
            <a:endParaRPr lang="en-US" sz="2000" dirty="0"/>
          </a:p>
        </p:txBody>
      </p:sp>
      <p:sp>
        <p:nvSpPr>
          <p:cNvPr id="9" name="Rectangle 6">
            <a:extLst>
              <a:ext uri="{FF2B5EF4-FFF2-40B4-BE49-F238E27FC236}">
                <a16:creationId xmlns:a16="http://schemas.microsoft.com/office/drawing/2014/main" id="{EA187239-FAC7-64CF-ADA1-B58BA7100B42}"/>
              </a:ext>
            </a:extLst>
          </p:cNvPr>
          <p:cNvSpPr>
            <a:spLocks noChangeArrowheads="1"/>
          </p:cNvSpPr>
          <p:nvPr/>
        </p:nvSpPr>
        <p:spPr bwMode="auto">
          <a:xfrm>
            <a:off x="7003005" y="1703388"/>
            <a:ext cx="5109145" cy="53090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76176" rIns="0" bIns="76176"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100" b="0" i="0" u="none" strike="noStrike" cap="none" normalizeH="0" baseline="0" dirty="0">
                <a:ln>
                  <a:noFill/>
                </a:ln>
                <a:solidFill>
                  <a:srgbClr val="000000"/>
                </a:solidFill>
                <a:effectLst/>
                <a:latin typeface="Segoe UI" panose="020B0502040204020203" pitchFamily="34" charset="0"/>
              </a:rPr>
              <a:t>This is a heading</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chemeClr val="tx1"/>
                </a:solidFill>
                <a:effectLst/>
              </a:rPr>
              <a:t>  </a:t>
            </a:r>
            <a:r>
              <a:rPr kumimoji="0" lang="en-US" altLang="en-US" sz="286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5127" name="Picture 7">
            <a:extLst>
              <a:ext uri="{FF2B5EF4-FFF2-40B4-BE49-F238E27FC236}">
                <a16:creationId xmlns:a16="http://schemas.microsoft.com/office/drawing/2014/main" id="{C03C302C-773A-B206-E080-DEA299CB3E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72855" y="2162175"/>
            <a:ext cx="1787525" cy="319967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8">
            <a:extLst>
              <a:ext uri="{FF2B5EF4-FFF2-40B4-BE49-F238E27FC236}">
                <a16:creationId xmlns:a16="http://schemas.microsoft.com/office/drawing/2014/main" id="{2BC68D2C-9FE7-1591-7E32-E0D6BEC11CF2}"/>
              </a:ext>
            </a:extLst>
          </p:cNvPr>
          <p:cNvSpPr>
            <a:spLocks noChangeArrowheads="1"/>
          </p:cNvSpPr>
          <p:nvPr/>
        </p:nvSpPr>
        <p:spPr bwMode="auto">
          <a:xfrm>
            <a:off x="7043136" y="4941310"/>
            <a:ext cx="506901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Verdana" panose="020B0604030504040204" pitchFamily="34" charset="0"/>
              </a:rPr>
              <a:t>Because the image has a z-index of -1, it will be placed behind the text.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5" name="TextBox 14">
            <a:extLst>
              <a:ext uri="{FF2B5EF4-FFF2-40B4-BE49-F238E27FC236}">
                <a16:creationId xmlns:a16="http://schemas.microsoft.com/office/drawing/2014/main" id="{CA4E97B1-5E6D-F09B-87AC-AF9798DE3026}"/>
              </a:ext>
            </a:extLst>
          </p:cNvPr>
          <p:cNvSpPr txBox="1"/>
          <p:nvPr/>
        </p:nvSpPr>
        <p:spPr>
          <a:xfrm>
            <a:off x="237555" y="5726138"/>
            <a:ext cx="11532519" cy="923330"/>
          </a:xfrm>
          <a:prstGeom prst="rect">
            <a:avLst/>
          </a:prstGeom>
          <a:noFill/>
          <a:ln>
            <a:solidFill>
              <a:schemeClr val="tx1"/>
            </a:solidFill>
          </a:ln>
        </p:spPr>
        <p:txBody>
          <a:bodyPr wrap="square">
            <a:spAutoFit/>
          </a:bodyPr>
          <a:lstStyle/>
          <a:p>
            <a:r>
              <a:rPr lang="en-IN" b="1" i="0" dirty="0">
                <a:solidFill>
                  <a:srgbClr val="000000"/>
                </a:solidFill>
                <a:effectLst/>
                <a:latin typeface="Verdana" panose="020B0604030504040204" pitchFamily="34" charset="0"/>
              </a:rPr>
              <a:t>Note:</a:t>
            </a:r>
            <a:r>
              <a:rPr lang="en-IN" b="0" i="0" dirty="0">
                <a:solidFill>
                  <a:srgbClr val="000000"/>
                </a:solidFill>
                <a:effectLst/>
                <a:latin typeface="Verdana" panose="020B0604030504040204" pitchFamily="34" charset="0"/>
              </a:rPr>
              <a:t> </a:t>
            </a:r>
            <a:r>
              <a:rPr lang="en-IN" dirty="0"/>
              <a:t>z-index</a:t>
            </a:r>
            <a:r>
              <a:rPr lang="en-IN" b="0" i="0" dirty="0">
                <a:solidFill>
                  <a:srgbClr val="000000"/>
                </a:solidFill>
                <a:effectLst/>
                <a:latin typeface="Verdana" panose="020B0604030504040204" pitchFamily="34" charset="0"/>
              </a:rPr>
              <a:t> only works on </a:t>
            </a:r>
            <a:r>
              <a:rPr lang="en-IN" b="0" i="0" dirty="0">
                <a:effectLst/>
                <a:latin typeface="Verdana" panose="020B0604030504040204" pitchFamily="34" charset="0"/>
              </a:rPr>
              <a:t>positioned elements</a:t>
            </a:r>
            <a:r>
              <a:rPr lang="en-IN" b="0" i="0" dirty="0">
                <a:solidFill>
                  <a:srgbClr val="000000"/>
                </a:solidFill>
                <a:effectLst/>
                <a:latin typeface="Verdana" panose="020B0604030504040204" pitchFamily="34" charset="0"/>
              </a:rPr>
              <a:t> (position: absolute, position: relative, position: fixed, or position: sticky) and </a:t>
            </a:r>
            <a:r>
              <a:rPr lang="en-IN" b="0" i="0" dirty="0">
                <a:effectLst/>
                <a:latin typeface="Verdana" panose="020B0604030504040204" pitchFamily="34" charset="0"/>
              </a:rPr>
              <a:t>flex items</a:t>
            </a:r>
            <a:r>
              <a:rPr lang="en-IN" b="0" i="0" dirty="0">
                <a:solidFill>
                  <a:srgbClr val="000000"/>
                </a:solidFill>
                <a:effectLst/>
                <a:latin typeface="Verdana" panose="020B0604030504040204" pitchFamily="34" charset="0"/>
              </a:rPr>
              <a:t> (elements that are direct children of display: flex elements).</a:t>
            </a:r>
            <a:endParaRPr lang="en-US" dirty="0"/>
          </a:p>
        </p:txBody>
      </p:sp>
    </p:spTree>
    <p:extLst>
      <p:ext uri="{BB962C8B-B14F-4D97-AF65-F5344CB8AC3E}">
        <p14:creationId xmlns:p14="http://schemas.microsoft.com/office/powerpoint/2010/main" val="1640299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E8EF4D6-1DF9-B523-C885-9DD35E5B5EA3}"/>
              </a:ext>
            </a:extLst>
          </p:cNvPr>
          <p:cNvPicPr>
            <a:picLocks noChangeAspect="1"/>
          </p:cNvPicPr>
          <p:nvPr/>
        </p:nvPicPr>
        <p:blipFill rotWithShape="1">
          <a:blip r:embed="rId2"/>
          <a:srcRect l="1168" r="41426"/>
          <a:stretch/>
        </p:blipFill>
        <p:spPr>
          <a:xfrm>
            <a:off x="1228725" y="451728"/>
            <a:ext cx="7772400" cy="5620460"/>
          </a:xfrm>
          <a:prstGeom prst="rect">
            <a:avLst/>
          </a:prstGeom>
        </p:spPr>
      </p:pic>
      <p:pic>
        <p:nvPicPr>
          <p:cNvPr id="5" name="Picture 4">
            <a:extLst>
              <a:ext uri="{FF2B5EF4-FFF2-40B4-BE49-F238E27FC236}">
                <a16:creationId xmlns:a16="http://schemas.microsoft.com/office/drawing/2014/main" id="{AA4F968C-F671-D3C6-019A-25F871A69D91}"/>
              </a:ext>
            </a:extLst>
          </p:cNvPr>
          <p:cNvPicPr>
            <a:picLocks noChangeAspect="1"/>
          </p:cNvPicPr>
          <p:nvPr/>
        </p:nvPicPr>
        <p:blipFill rotWithShape="1">
          <a:blip r:embed="rId2"/>
          <a:srcRect l="63164"/>
          <a:stretch/>
        </p:blipFill>
        <p:spPr>
          <a:xfrm>
            <a:off x="7343776" y="251702"/>
            <a:ext cx="4491037" cy="3497095"/>
          </a:xfrm>
          <a:prstGeom prst="rect">
            <a:avLst/>
          </a:prstGeom>
          <a:ln>
            <a:solidFill>
              <a:schemeClr val="tx1"/>
            </a:solidFill>
          </a:ln>
        </p:spPr>
      </p:pic>
      <p:sp>
        <p:nvSpPr>
          <p:cNvPr id="6" name="TextBox 5">
            <a:extLst>
              <a:ext uri="{FF2B5EF4-FFF2-40B4-BE49-F238E27FC236}">
                <a16:creationId xmlns:a16="http://schemas.microsoft.com/office/drawing/2014/main" id="{C149F1F2-E72E-34A8-BC49-36C6837E362C}"/>
              </a:ext>
            </a:extLst>
          </p:cNvPr>
          <p:cNvSpPr txBox="1"/>
          <p:nvPr/>
        </p:nvSpPr>
        <p:spPr>
          <a:xfrm>
            <a:off x="4605338" y="416480"/>
            <a:ext cx="2571750" cy="369332"/>
          </a:xfrm>
          <a:prstGeom prst="rect">
            <a:avLst/>
          </a:prstGeom>
          <a:noFill/>
        </p:spPr>
        <p:txBody>
          <a:bodyPr wrap="square" rtlCol="0">
            <a:spAutoFit/>
          </a:bodyPr>
          <a:lstStyle/>
          <a:p>
            <a:r>
              <a:rPr lang="en-US" dirty="0"/>
              <a:t>Z_index_example1.html</a:t>
            </a:r>
          </a:p>
        </p:txBody>
      </p:sp>
    </p:spTree>
    <p:extLst>
      <p:ext uri="{BB962C8B-B14F-4D97-AF65-F5344CB8AC3E}">
        <p14:creationId xmlns:p14="http://schemas.microsoft.com/office/powerpoint/2010/main" val="2158680136"/>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3E0ABEA-32C4-703A-0536-B97D49B94C73}"/>
              </a:ext>
            </a:extLst>
          </p:cNvPr>
          <p:cNvPicPr>
            <a:picLocks noChangeAspect="1"/>
          </p:cNvPicPr>
          <p:nvPr/>
        </p:nvPicPr>
        <p:blipFill rotWithShape="1">
          <a:blip r:embed="rId2"/>
          <a:srcRect l="502" r="58633"/>
          <a:stretch/>
        </p:blipFill>
        <p:spPr>
          <a:xfrm>
            <a:off x="314325" y="0"/>
            <a:ext cx="9301162" cy="6636504"/>
          </a:xfrm>
          <a:prstGeom prst="rect">
            <a:avLst/>
          </a:prstGeom>
        </p:spPr>
      </p:pic>
      <p:pic>
        <p:nvPicPr>
          <p:cNvPr id="7" name="Picture 6">
            <a:extLst>
              <a:ext uri="{FF2B5EF4-FFF2-40B4-BE49-F238E27FC236}">
                <a16:creationId xmlns:a16="http://schemas.microsoft.com/office/drawing/2014/main" id="{84D90A94-B082-3728-BAAD-B37882DE588C}"/>
              </a:ext>
            </a:extLst>
          </p:cNvPr>
          <p:cNvPicPr>
            <a:picLocks noChangeAspect="1"/>
          </p:cNvPicPr>
          <p:nvPr/>
        </p:nvPicPr>
        <p:blipFill rotWithShape="1">
          <a:blip r:embed="rId2"/>
          <a:srcRect l="51094" b="68969"/>
          <a:stretch/>
        </p:blipFill>
        <p:spPr>
          <a:xfrm>
            <a:off x="6096000" y="221496"/>
            <a:ext cx="5962650" cy="1878767"/>
          </a:xfrm>
          <a:prstGeom prst="rect">
            <a:avLst/>
          </a:prstGeom>
          <a:ln>
            <a:solidFill>
              <a:schemeClr val="tx1"/>
            </a:solidFill>
          </a:ln>
        </p:spPr>
      </p:pic>
      <p:sp>
        <p:nvSpPr>
          <p:cNvPr id="10" name="TextBox 9">
            <a:extLst>
              <a:ext uri="{FF2B5EF4-FFF2-40B4-BE49-F238E27FC236}">
                <a16:creationId xmlns:a16="http://schemas.microsoft.com/office/drawing/2014/main" id="{C22B3A43-D9BA-0307-717F-C9BEF69C63BA}"/>
              </a:ext>
            </a:extLst>
          </p:cNvPr>
          <p:cNvSpPr txBox="1"/>
          <p:nvPr/>
        </p:nvSpPr>
        <p:spPr>
          <a:xfrm>
            <a:off x="7793235" y="2828835"/>
            <a:ext cx="4265415" cy="1200329"/>
          </a:xfrm>
          <a:prstGeom prst="rect">
            <a:avLst/>
          </a:prstGeom>
          <a:solidFill>
            <a:schemeClr val="accent2">
              <a:lumMod val="20000"/>
              <a:lumOff val="80000"/>
            </a:schemeClr>
          </a:solidFill>
          <a:ln>
            <a:solidFill>
              <a:schemeClr val="tx1"/>
            </a:solidFill>
          </a:ln>
        </p:spPr>
        <p:txBody>
          <a:bodyPr wrap="square">
            <a:spAutoFit/>
          </a:bodyPr>
          <a:lstStyle/>
          <a:p>
            <a:r>
              <a:rPr lang="en-IN" b="0" i="0" dirty="0">
                <a:solidFill>
                  <a:srgbClr val="000000"/>
                </a:solidFill>
                <a:effectLst/>
                <a:latin typeface="Verdana" panose="020B0604030504040204" pitchFamily="34" charset="0"/>
              </a:rPr>
              <a:t>Note:</a:t>
            </a:r>
          </a:p>
          <a:p>
            <a:r>
              <a:rPr lang="en-IN" dirty="0">
                <a:solidFill>
                  <a:srgbClr val="000000"/>
                </a:solidFill>
                <a:latin typeface="Verdana" panose="020B0604030504040204" pitchFamily="34" charset="0"/>
              </a:rPr>
              <a:t>A</a:t>
            </a:r>
            <a:r>
              <a:rPr lang="en-IN" b="0" i="0" dirty="0">
                <a:solidFill>
                  <a:srgbClr val="000000"/>
                </a:solidFill>
                <a:effectLst/>
                <a:latin typeface="Verdana" panose="020B0604030504040204" pitchFamily="34" charset="0"/>
              </a:rPr>
              <a:t>n element with greater stack order is always above an element with a lower stack order</a:t>
            </a:r>
            <a:endParaRPr lang="en-US" dirty="0"/>
          </a:p>
        </p:txBody>
      </p:sp>
    </p:spTree>
    <p:extLst>
      <p:ext uri="{BB962C8B-B14F-4D97-AF65-F5344CB8AC3E}">
        <p14:creationId xmlns:p14="http://schemas.microsoft.com/office/powerpoint/2010/main" val="1616598122"/>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5D36723-2DE6-C0A1-9B88-618CC501E06D}"/>
              </a:ext>
            </a:extLst>
          </p:cNvPr>
          <p:cNvPicPr>
            <a:picLocks noChangeAspect="1"/>
          </p:cNvPicPr>
          <p:nvPr/>
        </p:nvPicPr>
        <p:blipFill rotWithShape="1">
          <a:blip r:embed="rId2"/>
          <a:srcRect l="1314"/>
          <a:stretch/>
        </p:blipFill>
        <p:spPr>
          <a:xfrm>
            <a:off x="450055" y="159544"/>
            <a:ext cx="8529637" cy="6684168"/>
          </a:xfrm>
          <a:prstGeom prst="rect">
            <a:avLst/>
          </a:prstGeom>
        </p:spPr>
      </p:pic>
      <p:sp>
        <p:nvSpPr>
          <p:cNvPr id="3" name="Content Placeholder 2">
            <a:extLst>
              <a:ext uri="{FF2B5EF4-FFF2-40B4-BE49-F238E27FC236}">
                <a16:creationId xmlns:a16="http://schemas.microsoft.com/office/drawing/2014/main" id="{FE2D4733-9401-C14F-9492-28CF66C6DD84}"/>
              </a:ext>
            </a:extLst>
          </p:cNvPr>
          <p:cNvSpPr>
            <a:spLocks noGrp="1"/>
          </p:cNvSpPr>
          <p:nvPr>
            <p:ph idx="1"/>
          </p:nvPr>
        </p:nvSpPr>
        <p:spPr>
          <a:xfrm>
            <a:off x="8351042" y="5965424"/>
            <a:ext cx="3819525" cy="878288"/>
          </a:xfrm>
          <a:solidFill>
            <a:schemeClr val="accent2">
              <a:lumMod val="20000"/>
              <a:lumOff val="80000"/>
            </a:schemeClr>
          </a:solidFill>
          <a:ln>
            <a:solidFill>
              <a:schemeClr val="tx1"/>
            </a:solidFill>
          </a:ln>
        </p:spPr>
        <p:txBody>
          <a:bodyPr>
            <a:normAutofit/>
          </a:bodyPr>
          <a:lstStyle/>
          <a:p>
            <a:pPr marL="0" indent="0">
              <a:buNone/>
            </a:pPr>
            <a:r>
              <a:rPr lang="en-IN" sz="1400" b="0" i="0" dirty="0">
                <a:solidFill>
                  <a:srgbClr val="000000"/>
                </a:solidFill>
                <a:effectLst/>
                <a:latin typeface="Verdana" panose="020B0604030504040204" pitchFamily="34" charset="0"/>
              </a:rPr>
              <a:t>If two positioned elements overlap each other without a </a:t>
            </a:r>
            <a:r>
              <a:rPr lang="en-IN" sz="1400" dirty="0"/>
              <a:t>z-index</a:t>
            </a:r>
            <a:r>
              <a:rPr lang="en-IN" sz="1400" b="0" i="0" dirty="0">
                <a:solidFill>
                  <a:srgbClr val="000000"/>
                </a:solidFill>
                <a:effectLst/>
                <a:latin typeface="Verdana" panose="020B0604030504040204" pitchFamily="34" charset="0"/>
              </a:rPr>
              <a:t> specified, the element defined </a:t>
            </a:r>
            <a:r>
              <a:rPr lang="en-IN" sz="1400" b="1" i="0" dirty="0">
                <a:solidFill>
                  <a:srgbClr val="000000"/>
                </a:solidFill>
                <a:effectLst/>
                <a:latin typeface="Verdana" panose="020B0604030504040204" pitchFamily="34" charset="0"/>
              </a:rPr>
              <a:t>last in the HTML code</a:t>
            </a:r>
            <a:r>
              <a:rPr lang="en-IN" sz="1400" b="0" i="0" dirty="0">
                <a:solidFill>
                  <a:srgbClr val="000000"/>
                </a:solidFill>
                <a:effectLst/>
                <a:latin typeface="Verdana" panose="020B0604030504040204" pitchFamily="34" charset="0"/>
              </a:rPr>
              <a:t> will be shown on top.</a:t>
            </a:r>
            <a:endParaRPr lang="en-US" sz="2000" dirty="0"/>
          </a:p>
        </p:txBody>
      </p:sp>
      <p:sp>
        <p:nvSpPr>
          <p:cNvPr id="2" name="Title 1">
            <a:extLst>
              <a:ext uri="{FF2B5EF4-FFF2-40B4-BE49-F238E27FC236}">
                <a16:creationId xmlns:a16="http://schemas.microsoft.com/office/drawing/2014/main" id="{7B360FA4-6DE4-6E34-0E80-C3D02A227B80}"/>
              </a:ext>
            </a:extLst>
          </p:cNvPr>
          <p:cNvSpPr>
            <a:spLocks noGrp="1"/>
          </p:cNvSpPr>
          <p:nvPr>
            <p:ph type="title"/>
          </p:nvPr>
        </p:nvSpPr>
        <p:spPr>
          <a:xfrm>
            <a:off x="9179719" y="4352423"/>
            <a:ext cx="2562226" cy="878288"/>
          </a:xfrm>
        </p:spPr>
        <p:txBody>
          <a:bodyPr>
            <a:noAutofit/>
          </a:bodyPr>
          <a:lstStyle/>
          <a:p>
            <a:r>
              <a:rPr lang="en-IN" sz="2000" b="0" i="0" dirty="0">
                <a:solidFill>
                  <a:srgbClr val="000000"/>
                </a:solidFill>
                <a:effectLst/>
                <a:latin typeface="Segoe UI" panose="020B0502040204020203" pitchFamily="34" charset="0"/>
              </a:rPr>
              <a:t>Without z-</a:t>
            </a:r>
            <a:r>
              <a:rPr lang="en-IN" sz="2000" b="0" i="0" dirty="0" err="1">
                <a:solidFill>
                  <a:srgbClr val="000000"/>
                </a:solidFill>
                <a:effectLst/>
                <a:latin typeface="Segoe UI" panose="020B0502040204020203" pitchFamily="34" charset="0"/>
              </a:rPr>
              <a:t>index.html</a:t>
            </a:r>
            <a:br>
              <a:rPr lang="en-IN" sz="2000" b="0" i="0" dirty="0">
                <a:solidFill>
                  <a:srgbClr val="000000"/>
                </a:solidFill>
                <a:effectLst/>
                <a:latin typeface="Segoe UI" panose="020B0502040204020203" pitchFamily="34" charset="0"/>
              </a:rPr>
            </a:br>
            <a:endParaRPr lang="en-US" sz="2000" dirty="0"/>
          </a:p>
        </p:txBody>
      </p:sp>
      <p:pic>
        <p:nvPicPr>
          <p:cNvPr id="6" name="Picture 5">
            <a:extLst>
              <a:ext uri="{FF2B5EF4-FFF2-40B4-BE49-F238E27FC236}">
                <a16:creationId xmlns:a16="http://schemas.microsoft.com/office/drawing/2014/main" id="{B76187A6-CE06-1895-1196-DF8235B2463E}"/>
              </a:ext>
            </a:extLst>
          </p:cNvPr>
          <p:cNvPicPr>
            <a:picLocks noChangeAspect="1"/>
          </p:cNvPicPr>
          <p:nvPr/>
        </p:nvPicPr>
        <p:blipFill>
          <a:blip r:embed="rId3"/>
          <a:stretch>
            <a:fillRect/>
          </a:stretch>
        </p:blipFill>
        <p:spPr>
          <a:xfrm>
            <a:off x="5819773" y="1645743"/>
            <a:ext cx="6319837" cy="2387600"/>
          </a:xfrm>
          <a:prstGeom prst="rect">
            <a:avLst/>
          </a:prstGeom>
          <a:ln>
            <a:solidFill>
              <a:schemeClr val="tx1"/>
            </a:solidFill>
          </a:ln>
        </p:spPr>
      </p:pic>
      <p:sp>
        <p:nvSpPr>
          <p:cNvPr id="7" name="Title 1">
            <a:extLst>
              <a:ext uri="{FF2B5EF4-FFF2-40B4-BE49-F238E27FC236}">
                <a16:creationId xmlns:a16="http://schemas.microsoft.com/office/drawing/2014/main" id="{8E539BA8-1B83-5F57-9BC0-BA29BB5DF209}"/>
              </a:ext>
            </a:extLst>
          </p:cNvPr>
          <p:cNvSpPr txBox="1">
            <a:spLocks/>
          </p:cNvSpPr>
          <p:nvPr/>
        </p:nvSpPr>
        <p:spPr>
          <a:xfrm>
            <a:off x="3738562" y="73819"/>
            <a:ext cx="3705226" cy="87828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200" dirty="0">
                <a:solidFill>
                  <a:srgbClr val="000000"/>
                </a:solidFill>
                <a:latin typeface="Segoe UI" panose="020B0502040204020203" pitchFamily="34" charset="0"/>
              </a:rPr>
              <a:t>Without z-index</a:t>
            </a:r>
            <a:br>
              <a:rPr lang="en-IN" sz="3200" dirty="0">
                <a:solidFill>
                  <a:srgbClr val="000000"/>
                </a:solidFill>
                <a:latin typeface="Segoe UI" panose="020B0502040204020203" pitchFamily="34" charset="0"/>
              </a:rPr>
            </a:br>
            <a:endParaRPr lang="en-US" sz="3200" dirty="0"/>
          </a:p>
        </p:txBody>
      </p:sp>
    </p:spTree>
    <p:extLst>
      <p:ext uri="{BB962C8B-B14F-4D97-AF65-F5344CB8AC3E}">
        <p14:creationId xmlns:p14="http://schemas.microsoft.com/office/powerpoint/2010/main" val="3508596032"/>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ADFE19F-2487-A2CA-E2AF-DD785A73B1CC}"/>
              </a:ext>
            </a:extLst>
          </p:cNvPr>
          <p:cNvPicPr>
            <a:picLocks noChangeAspect="1"/>
          </p:cNvPicPr>
          <p:nvPr/>
        </p:nvPicPr>
        <p:blipFill>
          <a:blip r:embed="rId2"/>
          <a:stretch>
            <a:fillRect/>
          </a:stretch>
        </p:blipFill>
        <p:spPr>
          <a:xfrm>
            <a:off x="1682750" y="2235200"/>
            <a:ext cx="8826500" cy="2387600"/>
          </a:xfrm>
          <a:prstGeom prst="rect">
            <a:avLst/>
          </a:prstGeom>
        </p:spPr>
      </p:pic>
    </p:spTree>
    <p:extLst>
      <p:ext uri="{BB962C8B-B14F-4D97-AF65-F5344CB8AC3E}">
        <p14:creationId xmlns:p14="http://schemas.microsoft.com/office/powerpoint/2010/main" val="238492973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087E71C-F776-BADE-7A83-C867395A1DF0}"/>
              </a:ext>
            </a:extLst>
          </p:cNvPr>
          <p:cNvSpPr>
            <a:spLocks noGrp="1"/>
          </p:cNvSpPr>
          <p:nvPr>
            <p:ph type="title"/>
          </p:nvPr>
        </p:nvSpPr>
        <p:spPr>
          <a:xfrm>
            <a:off x="838200" y="365125"/>
            <a:ext cx="10515600" cy="1325563"/>
          </a:xfrm>
        </p:spPr>
        <p:txBody>
          <a:bodyPr>
            <a:normAutofit/>
          </a:bodyPr>
          <a:lstStyle/>
          <a:p>
            <a:r>
              <a:rPr lang="en-IN" sz="4200" b="0" i="0">
                <a:effectLst/>
                <a:latin typeface="Segoe UI" panose="020B0502040204020203" pitchFamily="34" charset="0"/>
              </a:rPr>
              <a:t>CSS Layout - float and clear</a:t>
            </a:r>
            <a:br>
              <a:rPr lang="en-IN" sz="4200" b="0" i="0">
                <a:effectLst/>
                <a:latin typeface="Segoe UI" panose="020B0502040204020203" pitchFamily="34" charset="0"/>
              </a:rPr>
            </a:br>
            <a:endParaRPr lang="en-US" sz="4200"/>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2935F490-7303-BE41-EC29-D2E0353EA90B}"/>
              </a:ext>
            </a:extLst>
          </p:cNvPr>
          <p:cNvSpPr>
            <a:spLocks noGrp="1"/>
          </p:cNvSpPr>
          <p:nvPr>
            <p:ph idx="1"/>
          </p:nvPr>
        </p:nvSpPr>
        <p:spPr>
          <a:xfrm>
            <a:off x="838200" y="2288349"/>
            <a:ext cx="10515600" cy="4251960"/>
          </a:xfrm>
        </p:spPr>
        <p:txBody>
          <a:bodyPr>
            <a:normAutofit/>
          </a:bodyPr>
          <a:lstStyle/>
          <a:p>
            <a:r>
              <a:rPr lang="en-IN" sz="2200" b="0" i="0" dirty="0">
                <a:effectLst/>
                <a:latin typeface="Verdana" panose="020B0604030504040204" pitchFamily="34" charset="0"/>
              </a:rPr>
              <a:t>The CSS float property specifies how an element should float.</a:t>
            </a:r>
          </a:p>
          <a:p>
            <a:r>
              <a:rPr lang="en-IN" sz="2200" b="0" i="0" dirty="0">
                <a:effectLst/>
                <a:latin typeface="Verdana" panose="020B0604030504040204" pitchFamily="34" charset="0"/>
              </a:rPr>
              <a:t>The CSS clear property specifies what elements can float beside the cleared element and on which side.</a:t>
            </a:r>
          </a:p>
          <a:p>
            <a:endParaRPr lang="en-US" sz="2200" dirty="0"/>
          </a:p>
        </p:txBody>
      </p:sp>
      <p:pic>
        <p:nvPicPr>
          <p:cNvPr id="7" name="Picture 6">
            <a:extLst>
              <a:ext uri="{FF2B5EF4-FFF2-40B4-BE49-F238E27FC236}">
                <a16:creationId xmlns:a16="http://schemas.microsoft.com/office/drawing/2014/main" id="{81F780AC-CE80-4E88-2EF8-EDA0636C2B06}"/>
              </a:ext>
            </a:extLst>
          </p:cNvPr>
          <p:cNvPicPr>
            <a:picLocks noChangeAspect="1"/>
          </p:cNvPicPr>
          <p:nvPr/>
        </p:nvPicPr>
        <p:blipFill>
          <a:blip r:embed="rId2"/>
          <a:stretch>
            <a:fillRect/>
          </a:stretch>
        </p:blipFill>
        <p:spPr>
          <a:xfrm>
            <a:off x="1671638" y="4315619"/>
            <a:ext cx="9329737" cy="1642270"/>
          </a:xfrm>
          <a:prstGeom prst="rect">
            <a:avLst/>
          </a:prstGeom>
          <a:ln>
            <a:solidFill>
              <a:schemeClr val="tx1"/>
            </a:solidFill>
          </a:ln>
        </p:spPr>
      </p:pic>
    </p:spTree>
    <p:extLst>
      <p:ext uri="{BB962C8B-B14F-4D97-AF65-F5344CB8AC3E}">
        <p14:creationId xmlns:p14="http://schemas.microsoft.com/office/powerpoint/2010/main" val="3320281732"/>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CBD39EA-8E68-C4DC-EF6E-651281D2A1F8}"/>
              </a:ext>
            </a:extLst>
          </p:cNvPr>
          <p:cNvSpPr>
            <a:spLocks noGrp="1"/>
          </p:cNvSpPr>
          <p:nvPr>
            <p:ph type="title"/>
          </p:nvPr>
        </p:nvSpPr>
        <p:spPr>
          <a:xfrm>
            <a:off x="838200" y="365125"/>
            <a:ext cx="10515600" cy="1325563"/>
          </a:xfrm>
        </p:spPr>
        <p:txBody>
          <a:bodyPr>
            <a:normAutofit/>
          </a:bodyPr>
          <a:lstStyle/>
          <a:p>
            <a:r>
              <a:rPr lang="en-IN" sz="4200" b="0" i="0">
                <a:effectLst/>
                <a:latin typeface="Segoe UI" panose="020B0502040204020203" pitchFamily="34" charset="0"/>
              </a:rPr>
              <a:t>The float Property</a:t>
            </a:r>
            <a:br>
              <a:rPr lang="en-IN" sz="4200" b="0" i="0">
                <a:effectLst/>
                <a:latin typeface="Segoe UI" panose="020B0502040204020203" pitchFamily="34" charset="0"/>
              </a:rPr>
            </a:br>
            <a:endParaRPr lang="en-US" sz="4200"/>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8790459-F6AE-D4E3-8585-19266A042CE8}"/>
              </a:ext>
            </a:extLst>
          </p:cNvPr>
          <p:cNvSpPr>
            <a:spLocks noGrp="1"/>
          </p:cNvSpPr>
          <p:nvPr>
            <p:ph idx="1"/>
          </p:nvPr>
        </p:nvSpPr>
        <p:spPr>
          <a:xfrm>
            <a:off x="838200" y="1929384"/>
            <a:ext cx="10853928" cy="4251960"/>
          </a:xfrm>
        </p:spPr>
        <p:txBody>
          <a:bodyPr>
            <a:normAutofit fontScale="92500"/>
          </a:bodyPr>
          <a:lstStyle/>
          <a:p>
            <a:r>
              <a:rPr lang="en-IN" sz="2200" b="0" i="0" dirty="0">
                <a:effectLst/>
                <a:latin typeface="Verdana" panose="020B0604030504040204" pitchFamily="34" charset="0"/>
              </a:rPr>
              <a:t>The float property is used for positioning and formatting content e.g. let an image float left to the text in a container.</a:t>
            </a:r>
          </a:p>
          <a:p>
            <a:endParaRPr lang="en-IN" sz="2200" b="0" i="0" dirty="0">
              <a:effectLst/>
              <a:latin typeface="Verdana" panose="020B0604030504040204" pitchFamily="34" charset="0"/>
            </a:endParaRPr>
          </a:p>
          <a:p>
            <a:r>
              <a:rPr lang="en-IN" sz="2200" b="0" i="0" dirty="0">
                <a:effectLst/>
                <a:latin typeface="Verdana" panose="020B0604030504040204" pitchFamily="34" charset="0"/>
              </a:rPr>
              <a:t>The float property can have one of the following values:</a:t>
            </a:r>
          </a:p>
          <a:p>
            <a:pPr marL="0" indent="0">
              <a:buNone/>
            </a:pPr>
            <a:r>
              <a:rPr lang="en-IN" sz="2200" b="0" i="0" dirty="0">
                <a:effectLst/>
                <a:latin typeface="Verdana" panose="020B0604030504040204" pitchFamily="34" charset="0"/>
              </a:rPr>
              <a:t>left - The element floats to the left of its container</a:t>
            </a:r>
          </a:p>
          <a:p>
            <a:pPr marL="0" indent="0">
              <a:buNone/>
            </a:pPr>
            <a:r>
              <a:rPr lang="en-IN" sz="2200" b="0" i="0" dirty="0">
                <a:effectLst/>
                <a:latin typeface="Verdana" panose="020B0604030504040204" pitchFamily="34" charset="0"/>
              </a:rPr>
              <a:t>right - The element floats to the right of its container</a:t>
            </a:r>
          </a:p>
          <a:p>
            <a:pPr marL="0" indent="0">
              <a:buNone/>
            </a:pPr>
            <a:r>
              <a:rPr lang="en-IN" sz="2200" b="0" i="0" dirty="0">
                <a:effectLst/>
                <a:latin typeface="Verdana" panose="020B0604030504040204" pitchFamily="34" charset="0"/>
              </a:rPr>
              <a:t>none - The element does not float (will be displayed just where it occurs in the text). This is default.</a:t>
            </a:r>
          </a:p>
          <a:p>
            <a:pPr marL="0" indent="0">
              <a:buNone/>
            </a:pPr>
            <a:r>
              <a:rPr lang="en-IN" sz="2200" b="0" i="0" dirty="0">
                <a:effectLst/>
                <a:latin typeface="Verdana" panose="020B0604030504040204" pitchFamily="34" charset="0"/>
              </a:rPr>
              <a:t>inherit - The element inherits the float value of its parent</a:t>
            </a:r>
          </a:p>
          <a:p>
            <a:pPr marL="0" indent="0">
              <a:buNone/>
            </a:pPr>
            <a:endParaRPr lang="en-IN" sz="2200" b="0" i="0" dirty="0">
              <a:effectLst/>
              <a:latin typeface="Verdana" panose="020B0604030504040204" pitchFamily="34" charset="0"/>
            </a:endParaRPr>
          </a:p>
          <a:p>
            <a:r>
              <a:rPr lang="en-IN" sz="2200" b="0" i="0" dirty="0">
                <a:effectLst/>
                <a:latin typeface="Verdana" panose="020B0604030504040204" pitchFamily="34" charset="0"/>
              </a:rPr>
              <a:t>In its simplest use, the float property can be used to wrap text around images.</a:t>
            </a:r>
          </a:p>
          <a:p>
            <a:endParaRPr lang="en-US" sz="2200" dirty="0"/>
          </a:p>
        </p:txBody>
      </p:sp>
    </p:spTree>
    <p:extLst>
      <p:ext uri="{BB962C8B-B14F-4D97-AF65-F5344CB8AC3E}">
        <p14:creationId xmlns:p14="http://schemas.microsoft.com/office/powerpoint/2010/main" val="194217611"/>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AD3CF4F-203F-0AA5-24C5-4D3F2D421E58}"/>
              </a:ext>
            </a:extLst>
          </p:cNvPr>
          <p:cNvPicPr>
            <a:picLocks noChangeAspect="1"/>
          </p:cNvPicPr>
          <p:nvPr/>
        </p:nvPicPr>
        <p:blipFill>
          <a:blip r:embed="rId2"/>
          <a:stretch>
            <a:fillRect/>
          </a:stretch>
        </p:blipFill>
        <p:spPr>
          <a:xfrm>
            <a:off x="450056" y="893707"/>
            <a:ext cx="11451432" cy="4406955"/>
          </a:xfrm>
          <a:prstGeom prst="rect">
            <a:avLst/>
          </a:prstGeom>
          <a:ln>
            <a:solidFill>
              <a:schemeClr val="tx1"/>
            </a:solidFill>
          </a:ln>
        </p:spPr>
      </p:pic>
    </p:spTree>
    <p:extLst>
      <p:ext uri="{BB962C8B-B14F-4D97-AF65-F5344CB8AC3E}">
        <p14:creationId xmlns:p14="http://schemas.microsoft.com/office/powerpoint/2010/main" val="36123120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B3657A-40AC-3A69-E4C4-BE30696E2840}"/>
              </a:ext>
            </a:extLst>
          </p:cNvPr>
          <p:cNvSpPr>
            <a:spLocks noGrp="1"/>
          </p:cNvSpPr>
          <p:nvPr>
            <p:ph type="title"/>
          </p:nvPr>
        </p:nvSpPr>
        <p:spPr/>
        <p:txBody>
          <a:bodyPr>
            <a:normAutofit/>
          </a:bodyPr>
          <a:lstStyle/>
          <a:p>
            <a:r>
              <a:rPr lang="en-IN" b="0" i="0" dirty="0">
                <a:effectLst/>
                <a:latin typeface="Segoe UI" panose="020B0502040204020203" pitchFamily="34" charset="0"/>
              </a:rPr>
              <a:t>CSS class Selector</a:t>
            </a:r>
            <a:br>
              <a:rPr lang="en-IN" b="0" i="0" dirty="0">
                <a:effectLst/>
                <a:latin typeface="Segoe UI" panose="020B0502040204020203" pitchFamily="34" charset="0"/>
              </a:rPr>
            </a:br>
            <a:endParaRPr lang="en-US" dirty="0"/>
          </a:p>
        </p:txBody>
      </p:sp>
      <p:sp>
        <p:nvSpPr>
          <p:cNvPr id="3" name="Content Placeholder 2">
            <a:extLst>
              <a:ext uri="{FF2B5EF4-FFF2-40B4-BE49-F238E27FC236}">
                <a16:creationId xmlns:a16="http://schemas.microsoft.com/office/drawing/2014/main" id="{9A41CE0E-3D4E-5485-4719-5E1E0F9E8A9D}"/>
              </a:ext>
            </a:extLst>
          </p:cNvPr>
          <p:cNvSpPr>
            <a:spLocks noGrp="1"/>
          </p:cNvSpPr>
          <p:nvPr>
            <p:ph idx="1"/>
          </p:nvPr>
        </p:nvSpPr>
        <p:spPr>
          <a:xfrm>
            <a:off x="0" y="1204231"/>
            <a:ext cx="5640161" cy="4860699"/>
          </a:xfrm>
          <a:ln w="31750">
            <a:solidFill>
              <a:schemeClr val="bg1"/>
            </a:solidFill>
          </a:ln>
        </p:spPr>
        <p:txBody>
          <a:bodyPr>
            <a:normAutofit fontScale="92500" lnSpcReduction="20000"/>
          </a:bodyPr>
          <a:lstStyle/>
          <a:p>
            <a:pPr marL="0" indent="0" algn="l">
              <a:buNone/>
            </a:pPr>
            <a:r>
              <a:rPr lang="en-IN" b="0" i="0" dirty="0">
                <a:effectLst/>
                <a:latin typeface="Verdana" panose="020B0604030504040204" pitchFamily="34" charset="0"/>
              </a:rPr>
              <a:t>The class selector selects HTML elements with a specific class attribute.</a:t>
            </a:r>
          </a:p>
          <a:p>
            <a:pPr algn="l"/>
            <a:r>
              <a:rPr lang="en-IN" b="0" i="0" dirty="0">
                <a:effectLst/>
                <a:latin typeface="Verdana" panose="020B0604030504040204" pitchFamily="34" charset="0"/>
              </a:rPr>
              <a:t>To select elements with a specific class, write a period (.) character, followed by the class name.</a:t>
            </a:r>
          </a:p>
          <a:p>
            <a:pPr algn="l"/>
            <a:r>
              <a:rPr lang="en-IN" b="0" i="0" dirty="0">
                <a:effectLst/>
                <a:latin typeface="Segoe UI" panose="020B0502040204020203" pitchFamily="34" charset="0"/>
              </a:rPr>
              <a:t>Example</a:t>
            </a:r>
          </a:p>
          <a:p>
            <a:pPr algn="l"/>
            <a:r>
              <a:rPr lang="en-IN" b="0" i="0" dirty="0">
                <a:effectLst/>
                <a:latin typeface="Verdana" panose="020B0604030504040204" pitchFamily="34" charset="0"/>
              </a:rPr>
              <a:t>In this example all HTML elements with class="</a:t>
            </a:r>
            <a:r>
              <a:rPr lang="en-IN" b="0" i="0" dirty="0" err="1">
                <a:effectLst/>
                <a:latin typeface="Verdana" panose="020B0604030504040204" pitchFamily="34" charset="0"/>
              </a:rPr>
              <a:t>center</a:t>
            </a:r>
            <a:r>
              <a:rPr lang="en-IN" b="0" i="0" dirty="0">
                <a:effectLst/>
                <a:latin typeface="Verdana" panose="020B0604030504040204" pitchFamily="34" charset="0"/>
              </a:rPr>
              <a:t>" will be red and </a:t>
            </a:r>
            <a:r>
              <a:rPr lang="en-IN" b="0" i="0" dirty="0" err="1">
                <a:effectLst/>
                <a:latin typeface="Verdana" panose="020B0604030504040204" pitchFamily="34" charset="0"/>
              </a:rPr>
              <a:t>center</a:t>
            </a:r>
            <a:r>
              <a:rPr lang="en-IN" b="0" i="0" dirty="0">
                <a:effectLst/>
                <a:latin typeface="Verdana" panose="020B0604030504040204" pitchFamily="34" charset="0"/>
              </a:rPr>
              <a:t>-aligned: </a:t>
            </a:r>
          </a:p>
          <a:p>
            <a:pPr algn="l"/>
            <a:r>
              <a:rPr lang="en-IN" b="0" i="0" dirty="0">
                <a:effectLst/>
                <a:latin typeface="Consolas" panose="020B0609020204030204" pitchFamily="49" charset="0"/>
              </a:rPr>
              <a:t>.</a:t>
            </a:r>
            <a:r>
              <a:rPr lang="en-IN" b="0" i="0" dirty="0" err="1">
                <a:effectLst/>
                <a:latin typeface="Consolas" panose="020B0609020204030204" pitchFamily="49" charset="0"/>
              </a:rPr>
              <a:t>center</a:t>
            </a:r>
            <a:r>
              <a:rPr lang="en-IN" b="0" i="0" dirty="0">
                <a:effectLst/>
                <a:latin typeface="Consolas" panose="020B0609020204030204" pitchFamily="49" charset="0"/>
              </a:rPr>
              <a:t> {</a:t>
            </a:r>
            <a:br>
              <a:rPr lang="en-IN" b="0" i="0" dirty="0">
                <a:effectLst/>
                <a:latin typeface="Consolas" panose="020B0609020204030204" pitchFamily="49" charset="0"/>
              </a:rPr>
            </a:br>
            <a:r>
              <a:rPr lang="en-IN" b="0" i="0" dirty="0">
                <a:effectLst/>
                <a:latin typeface="Consolas" panose="020B0609020204030204" pitchFamily="49" charset="0"/>
              </a:rPr>
              <a:t>  text-align: </a:t>
            </a:r>
            <a:r>
              <a:rPr lang="en-IN" b="0" i="0" dirty="0" err="1">
                <a:effectLst/>
                <a:latin typeface="Consolas" panose="020B0609020204030204" pitchFamily="49" charset="0"/>
              </a:rPr>
              <a:t>center</a:t>
            </a:r>
            <a:r>
              <a:rPr lang="en-IN" b="0" i="0" dirty="0">
                <a:effectLst/>
                <a:latin typeface="Consolas" panose="020B0609020204030204" pitchFamily="49" charset="0"/>
              </a:rPr>
              <a:t>;</a:t>
            </a:r>
            <a:br>
              <a:rPr lang="en-IN" b="0" i="0" dirty="0">
                <a:effectLst/>
                <a:latin typeface="Consolas" panose="020B0609020204030204" pitchFamily="49" charset="0"/>
              </a:rPr>
            </a:br>
            <a:r>
              <a:rPr lang="en-IN" b="0" i="0" dirty="0">
                <a:effectLst/>
                <a:latin typeface="Consolas" panose="020B0609020204030204" pitchFamily="49" charset="0"/>
              </a:rPr>
              <a:t>  </a:t>
            </a:r>
            <a:r>
              <a:rPr lang="en-IN" b="0" i="0" dirty="0" err="1">
                <a:effectLst/>
                <a:latin typeface="Consolas" panose="020B0609020204030204" pitchFamily="49" charset="0"/>
              </a:rPr>
              <a:t>color</a:t>
            </a:r>
            <a:r>
              <a:rPr lang="en-IN" b="0" i="0" dirty="0">
                <a:effectLst/>
                <a:latin typeface="Consolas" panose="020B0609020204030204" pitchFamily="49" charset="0"/>
              </a:rPr>
              <a:t>: red;</a:t>
            </a:r>
            <a:br>
              <a:rPr lang="en-IN" b="0" i="0" dirty="0">
                <a:effectLst/>
                <a:latin typeface="Consolas" panose="020B0609020204030204" pitchFamily="49" charset="0"/>
              </a:rPr>
            </a:br>
            <a:r>
              <a:rPr lang="en-IN" b="0" i="0" dirty="0">
                <a:effectLst/>
                <a:latin typeface="Consolas" panose="020B0609020204030204" pitchFamily="49" charset="0"/>
              </a:rPr>
              <a:t>}</a:t>
            </a:r>
          </a:p>
          <a:p>
            <a:endParaRPr lang="en-US" dirty="0"/>
          </a:p>
        </p:txBody>
      </p:sp>
      <p:pic>
        <p:nvPicPr>
          <p:cNvPr id="4" name="Picture 3">
            <a:extLst>
              <a:ext uri="{FF2B5EF4-FFF2-40B4-BE49-F238E27FC236}">
                <a16:creationId xmlns:a16="http://schemas.microsoft.com/office/drawing/2014/main" id="{15CBF43D-E201-0D13-6CD2-72D27625B249}"/>
              </a:ext>
            </a:extLst>
          </p:cNvPr>
          <p:cNvPicPr>
            <a:picLocks noChangeAspect="1"/>
          </p:cNvPicPr>
          <p:nvPr/>
        </p:nvPicPr>
        <p:blipFill rotWithShape="1">
          <a:blip r:embed="rId2"/>
          <a:srcRect r="66133" b="8440"/>
          <a:stretch/>
        </p:blipFill>
        <p:spPr>
          <a:xfrm>
            <a:off x="6038630" y="120558"/>
            <a:ext cx="6079892" cy="3651341"/>
          </a:xfrm>
          <a:prstGeom prst="rect">
            <a:avLst/>
          </a:prstGeom>
        </p:spPr>
      </p:pic>
      <p:pic>
        <p:nvPicPr>
          <p:cNvPr id="6" name="Picture 5">
            <a:extLst>
              <a:ext uri="{FF2B5EF4-FFF2-40B4-BE49-F238E27FC236}">
                <a16:creationId xmlns:a16="http://schemas.microsoft.com/office/drawing/2014/main" id="{20A8832C-3A28-6BEB-C4D6-401C168BD075}"/>
              </a:ext>
            </a:extLst>
          </p:cNvPr>
          <p:cNvPicPr>
            <a:picLocks noChangeAspect="1"/>
          </p:cNvPicPr>
          <p:nvPr/>
        </p:nvPicPr>
        <p:blipFill rotWithShape="1">
          <a:blip r:embed="rId2"/>
          <a:srcRect l="51445"/>
          <a:stretch/>
        </p:blipFill>
        <p:spPr>
          <a:xfrm>
            <a:off x="6096000" y="4257675"/>
            <a:ext cx="5919787" cy="2479767"/>
          </a:xfrm>
          <a:prstGeom prst="rect">
            <a:avLst/>
          </a:prstGeom>
        </p:spPr>
      </p:pic>
    </p:spTree>
    <p:extLst>
      <p:ext uri="{BB962C8B-B14F-4D97-AF65-F5344CB8AC3E}">
        <p14:creationId xmlns:p14="http://schemas.microsoft.com/office/powerpoint/2010/main" val="2346046367"/>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FF4776F-8C78-2EA7-D8A6-E4CA722D598B}"/>
              </a:ext>
            </a:extLst>
          </p:cNvPr>
          <p:cNvPicPr>
            <a:picLocks noChangeAspect="1"/>
          </p:cNvPicPr>
          <p:nvPr/>
        </p:nvPicPr>
        <p:blipFill rotWithShape="1">
          <a:blip r:embed="rId2"/>
          <a:srcRect l="820" r="50000"/>
          <a:stretch/>
        </p:blipFill>
        <p:spPr>
          <a:xfrm>
            <a:off x="771525" y="340518"/>
            <a:ext cx="8015287" cy="6176963"/>
          </a:xfrm>
          <a:prstGeom prst="rect">
            <a:avLst/>
          </a:prstGeom>
        </p:spPr>
      </p:pic>
      <p:pic>
        <p:nvPicPr>
          <p:cNvPr id="5" name="Picture 4">
            <a:extLst>
              <a:ext uri="{FF2B5EF4-FFF2-40B4-BE49-F238E27FC236}">
                <a16:creationId xmlns:a16="http://schemas.microsoft.com/office/drawing/2014/main" id="{149B021B-FD25-956E-BD17-F6E39926660E}"/>
              </a:ext>
            </a:extLst>
          </p:cNvPr>
          <p:cNvPicPr>
            <a:picLocks noChangeAspect="1"/>
          </p:cNvPicPr>
          <p:nvPr/>
        </p:nvPicPr>
        <p:blipFill rotWithShape="1">
          <a:blip r:embed="rId2"/>
          <a:srcRect l="50820" b="42969"/>
          <a:stretch/>
        </p:blipFill>
        <p:spPr>
          <a:xfrm>
            <a:off x="5895975" y="340518"/>
            <a:ext cx="5995988" cy="2425701"/>
          </a:xfrm>
          <a:prstGeom prst="rect">
            <a:avLst/>
          </a:prstGeom>
          <a:ln>
            <a:solidFill>
              <a:schemeClr val="tx1"/>
            </a:solidFill>
          </a:ln>
        </p:spPr>
      </p:pic>
      <p:sp>
        <p:nvSpPr>
          <p:cNvPr id="6" name="TextBox 5">
            <a:extLst>
              <a:ext uri="{FF2B5EF4-FFF2-40B4-BE49-F238E27FC236}">
                <a16:creationId xmlns:a16="http://schemas.microsoft.com/office/drawing/2014/main" id="{C44AF410-1FA3-F1A0-F4FE-D2DD91F7F958}"/>
              </a:ext>
            </a:extLst>
          </p:cNvPr>
          <p:cNvSpPr txBox="1"/>
          <p:nvPr/>
        </p:nvSpPr>
        <p:spPr>
          <a:xfrm>
            <a:off x="9586913" y="4757738"/>
            <a:ext cx="2143125" cy="369332"/>
          </a:xfrm>
          <a:prstGeom prst="rect">
            <a:avLst/>
          </a:prstGeom>
          <a:noFill/>
        </p:spPr>
        <p:txBody>
          <a:bodyPr wrap="square" rtlCol="0">
            <a:spAutoFit/>
          </a:bodyPr>
          <a:lstStyle/>
          <a:p>
            <a:r>
              <a:rPr lang="en-US" dirty="0" err="1"/>
              <a:t>float_right.html</a:t>
            </a:r>
            <a:endParaRPr lang="en-US" dirty="0"/>
          </a:p>
        </p:txBody>
      </p:sp>
    </p:spTree>
    <p:extLst>
      <p:ext uri="{BB962C8B-B14F-4D97-AF65-F5344CB8AC3E}">
        <p14:creationId xmlns:p14="http://schemas.microsoft.com/office/powerpoint/2010/main" val="615233802"/>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29C40BA-E7BF-3701-C350-23BEE6645B9F}"/>
              </a:ext>
            </a:extLst>
          </p:cNvPr>
          <p:cNvPicPr>
            <a:picLocks noChangeAspect="1"/>
          </p:cNvPicPr>
          <p:nvPr/>
        </p:nvPicPr>
        <p:blipFill rotWithShape="1">
          <a:blip r:embed="rId2"/>
          <a:srcRect t="685" r="50928" b="-685"/>
          <a:stretch/>
        </p:blipFill>
        <p:spPr>
          <a:xfrm>
            <a:off x="0" y="211137"/>
            <a:ext cx="9815513" cy="6261101"/>
          </a:xfrm>
          <a:prstGeom prst="rect">
            <a:avLst/>
          </a:prstGeom>
        </p:spPr>
      </p:pic>
      <p:pic>
        <p:nvPicPr>
          <p:cNvPr id="5" name="Picture 4">
            <a:extLst>
              <a:ext uri="{FF2B5EF4-FFF2-40B4-BE49-F238E27FC236}">
                <a16:creationId xmlns:a16="http://schemas.microsoft.com/office/drawing/2014/main" id="{F93163F8-ECE1-8475-748E-605161BE20BF}"/>
              </a:ext>
            </a:extLst>
          </p:cNvPr>
          <p:cNvPicPr>
            <a:picLocks noChangeAspect="1"/>
          </p:cNvPicPr>
          <p:nvPr/>
        </p:nvPicPr>
        <p:blipFill rotWithShape="1">
          <a:blip r:embed="rId2"/>
          <a:srcRect l="50000" b="39229"/>
          <a:stretch/>
        </p:blipFill>
        <p:spPr>
          <a:xfrm>
            <a:off x="4857750" y="168274"/>
            <a:ext cx="7191375" cy="2515130"/>
          </a:xfrm>
          <a:prstGeom prst="rect">
            <a:avLst/>
          </a:prstGeom>
          <a:ln>
            <a:solidFill>
              <a:schemeClr val="tx1"/>
            </a:solidFill>
          </a:ln>
        </p:spPr>
      </p:pic>
      <p:sp>
        <p:nvSpPr>
          <p:cNvPr id="6" name="TextBox 5">
            <a:extLst>
              <a:ext uri="{FF2B5EF4-FFF2-40B4-BE49-F238E27FC236}">
                <a16:creationId xmlns:a16="http://schemas.microsoft.com/office/drawing/2014/main" id="{A62BF127-10D3-5847-481D-6473897530AF}"/>
              </a:ext>
            </a:extLst>
          </p:cNvPr>
          <p:cNvSpPr txBox="1"/>
          <p:nvPr/>
        </p:nvSpPr>
        <p:spPr>
          <a:xfrm>
            <a:off x="2743200" y="942975"/>
            <a:ext cx="1800225" cy="369332"/>
          </a:xfrm>
          <a:prstGeom prst="rect">
            <a:avLst/>
          </a:prstGeom>
          <a:noFill/>
        </p:spPr>
        <p:txBody>
          <a:bodyPr wrap="square" rtlCol="0">
            <a:spAutoFit/>
          </a:bodyPr>
          <a:lstStyle/>
          <a:p>
            <a:r>
              <a:rPr lang="en-US" dirty="0" err="1"/>
              <a:t>Float_left.html</a:t>
            </a:r>
            <a:endParaRPr lang="en-US" dirty="0"/>
          </a:p>
        </p:txBody>
      </p:sp>
    </p:spTree>
    <p:extLst>
      <p:ext uri="{BB962C8B-B14F-4D97-AF65-F5344CB8AC3E}">
        <p14:creationId xmlns:p14="http://schemas.microsoft.com/office/powerpoint/2010/main" val="646896521"/>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24C0C4-481A-E07F-FEAD-F39C3944AD59}"/>
              </a:ext>
            </a:extLst>
          </p:cNvPr>
          <p:cNvSpPr>
            <a:spLocks noGrp="1"/>
          </p:cNvSpPr>
          <p:nvPr>
            <p:ph type="title"/>
          </p:nvPr>
        </p:nvSpPr>
        <p:spPr>
          <a:xfrm>
            <a:off x="142876" y="131763"/>
            <a:ext cx="2133600" cy="514350"/>
          </a:xfrm>
        </p:spPr>
        <p:txBody>
          <a:bodyPr>
            <a:normAutofit fontScale="90000"/>
          </a:bodyPr>
          <a:lstStyle/>
          <a:p>
            <a:r>
              <a:rPr lang="en-US"/>
              <a:t>No float </a:t>
            </a:r>
            <a:endParaRPr lang="en-US" dirty="0"/>
          </a:p>
        </p:txBody>
      </p:sp>
      <p:pic>
        <p:nvPicPr>
          <p:cNvPr id="4" name="Picture 3">
            <a:extLst>
              <a:ext uri="{FF2B5EF4-FFF2-40B4-BE49-F238E27FC236}">
                <a16:creationId xmlns:a16="http://schemas.microsoft.com/office/drawing/2014/main" id="{073BEB21-1715-CB2B-58CE-B9734F09CB92}"/>
              </a:ext>
            </a:extLst>
          </p:cNvPr>
          <p:cNvPicPr>
            <a:picLocks noChangeAspect="1"/>
          </p:cNvPicPr>
          <p:nvPr/>
        </p:nvPicPr>
        <p:blipFill rotWithShape="1">
          <a:blip r:embed="rId2"/>
          <a:srcRect l="1452"/>
          <a:stretch/>
        </p:blipFill>
        <p:spPr>
          <a:xfrm>
            <a:off x="142876" y="828677"/>
            <a:ext cx="7558088" cy="5714996"/>
          </a:xfrm>
          <a:prstGeom prst="rect">
            <a:avLst/>
          </a:prstGeom>
        </p:spPr>
      </p:pic>
      <p:pic>
        <p:nvPicPr>
          <p:cNvPr id="5" name="Picture 4">
            <a:extLst>
              <a:ext uri="{FF2B5EF4-FFF2-40B4-BE49-F238E27FC236}">
                <a16:creationId xmlns:a16="http://schemas.microsoft.com/office/drawing/2014/main" id="{9E90B315-2D55-5D2E-43A0-3A6205FCD614}"/>
              </a:ext>
            </a:extLst>
          </p:cNvPr>
          <p:cNvPicPr>
            <a:picLocks noChangeAspect="1"/>
          </p:cNvPicPr>
          <p:nvPr/>
        </p:nvPicPr>
        <p:blipFill>
          <a:blip r:embed="rId3"/>
          <a:stretch>
            <a:fillRect/>
          </a:stretch>
        </p:blipFill>
        <p:spPr>
          <a:xfrm>
            <a:off x="4794250" y="131763"/>
            <a:ext cx="7254874" cy="3297237"/>
          </a:xfrm>
          <a:prstGeom prst="rect">
            <a:avLst/>
          </a:prstGeom>
          <a:ln>
            <a:solidFill>
              <a:schemeClr val="tx1"/>
            </a:solidFill>
          </a:ln>
        </p:spPr>
      </p:pic>
      <p:sp>
        <p:nvSpPr>
          <p:cNvPr id="7" name="TextBox 6">
            <a:extLst>
              <a:ext uri="{FF2B5EF4-FFF2-40B4-BE49-F238E27FC236}">
                <a16:creationId xmlns:a16="http://schemas.microsoft.com/office/drawing/2014/main" id="{E70152E8-BB72-3C92-5D77-B018529AB9E0}"/>
              </a:ext>
            </a:extLst>
          </p:cNvPr>
          <p:cNvSpPr txBox="1"/>
          <p:nvPr/>
        </p:nvSpPr>
        <p:spPr>
          <a:xfrm>
            <a:off x="8097044" y="6174341"/>
            <a:ext cx="1778000" cy="369332"/>
          </a:xfrm>
          <a:prstGeom prst="rect">
            <a:avLst/>
          </a:prstGeom>
          <a:noFill/>
        </p:spPr>
        <p:txBody>
          <a:bodyPr wrap="square">
            <a:spAutoFit/>
          </a:bodyPr>
          <a:lstStyle/>
          <a:p>
            <a:r>
              <a:rPr lang="en-US" dirty="0" err="1"/>
              <a:t>float_none.html</a:t>
            </a:r>
            <a:endParaRPr lang="en-US" dirty="0"/>
          </a:p>
        </p:txBody>
      </p:sp>
    </p:spTree>
    <p:extLst>
      <p:ext uri="{BB962C8B-B14F-4D97-AF65-F5344CB8AC3E}">
        <p14:creationId xmlns:p14="http://schemas.microsoft.com/office/powerpoint/2010/main" val="2642036342"/>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C89DEBB-24DB-F56F-40BE-D91D21762EB4}"/>
              </a:ext>
            </a:extLst>
          </p:cNvPr>
          <p:cNvSpPr>
            <a:spLocks noGrp="1"/>
          </p:cNvSpPr>
          <p:nvPr>
            <p:ph type="title"/>
          </p:nvPr>
        </p:nvSpPr>
        <p:spPr>
          <a:xfrm>
            <a:off x="838200" y="365125"/>
            <a:ext cx="10515600" cy="1325563"/>
          </a:xfrm>
        </p:spPr>
        <p:txBody>
          <a:bodyPr>
            <a:normAutofit/>
          </a:bodyPr>
          <a:lstStyle/>
          <a:p>
            <a:r>
              <a:rPr lang="en-IN" sz="4200" b="0" i="0" dirty="0">
                <a:effectLst/>
                <a:latin typeface="Segoe UI" panose="020B0502040204020203" pitchFamily="34" charset="0"/>
              </a:rPr>
              <a:t>The clear Property</a:t>
            </a:r>
            <a:br>
              <a:rPr lang="en-IN" sz="4200" b="0" i="0" dirty="0">
                <a:effectLst/>
                <a:latin typeface="Segoe UI" panose="020B0502040204020203" pitchFamily="34" charset="0"/>
              </a:rPr>
            </a:br>
            <a:endParaRPr lang="en-US" sz="4200" dirty="0"/>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11606CB-B90A-4699-1465-E3C4256E3D39}"/>
              </a:ext>
            </a:extLst>
          </p:cNvPr>
          <p:cNvSpPr>
            <a:spLocks noGrp="1"/>
          </p:cNvSpPr>
          <p:nvPr>
            <p:ph idx="1"/>
          </p:nvPr>
        </p:nvSpPr>
        <p:spPr>
          <a:xfrm>
            <a:off x="838200" y="1929384"/>
            <a:ext cx="10515600" cy="4251960"/>
          </a:xfrm>
        </p:spPr>
        <p:txBody>
          <a:bodyPr>
            <a:normAutofit/>
          </a:bodyPr>
          <a:lstStyle/>
          <a:p>
            <a:r>
              <a:rPr lang="en-IN" sz="1700" b="0" i="0" dirty="0">
                <a:effectLst/>
                <a:latin typeface="Verdana" panose="020B0604030504040204" pitchFamily="34" charset="0"/>
              </a:rPr>
              <a:t>When we use the float property, and we want the next element below (not on right or left), we will have to use the clear property.</a:t>
            </a:r>
          </a:p>
          <a:p>
            <a:r>
              <a:rPr lang="en-IN" sz="1700" b="0" i="0" dirty="0">
                <a:effectLst/>
                <a:latin typeface="Verdana" panose="020B0604030504040204" pitchFamily="34" charset="0"/>
              </a:rPr>
              <a:t>The clear property specifies what should happen with the element that is next to a floating element.</a:t>
            </a:r>
          </a:p>
          <a:p>
            <a:r>
              <a:rPr lang="en-IN" sz="1700" b="0" i="0" dirty="0">
                <a:effectLst/>
                <a:latin typeface="Verdana" panose="020B0604030504040204" pitchFamily="34" charset="0"/>
              </a:rPr>
              <a:t>The clear property can have one of the following values:</a:t>
            </a:r>
          </a:p>
          <a:p>
            <a:pPr marL="0" indent="0">
              <a:buNone/>
            </a:pPr>
            <a:r>
              <a:rPr lang="en-IN" sz="1700" b="0" i="0" dirty="0">
                <a:effectLst/>
                <a:latin typeface="Verdana" panose="020B0604030504040204" pitchFamily="34" charset="0"/>
              </a:rPr>
              <a:t>none - The element is not pushed below left or right floated elements. This is default</a:t>
            </a:r>
          </a:p>
          <a:p>
            <a:pPr marL="0" indent="0">
              <a:buNone/>
            </a:pPr>
            <a:r>
              <a:rPr lang="en-IN" sz="1700" b="0" i="0" dirty="0">
                <a:effectLst/>
                <a:latin typeface="Verdana" panose="020B0604030504040204" pitchFamily="34" charset="0"/>
              </a:rPr>
              <a:t>left - The element is pushed below left floated elements</a:t>
            </a:r>
          </a:p>
          <a:p>
            <a:pPr marL="0" indent="0">
              <a:buNone/>
            </a:pPr>
            <a:r>
              <a:rPr lang="en-IN" sz="1700" b="0" i="0" dirty="0">
                <a:effectLst/>
                <a:latin typeface="Verdana" panose="020B0604030504040204" pitchFamily="34" charset="0"/>
              </a:rPr>
              <a:t>right - The element is pushed below right floated elements</a:t>
            </a:r>
          </a:p>
          <a:p>
            <a:pPr marL="0" indent="0">
              <a:buNone/>
            </a:pPr>
            <a:r>
              <a:rPr lang="en-IN" sz="1700" b="0" i="0" dirty="0">
                <a:effectLst/>
                <a:latin typeface="Verdana" panose="020B0604030504040204" pitchFamily="34" charset="0"/>
              </a:rPr>
              <a:t>both - The element is pushed below both left and right floated elements</a:t>
            </a:r>
          </a:p>
          <a:p>
            <a:pPr marL="0" indent="0">
              <a:buNone/>
            </a:pPr>
            <a:r>
              <a:rPr lang="en-IN" sz="1700" b="0" i="0" dirty="0">
                <a:effectLst/>
                <a:latin typeface="Verdana" panose="020B0604030504040204" pitchFamily="34" charset="0"/>
              </a:rPr>
              <a:t>inherit - The element inherits the clear value from its parent</a:t>
            </a:r>
          </a:p>
          <a:p>
            <a:r>
              <a:rPr lang="en-IN" sz="1700" b="0" i="0" dirty="0">
                <a:effectLst/>
                <a:latin typeface="Verdana" panose="020B0604030504040204" pitchFamily="34" charset="0"/>
              </a:rPr>
              <a:t>When clearing floats, you should match the clear to the float: If an element is floated to the left, then you should clear to the left. Your floated element will continue to float, but the cleared element will appear below it on the web page.</a:t>
            </a:r>
          </a:p>
          <a:p>
            <a:endParaRPr lang="en-US" sz="1700" dirty="0"/>
          </a:p>
        </p:txBody>
      </p:sp>
    </p:spTree>
    <p:extLst>
      <p:ext uri="{BB962C8B-B14F-4D97-AF65-F5344CB8AC3E}">
        <p14:creationId xmlns:p14="http://schemas.microsoft.com/office/powerpoint/2010/main" val="1158865416"/>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94E5800-FEDA-A713-82A9-A67A11350F59}"/>
              </a:ext>
            </a:extLst>
          </p:cNvPr>
          <p:cNvSpPr txBox="1"/>
          <p:nvPr/>
        </p:nvSpPr>
        <p:spPr>
          <a:xfrm>
            <a:off x="219076" y="0"/>
            <a:ext cx="11612165" cy="923330"/>
          </a:xfrm>
          <a:prstGeom prst="rect">
            <a:avLst/>
          </a:prstGeom>
          <a:noFill/>
        </p:spPr>
        <p:txBody>
          <a:bodyPr wrap="square">
            <a:spAutoFit/>
          </a:bodyPr>
          <a:lstStyle/>
          <a:p>
            <a:pPr algn="l"/>
            <a:r>
              <a:rPr lang="en-IN" b="0" i="0" dirty="0">
                <a:solidFill>
                  <a:srgbClr val="000000"/>
                </a:solidFill>
                <a:effectLst/>
                <a:latin typeface="Segoe UI" panose="020B0502040204020203" pitchFamily="34" charset="0"/>
              </a:rPr>
              <a:t>Example</a:t>
            </a:r>
          </a:p>
          <a:p>
            <a:pPr algn="l"/>
            <a:r>
              <a:rPr lang="en-IN" b="0" i="0" dirty="0">
                <a:solidFill>
                  <a:srgbClr val="000000"/>
                </a:solidFill>
                <a:effectLst/>
                <a:latin typeface="Verdana" panose="020B0604030504040204" pitchFamily="34" charset="0"/>
              </a:rPr>
              <a:t>This example clears the float to the left. Here, it means that the &lt;div2&gt; element is pushed below the left floated &lt;div1&gt; element. </a:t>
            </a:r>
          </a:p>
        </p:txBody>
      </p:sp>
      <p:pic>
        <p:nvPicPr>
          <p:cNvPr id="6" name="Picture 5">
            <a:extLst>
              <a:ext uri="{FF2B5EF4-FFF2-40B4-BE49-F238E27FC236}">
                <a16:creationId xmlns:a16="http://schemas.microsoft.com/office/drawing/2014/main" id="{AC809FB0-C8B6-1D42-0BD4-9F7F5F6ABE67}"/>
              </a:ext>
            </a:extLst>
          </p:cNvPr>
          <p:cNvPicPr>
            <a:picLocks noChangeAspect="1"/>
          </p:cNvPicPr>
          <p:nvPr/>
        </p:nvPicPr>
        <p:blipFill rotWithShape="1">
          <a:blip r:embed="rId2"/>
          <a:srcRect t="1596" r="51719"/>
          <a:stretch/>
        </p:blipFill>
        <p:spPr>
          <a:xfrm>
            <a:off x="219076" y="923330"/>
            <a:ext cx="11853862" cy="5686425"/>
          </a:xfrm>
          <a:prstGeom prst="rect">
            <a:avLst/>
          </a:prstGeom>
        </p:spPr>
      </p:pic>
      <p:pic>
        <p:nvPicPr>
          <p:cNvPr id="7" name="Picture 6">
            <a:extLst>
              <a:ext uri="{FF2B5EF4-FFF2-40B4-BE49-F238E27FC236}">
                <a16:creationId xmlns:a16="http://schemas.microsoft.com/office/drawing/2014/main" id="{A34E2FBA-A1E9-57D4-5E79-7F4189DB5A43}"/>
              </a:ext>
            </a:extLst>
          </p:cNvPr>
          <p:cNvPicPr>
            <a:picLocks noChangeAspect="1"/>
          </p:cNvPicPr>
          <p:nvPr/>
        </p:nvPicPr>
        <p:blipFill rotWithShape="1">
          <a:blip r:embed="rId2"/>
          <a:srcRect l="50000" b="53479"/>
          <a:stretch/>
        </p:blipFill>
        <p:spPr>
          <a:xfrm>
            <a:off x="6096000" y="1483868"/>
            <a:ext cx="6096000" cy="2292528"/>
          </a:xfrm>
          <a:prstGeom prst="rect">
            <a:avLst/>
          </a:prstGeom>
          <a:ln>
            <a:solidFill>
              <a:schemeClr val="tx1"/>
            </a:solidFill>
          </a:ln>
        </p:spPr>
      </p:pic>
      <p:sp>
        <p:nvSpPr>
          <p:cNvPr id="9" name="TextBox 8">
            <a:extLst>
              <a:ext uri="{FF2B5EF4-FFF2-40B4-BE49-F238E27FC236}">
                <a16:creationId xmlns:a16="http://schemas.microsoft.com/office/drawing/2014/main" id="{53871550-9A9D-4C9F-787B-47FA0E638405}"/>
              </a:ext>
            </a:extLst>
          </p:cNvPr>
          <p:cNvSpPr txBox="1"/>
          <p:nvPr/>
        </p:nvSpPr>
        <p:spPr>
          <a:xfrm>
            <a:off x="9251157" y="4152268"/>
            <a:ext cx="2307431" cy="369332"/>
          </a:xfrm>
          <a:prstGeom prst="rect">
            <a:avLst/>
          </a:prstGeom>
          <a:noFill/>
        </p:spPr>
        <p:txBody>
          <a:bodyPr wrap="square">
            <a:spAutoFit/>
          </a:bodyPr>
          <a:lstStyle/>
          <a:p>
            <a:r>
              <a:rPr lang="en-US" dirty="0"/>
              <a:t>clear_example1.html</a:t>
            </a:r>
          </a:p>
        </p:txBody>
      </p:sp>
    </p:spTree>
    <p:extLst>
      <p:ext uri="{BB962C8B-B14F-4D97-AF65-F5344CB8AC3E}">
        <p14:creationId xmlns:p14="http://schemas.microsoft.com/office/powerpoint/2010/main" val="3250555079"/>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978112B-030F-3675-F9A4-A11F9DED5608}"/>
              </a:ext>
            </a:extLst>
          </p:cNvPr>
          <p:cNvPicPr>
            <a:picLocks noChangeAspect="1"/>
          </p:cNvPicPr>
          <p:nvPr/>
        </p:nvPicPr>
        <p:blipFill rotWithShape="1">
          <a:blip r:embed="rId2"/>
          <a:srcRect r="51250"/>
          <a:stretch/>
        </p:blipFill>
        <p:spPr>
          <a:xfrm>
            <a:off x="257174" y="0"/>
            <a:ext cx="10201275" cy="6390499"/>
          </a:xfrm>
          <a:prstGeom prst="rect">
            <a:avLst/>
          </a:prstGeom>
        </p:spPr>
      </p:pic>
      <p:pic>
        <p:nvPicPr>
          <p:cNvPr id="5" name="Picture 4">
            <a:extLst>
              <a:ext uri="{FF2B5EF4-FFF2-40B4-BE49-F238E27FC236}">
                <a16:creationId xmlns:a16="http://schemas.microsoft.com/office/drawing/2014/main" id="{1F41C750-95FE-3831-27AE-BB5FB54449E7}"/>
              </a:ext>
            </a:extLst>
          </p:cNvPr>
          <p:cNvPicPr>
            <a:picLocks noChangeAspect="1"/>
          </p:cNvPicPr>
          <p:nvPr/>
        </p:nvPicPr>
        <p:blipFill rotWithShape="1">
          <a:blip r:embed="rId2"/>
          <a:srcRect l="50000" b="59287"/>
          <a:stretch/>
        </p:blipFill>
        <p:spPr>
          <a:xfrm>
            <a:off x="4672014" y="244051"/>
            <a:ext cx="7262812" cy="2961499"/>
          </a:xfrm>
          <a:prstGeom prst="rect">
            <a:avLst/>
          </a:prstGeom>
          <a:ln>
            <a:solidFill>
              <a:schemeClr val="tx1"/>
            </a:solidFill>
          </a:ln>
        </p:spPr>
      </p:pic>
      <p:sp>
        <p:nvSpPr>
          <p:cNvPr id="6" name="TextBox 5">
            <a:extLst>
              <a:ext uri="{FF2B5EF4-FFF2-40B4-BE49-F238E27FC236}">
                <a16:creationId xmlns:a16="http://schemas.microsoft.com/office/drawing/2014/main" id="{15E6699A-2730-A4FA-A040-D8172B5F64CB}"/>
              </a:ext>
            </a:extLst>
          </p:cNvPr>
          <p:cNvSpPr txBox="1"/>
          <p:nvPr/>
        </p:nvSpPr>
        <p:spPr>
          <a:xfrm>
            <a:off x="8462962" y="4452699"/>
            <a:ext cx="3729038" cy="369332"/>
          </a:xfrm>
          <a:prstGeom prst="rect">
            <a:avLst/>
          </a:prstGeom>
          <a:noFill/>
        </p:spPr>
        <p:txBody>
          <a:bodyPr wrap="square" rtlCol="0">
            <a:spAutoFit/>
          </a:bodyPr>
          <a:lstStyle/>
          <a:p>
            <a:r>
              <a:rPr lang="en-US" dirty="0"/>
              <a:t>Float_example1.html</a:t>
            </a:r>
          </a:p>
        </p:txBody>
      </p:sp>
    </p:spTree>
    <p:extLst>
      <p:ext uri="{BB962C8B-B14F-4D97-AF65-F5344CB8AC3E}">
        <p14:creationId xmlns:p14="http://schemas.microsoft.com/office/powerpoint/2010/main" val="444692506"/>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76DAF39-67A7-58B8-91DC-254697F16D1C}"/>
              </a:ext>
            </a:extLst>
          </p:cNvPr>
          <p:cNvSpPr txBox="1"/>
          <p:nvPr/>
        </p:nvSpPr>
        <p:spPr>
          <a:xfrm>
            <a:off x="217885" y="6308209"/>
            <a:ext cx="6093618" cy="369332"/>
          </a:xfrm>
          <a:prstGeom prst="rect">
            <a:avLst/>
          </a:prstGeom>
          <a:noFill/>
        </p:spPr>
        <p:txBody>
          <a:bodyPr wrap="square">
            <a:spAutoFit/>
          </a:bodyPr>
          <a:lstStyle/>
          <a:p>
            <a:r>
              <a:rPr lang="en-US" dirty="0" err="1"/>
              <a:t>image_side_by_side</a:t>
            </a:r>
            <a:endParaRPr lang="en-US" dirty="0"/>
          </a:p>
        </p:txBody>
      </p:sp>
      <p:pic>
        <p:nvPicPr>
          <p:cNvPr id="6" name="Picture 5">
            <a:extLst>
              <a:ext uri="{FF2B5EF4-FFF2-40B4-BE49-F238E27FC236}">
                <a16:creationId xmlns:a16="http://schemas.microsoft.com/office/drawing/2014/main" id="{A814F778-450E-24B8-896D-98A64FC9D464}"/>
              </a:ext>
            </a:extLst>
          </p:cNvPr>
          <p:cNvPicPr>
            <a:picLocks noChangeAspect="1"/>
          </p:cNvPicPr>
          <p:nvPr/>
        </p:nvPicPr>
        <p:blipFill rotWithShape="1">
          <a:blip r:embed="rId2"/>
          <a:srcRect r="51836"/>
          <a:stretch/>
        </p:blipFill>
        <p:spPr>
          <a:xfrm>
            <a:off x="1014414" y="212293"/>
            <a:ext cx="7372350" cy="5640304"/>
          </a:xfrm>
          <a:prstGeom prst="rect">
            <a:avLst/>
          </a:prstGeom>
        </p:spPr>
      </p:pic>
      <p:pic>
        <p:nvPicPr>
          <p:cNvPr id="7" name="Picture 6">
            <a:extLst>
              <a:ext uri="{FF2B5EF4-FFF2-40B4-BE49-F238E27FC236}">
                <a16:creationId xmlns:a16="http://schemas.microsoft.com/office/drawing/2014/main" id="{43F0193A-851B-9963-57B8-173D7F08CB18}"/>
              </a:ext>
            </a:extLst>
          </p:cNvPr>
          <p:cNvPicPr>
            <a:picLocks noChangeAspect="1"/>
          </p:cNvPicPr>
          <p:nvPr/>
        </p:nvPicPr>
        <p:blipFill rotWithShape="1">
          <a:blip r:embed="rId2"/>
          <a:srcRect l="50000" r="19" b="50000"/>
          <a:stretch/>
        </p:blipFill>
        <p:spPr>
          <a:xfrm>
            <a:off x="5924550" y="549679"/>
            <a:ext cx="6093618" cy="2482766"/>
          </a:xfrm>
          <a:prstGeom prst="rect">
            <a:avLst/>
          </a:prstGeom>
          <a:ln>
            <a:solidFill>
              <a:schemeClr val="tx1"/>
            </a:solidFill>
          </a:ln>
        </p:spPr>
      </p:pic>
    </p:spTree>
    <p:extLst>
      <p:ext uri="{BB962C8B-B14F-4D97-AF65-F5344CB8AC3E}">
        <p14:creationId xmlns:p14="http://schemas.microsoft.com/office/powerpoint/2010/main" val="67677953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56C7951-79D0-80F4-E0C8-0111DD6ADB9D}"/>
              </a:ext>
            </a:extLst>
          </p:cNvPr>
          <p:cNvSpPr>
            <a:spLocks noGrp="1"/>
          </p:cNvSpPr>
          <p:nvPr>
            <p:ph type="title"/>
          </p:nvPr>
        </p:nvSpPr>
        <p:spPr>
          <a:xfrm>
            <a:off x="838200" y="365125"/>
            <a:ext cx="10515600" cy="1325563"/>
          </a:xfrm>
        </p:spPr>
        <p:txBody>
          <a:bodyPr>
            <a:normAutofit/>
          </a:bodyPr>
          <a:lstStyle/>
          <a:p>
            <a:r>
              <a:rPr lang="en-IN" sz="4200" b="0" i="0">
                <a:effectLst/>
                <a:latin typeface="Segoe UI" panose="020B0502040204020203" pitchFamily="34" charset="0"/>
              </a:rPr>
              <a:t>Equal Height Boxes</a:t>
            </a:r>
            <a:br>
              <a:rPr lang="en-IN" sz="4200" b="0" i="0">
                <a:effectLst/>
                <a:latin typeface="Segoe UI" panose="020B0502040204020203" pitchFamily="34" charset="0"/>
              </a:rPr>
            </a:br>
            <a:endParaRPr lang="en-US" sz="4200"/>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97E605E-C407-756D-7188-00F0915D5BEB}"/>
              </a:ext>
            </a:extLst>
          </p:cNvPr>
          <p:cNvSpPr>
            <a:spLocks noGrp="1"/>
          </p:cNvSpPr>
          <p:nvPr>
            <p:ph idx="1"/>
          </p:nvPr>
        </p:nvSpPr>
        <p:spPr>
          <a:xfrm>
            <a:off x="838200" y="1929384"/>
            <a:ext cx="10515600" cy="4251960"/>
          </a:xfrm>
        </p:spPr>
        <p:txBody>
          <a:bodyPr>
            <a:normAutofit/>
          </a:bodyPr>
          <a:lstStyle/>
          <a:p>
            <a:r>
              <a:rPr lang="en-IN" sz="2200" b="0" i="0" dirty="0">
                <a:effectLst/>
                <a:latin typeface="Verdana" panose="020B0604030504040204" pitchFamily="34" charset="0"/>
              </a:rPr>
              <a:t>In the previous example, you learned how to float boxes side by side with an equal width. </a:t>
            </a:r>
          </a:p>
          <a:p>
            <a:r>
              <a:rPr lang="en-IN" sz="2200" b="0" i="0" dirty="0">
                <a:effectLst/>
                <a:latin typeface="Verdana" panose="020B0604030504040204" pitchFamily="34" charset="0"/>
              </a:rPr>
              <a:t>However, it is not easy to create floating boxes with equal heights.</a:t>
            </a:r>
          </a:p>
          <a:p>
            <a:r>
              <a:rPr lang="en-IN" sz="2200" b="0" i="0" dirty="0">
                <a:effectLst/>
                <a:latin typeface="Verdana" panose="020B0604030504040204" pitchFamily="34" charset="0"/>
              </a:rPr>
              <a:t> A quick fix however, is to set a fixed height, like in the example below:</a:t>
            </a:r>
          </a:p>
          <a:p>
            <a:endParaRPr lang="en-US" sz="2200" dirty="0"/>
          </a:p>
        </p:txBody>
      </p:sp>
      <p:pic>
        <p:nvPicPr>
          <p:cNvPr id="7" name="Picture 6">
            <a:extLst>
              <a:ext uri="{FF2B5EF4-FFF2-40B4-BE49-F238E27FC236}">
                <a16:creationId xmlns:a16="http://schemas.microsoft.com/office/drawing/2014/main" id="{EDA1D84E-DF79-4F94-9ABF-A701E9433E46}"/>
              </a:ext>
            </a:extLst>
          </p:cNvPr>
          <p:cNvPicPr>
            <a:picLocks noChangeAspect="1"/>
          </p:cNvPicPr>
          <p:nvPr/>
        </p:nvPicPr>
        <p:blipFill>
          <a:blip r:embed="rId2"/>
          <a:stretch>
            <a:fillRect/>
          </a:stretch>
        </p:blipFill>
        <p:spPr>
          <a:xfrm>
            <a:off x="700898" y="4012567"/>
            <a:ext cx="10519552" cy="2480308"/>
          </a:xfrm>
          <a:prstGeom prst="rect">
            <a:avLst/>
          </a:prstGeom>
        </p:spPr>
      </p:pic>
    </p:spTree>
    <p:extLst>
      <p:ext uri="{BB962C8B-B14F-4D97-AF65-F5344CB8AC3E}">
        <p14:creationId xmlns:p14="http://schemas.microsoft.com/office/powerpoint/2010/main" val="2997226197"/>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5E4B722-750D-59B6-1CBC-C7D862B742F1}"/>
              </a:ext>
            </a:extLst>
          </p:cNvPr>
          <p:cNvPicPr>
            <a:picLocks noChangeAspect="1"/>
          </p:cNvPicPr>
          <p:nvPr/>
        </p:nvPicPr>
        <p:blipFill rotWithShape="1">
          <a:blip r:embed="rId2"/>
          <a:srcRect r="50000"/>
          <a:stretch/>
        </p:blipFill>
        <p:spPr>
          <a:xfrm>
            <a:off x="915345" y="0"/>
            <a:ext cx="8475355" cy="6858000"/>
          </a:xfrm>
          <a:prstGeom prst="rect">
            <a:avLst/>
          </a:prstGeom>
        </p:spPr>
      </p:pic>
      <p:pic>
        <p:nvPicPr>
          <p:cNvPr id="5" name="Picture 4">
            <a:extLst>
              <a:ext uri="{FF2B5EF4-FFF2-40B4-BE49-F238E27FC236}">
                <a16:creationId xmlns:a16="http://schemas.microsoft.com/office/drawing/2014/main" id="{5A09B8EB-E7C6-B995-AB13-5212D8DA68A2}"/>
              </a:ext>
            </a:extLst>
          </p:cNvPr>
          <p:cNvPicPr>
            <a:picLocks noChangeAspect="1"/>
          </p:cNvPicPr>
          <p:nvPr/>
        </p:nvPicPr>
        <p:blipFill rotWithShape="1">
          <a:blip r:embed="rId2"/>
          <a:srcRect l="50000" r="859" b="33590"/>
          <a:stretch/>
        </p:blipFill>
        <p:spPr>
          <a:xfrm>
            <a:off x="5153023" y="100012"/>
            <a:ext cx="6862765" cy="3377833"/>
          </a:xfrm>
          <a:prstGeom prst="rect">
            <a:avLst/>
          </a:prstGeom>
        </p:spPr>
      </p:pic>
    </p:spTree>
    <p:extLst>
      <p:ext uri="{BB962C8B-B14F-4D97-AF65-F5344CB8AC3E}">
        <p14:creationId xmlns:p14="http://schemas.microsoft.com/office/powerpoint/2010/main" val="433961236"/>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24F73E8-A753-9118-5980-320CF64A0B63}"/>
              </a:ext>
            </a:extLst>
          </p:cNvPr>
          <p:cNvSpPr>
            <a:spLocks noGrp="1"/>
          </p:cNvSpPr>
          <p:nvPr>
            <p:ph type="title"/>
          </p:nvPr>
        </p:nvSpPr>
        <p:spPr>
          <a:xfrm>
            <a:off x="838200" y="365125"/>
            <a:ext cx="10515600" cy="1325563"/>
          </a:xfrm>
        </p:spPr>
        <p:txBody>
          <a:bodyPr>
            <a:normAutofit/>
          </a:bodyPr>
          <a:lstStyle/>
          <a:p>
            <a:r>
              <a:rPr lang="en-US" sz="5400"/>
              <a:t>FLEXBOX</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88BC507-E253-706C-5B42-CEF1A5FB02A1}"/>
              </a:ext>
            </a:extLst>
          </p:cNvPr>
          <p:cNvSpPr>
            <a:spLocks noGrp="1"/>
          </p:cNvSpPr>
          <p:nvPr>
            <p:ph idx="1"/>
          </p:nvPr>
        </p:nvSpPr>
        <p:spPr>
          <a:xfrm>
            <a:off x="838200" y="1929384"/>
            <a:ext cx="10515600" cy="4251960"/>
          </a:xfrm>
        </p:spPr>
        <p:txBody>
          <a:bodyPr>
            <a:normAutofit/>
          </a:bodyPr>
          <a:lstStyle/>
          <a:p>
            <a:r>
              <a:rPr lang="en-IN" sz="1900" b="1" i="0" dirty="0">
                <a:effectLst/>
                <a:latin typeface="Verdana" panose="020B0604030504040204" pitchFamily="34" charset="0"/>
              </a:rPr>
              <a:t>Previous approach </a:t>
            </a:r>
            <a:r>
              <a:rPr lang="en-IN" sz="1900" b="0" i="0" dirty="0">
                <a:effectLst/>
                <a:latin typeface="Verdana" panose="020B0604030504040204" pitchFamily="34" charset="0"/>
              </a:rPr>
              <a:t>is not very flexible. </a:t>
            </a:r>
          </a:p>
          <a:p>
            <a:endParaRPr lang="en-IN" sz="1900" b="0" i="0" dirty="0">
              <a:effectLst/>
              <a:latin typeface="Verdana" panose="020B0604030504040204" pitchFamily="34" charset="0"/>
            </a:endParaRPr>
          </a:p>
          <a:p>
            <a:r>
              <a:rPr lang="en-IN" sz="1900" b="0" i="0" dirty="0">
                <a:effectLst/>
                <a:latin typeface="Verdana" panose="020B0604030504040204" pitchFamily="34" charset="0"/>
              </a:rPr>
              <a:t>It is ok if you can guarantee that the boxes will always have the same amount of content in them. </a:t>
            </a:r>
          </a:p>
          <a:p>
            <a:endParaRPr lang="en-IN" sz="1900" b="0" i="0" dirty="0">
              <a:effectLst/>
              <a:latin typeface="Verdana" panose="020B0604030504040204" pitchFamily="34" charset="0"/>
            </a:endParaRPr>
          </a:p>
          <a:p>
            <a:r>
              <a:rPr lang="en-IN" sz="1900" b="0" i="0" dirty="0">
                <a:effectLst/>
                <a:latin typeface="Verdana" panose="020B0604030504040204" pitchFamily="34" charset="0"/>
              </a:rPr>
              <a:t>But many times, the content is not the same. </a:t>
            </a:r>
          </a:p>
          <a:p>
            <a:endParaRPr lang="en-IN" sz="1900" b="0" i="0" dirty="0">
              <a:effectLst/>
              <a:latin typeface="Verdana" panose="020B0604030504040204" pitchFamily="34" charset="0"/>
            </a:endParaRPr>
          </a:p>
          <a:p>
            <a:r>
              <a:rPr lang="en-IN" sz="1900" b="0" i="0" dirty="0">
                <a:effectLst/>
                <a:latin typeface="Verdana" panose="020B0604030504040204" pitchFamily="34" charset="0"/>
              </a:rPr>
              <a:t>If you try the example above on a mobile phone, you will see that the second box's content will be displayed outside of the box.</a:t>
            </a:r>
          </a:p>
          <a:p>
            <a:pPr marL="0" indent="0">
              <a:buNone/>
            </a:pPr>
            <a:r>
              <a:rPr lang="en-IN" sz="1900" b="0" i="0" dirty="0">
                <a:effectLst/>
                <a:latin typeface="Verdana" panose="020B0604030504040204" pitchFamily="34" charset="0"/>
              </a:rPr>
              <a:t> </a:t>
            </a:r>
          </a:p>
          <a:p>
            <a:r>
              <a:rPr lang="en-IN" sz="1900" b="0" i="0" dirty="0">
                <a:effectLst/>
                <a:latin typeface="Verdana" panose="020B0604030504040204" pitchFamily="34" charset="0"/>
              </a:rPr>
              <a:t>This is where CSS3 Flexbox comes in handy - as it can automatically stretch boxes to be as long as the longest box.</a:t>
            </a:r>
            <a:endParaRPr lang="en-US" sz="1900" dirty="0"/>
          </a:p>
        </p:txBody>
      </p:sp>
    </p:spTree>
    <p:extLst>
      <p:ext uri="{BB962C8B-B14F-4D97-AF65-F5344CB8AC3E}">
        <p14:creationId xmlns:p14="http://schemas.microsoft.com/office/powerpoint/2010/main" val="12751520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B3657A-40AC-3A69-E4C4-BE30696E2840}"/>
              </a:ext>
            </a:extLst>
          </p:cNvPr>
          <p:cNvSpPr>
            <a:spLocks noGrp="1"/>
          </p:cNvSpPr>
          <p:nvPr>
            <p:ph type="title"/>
          </p:nvPr>
        </p:nvSpPr>
        <p:spPr/>
        <p:txBody>
          <a:bodyPr>
            <a:normAutofit/>
          </a:bodyPr>
          <a:lstStyle/>
          <a:p>
            <a:r>
              <a:rPr lang="en-IN" b="0" i="0" dirty="0">
                <a:effectLst/>
                <a:latin typeface="Segoe UI" panose="020B0502040204020203" pitchFamily="34" charset="0"/>
              </a:rPr>
              <a:t>CSS class Selector</a:t>
            </a:r>
            <a:br>
              <a:rPr lang="en-IN" b="0" i="0" dirty="0">
                <a:effectLst/>
                <a:latin typeface="Segoe UI" panose="020B0502040204020203" pitchFamily="34" charset="0"/>
              </a:rPr>
            </a:br>
            <a:endParaRPr lang="en-US" dirty="0"/>
          </a:p>
        </p:txBody>
      </p:sp>
      <p:sp>
        <p:nvSpPr>
          <p:cNvPr id="5" name="TextBox 4">
            <a:extLst>
              <a:ext uri="{FF2B5EF4-FFF2-40B4-BE49-F238E27FC236}">
                <a16:creationId xmlns:a16="http://schemas.microsoft.com/office/drawing/2014/main" id="{DBEE440D-56C2-6C24-CECC-5B8572440742}"/>
              </a:ext>
            </a:extLst>
          </p:cNvPr>
          <p:cNvSpPr txBox="1"/>
          <p:nvPr/>
        </p:nvSpPr>
        <p:spPr>
          <a:xfrm>
            <a:off x="6094639" y="0"/>
            <a:ext cx="6096000" cy="4443413"/>
          </a:xfrm>
          <a:prstGeom prst="rect">
            <a:avLst/>
          </a:prstGeom>
          <a:ln w="31750">
            <a:solidFill>
              <a:schemeClr val="bg1"/>
            </a:solidFill>
          </a:ln>
        </p:spPr>
        <p:txBody>
          <a:bodyPr vert="horz" lIns="91440" tIns="45720" rIns="91440" bIns="45720" rtlCol="0">
            <a:normAutofit fontScale="92500" lnSpcReduction="10000"/>
          </a:bodyPr>
          <a:lstStyle>
            <a:lvl1pPr indent="0">
              <a:lnSpc>
                <a:spcPct val="110000"/>
              </a:lnSpc>
              <a:spcBef>
                <a:spcPts val="1000"/>
              </a:spcBef>
              <a:buClr>
                <a:schemeClr val="accent1"/>
              </a:buClr>
              <a:buFont typeface="Arial" panose="020B0604020202020204" pitchFamily="34" charset="0"/>
              <a:buNone/>
              <a:defRPr sz="2800" b="0" i="0">
                <a:solidFill>
                  <a:schemeClr val="bg1"/>
                </a:solidFill>
                <a:effectLst/>
                <a:latin typeface="Verdana" panose="020B0604030504040204" pitchFamily="34" charset="0"/>
              </a:defRPr>
            </a:lvl1pPr>
            <a:lvl2pPr marL="685800" indent="-228600">
              <a:lnSpc>
                <a:spcPct val="110000"/>
              </a:lnSpc>
              <a:spcBef>
                <a:spcPts val="500"/>
              </a:spcBef>
              <a:buClr>
                <a:schemeClr val="accent1"/>
              </a:buClr>
              <a:buFont typeface="Arial" panose="020B0604020202020204" pitchFamily="34" charset="0"/>
              <a:buChar char="•"/>
              <a:defRPr sz="2400">
                <a:solidFill>
                  <a:schemeClr val="bg1"/>
                </a:solidFill>
              </a:defRPr>
            </a:lvl2pPr>
            <a:lvl3pPr marL="1143000" indent="-228600">
              <a:lnSpc>
                <a:spcPct val="110000"/>
              </a:lnSpc>
              <a:spcBef>
                <a:spcPts val="500"/>
              </a:spcBef>
              <a:buClr>
                <a:schemeClr val="accent1"/>
              </a:buClr>
              <a:buFont typeface="Arial" panose="020B0604020202020204" pitchFamily="34" charset="0"/>
              <a:buChar char="•"/>
              <a:defRPr sz="2000">
                <a:solidFill>
                  <a:schemeClr val="bg1"/>
                </a:solidFill>
              </a:defRPr>
            </a:lvl3pPr>
            <a:lvl4pPr marL="1600200" indent="-228600">
              <a:lnSpc>
                <a:spcPct val="110000"/>
              </a:lnSpc>
              <a:spcBef>
                <a:spcPts val="500"/>
              </a:spcBef>
              <a:buClr>
                <a:schemeClr val="accent1"/>
              </a:buClr>
              <a:buFont typeface="Arial" panose="020B0604020202020204" pitchFamily="34" charset="0"/>
              <a:buChar char="•"/>
              <a:defRPr>
                <a:solidFill>
                  <a:schemeClr val="bg1"/>
                </a:solidFill>
              </a:defRPr>
            </a:lvl4pPr>
            <a:lvl5pPr marL="2057400" indent="-228600">
              <a:lnSpc>
                <a:spcPct val="110000"/>
              </a:lnSpc>
              <a:spcBef>
                <a:spcPts val="500"/>
              </a:spcBef>
              <a:buClr>
                <a:schemeClr val="accent1"/>
              </a:buClr>
              <a:buFont typeface="Arial" panose="020B0604020202020204" pitchFamily="34" charset="0"/>
              <a:buChar char="•"/>
              <a:defRPr>
                <a:solidFill>
                  <a:schemeClr val="bg1"/>
                </a:solidFill>
              </a:defRPr>
            </a:lvl5pPr>
            <a:lvl6pPr marL="2514600" indent="-228600">
              <a:lnSpc>
                <a:spcPct val="90000"/>
              </a:lnSpc>
              <a:spcBef>
                <a:spcPts val="500"/>
              </a:spcBef>
              <a:buFont typeface="Arial" panose="020B0604020202020204" pitchFamily="34" charset="0"/>
              <a:buChar char="•"/>
              <a:defRPr/>
            </a:lvl6pPr>
            <a:lvl7pPr marL="2971800" indent="-228600">
              <a:lnSpc>
                <a:spcPct val="90000"/>
              </a:lnSpc>
              <a:spcBef>
                <a:spcPts val="500"/>
              </a:spcBef>
              <a:buFont typeface="Arial" panose="020B0604020202020204" pitchFamily="34" charset="0"/>
              <a:buChar char="•"/>
              <a:defRPr/>
            </a:lvl7pPr>
            <a:lvl8pPr marL="3429000" indent="-228600">
              <a:lnSpc>
                <a:spcPct val="90000"/>
              </a:lnSpc>
              <a:spcBef>
                <a:spcPts val="500"/>
              </a:spcBef>
              <a:buFont typeface="Arial" panose="020B0604020202020204" pitchFamily="34" charset="0"/>
              <a:buChar char="•"/>
              <a:defRPr/>
            </a:lvl8pPr>
            <a:lvl9pPr marL="3886200" indent="-228600">
              <a:lnSpc>
                <a:spcPct val="90000"/>
              </a:lnSpc>
              <a:spcBef>
                <a:spcPts val="500"/>
              </a:spcBef>
              <a:buFont typeface="Arial" panose="020B0604020202020204" pitchFamily="34" charset="0"/>
              <a:buChar char="•"/>
              <a:defRPr/>
            </a:lvl9pPr>
          </a:lstStyle>
          <a:p>
            <a:r>
              <a:rPr lang="en-IN" sz="2400" dirty="0"/>
              <a:t>You can also specify that only specific HTML elements should be affected by a class.</a:t>
            </a:r>
          </a:p>
          <a:p>
            <a:r>
              <a:rPr lang="en-IN" sz="2400" dirty="0"/>
              <a:t>Example</a:t>
            </a:r>
          </a:p>
          <a:p>
            <a:r>
              <a:rPr lang="en-IN" sz="2400" dirty="0"/>
              <a:t>In this example only &lt;p&gt; elements with class="</a:t>
            </a:r>
            <a:r>
              <a:rPr lang="en-IN" sz="2400" dirty="0" err="1"/>
              <a:t>center</a:t>
            </a:r>
            <a:r>
              <a:rPr lang="en-IN" sz="2400" dirty="0"/>
              <a:t>" will be red and </a:t>
            </a:r>
            <a:r>
              <a:rPr lang="en-IN" sz="2400" dirty="0" err="1"/>
              <a:t>center</a:t>
            </a:r>
            <a:r>
              <a:rPr lang="en-IN" sz="2400" dirty="0"/>
              <a:t>-aligned: </a:t>
            </a:r>
          </a:p>
          <a:p>
            <a:r>
              <a:rPr lang="en-IN" sz="2400" dirty="0" err="1"/>
              <a:t>p.center</a:t>
            </a:r>
            <a:r>
              <a:rPr lang="en-IN" sz="2400" dirty="0"/>
              <a:t> {</a:t>
            </a:r>
            <a:br>
              <a:rPr lang="en-IN" sz="2400" dirty="0"/>
            </a:br>
            <a:r>
              <a:rPr lang="en-IN" sz="2400" dirty="0"/>
              <a:t>  text-align: </a:t>
            </a:r>
            <a:r>
              <a:rPr lang="en-IN" sz="2400" dirty="0" err="1"/>
              <a:t>center</a:t>
            </a:r>
            <a:r>
              <a:rPr lang="en-IN" sz="2400" dirty="0"/>
              <a:t>;</a:t>
            </a:r>
            <a:br>
              <a:rPr lang="en-IN" sz="2400" dirty="0"/>
            </a:br>
            <a:r>
              <a:rPr lang="en-IN" sz="2400" dirty="0"/>
              <a:t>  </a:t>
            </a:r>
            <a:r>
              <a:rPr lang="en-IN" sz="2400" dirty="0" err="1"/>
              <a:t>color</a:t>
            </a:r>
            <a:r>
              <a:rPr lang="en-IN" sz="2400" dirty="0"/>
              <a:t>: red;</a:t>
            </a:r>
            <a:br>
              <a:rPr lang="en-IN" sz="2400" dirty="0"/>
            </a:br>
            <a:r>
              <a:rPr lang="en-IN" sz="2400" dirty="0"/>
              <a:t>}</a:t>
            </a:r>
          </a:p>
        </p:txBody>
      </p:sp>
      <p:pic>
        <p:nvPicPr>
          <p:cNvPr id="11" name="Content Placeholder 10">
            <a:extLst>
              <a:ext uri="{FF2B5EF4-FFF2-40B4-BE49-F238E27FC236}">
                <a16:creationId xmlns:a16="http://schemas.microsoft.com/office/drawing/2014/main" id="{0CEFC798-7E78-D95B-9BA4-7B92D1B0EE36}"/>
              </a:ext>
            </a:extLst>
          </p:cNvPr>
          <p:cNvPicPr>
            <a:picLocks noGrp="1" noChangeAspect="1"/>
          </p:cNvPicPr>
          <p:nvPr>
            <p:ph idx="1"/>
          </p:nvPr>
        </p:nvPicPr>
        <p:blipFill rotWithShape="1">
          <a:blip r:embed="rId2"/>
          <a:srcRect l="51948"/>
          <a:stretch/>
        </p:blipFill>
        <p:spPr>
          <a:xfrm>
            <a:off x="6300788" y="4522035"/>
            <a:ext cx="5053012" cy="2164515"/>
          </a:xfrm>
          <a:prstGeom prst="rect">
            <a:avLst/>
          </a:prstGeom>
        </p:spPr>
      </p:pic>
      <p:pic>
        <p:nvPicPr>
          <p:cNvPr id="10" name="Picture 9">
            <a:extLst>
              <a:ext uri="{FF2B5EF4-FFF2-40B4-BE49-F238E27FC236}">
                <a16:creationId xmlns:a16="http://schemas.microsoft.com/office/drawing/2014/main" id="{E8979541-C486-E740-937D-85AD67CC76B2}"/>
              </a:ext>
            </a:extLst>
          </p:cNvPr>
          <p:cNvPicPr>
            <a:picLocks noChangeAspect="1"/>
          </p:cNvPicPr>
          <p:nvPr/>
        </p:nvPicPr>
        <p:blipFill rotWithShape="1">
          <a:blip r:embed="rId2"/>
          <a:srcRect r="66367" b="7797"/>
          <a:stretch/>
        </p:blipFill>
        <p:spPr>
          <a:xfrm>
            <a:off x="185738" y="1337128"/>
            <a:ext cx="5851440" cy="3563485"/>
          </a:xfrm>
          <a:prstGeom prst="rect">
            <a:avLst/>
          </a:prstGeom>
        </p:spPr>
      </p:pic>
    </p:spTree>
    <p:extLst>
      <p:ext uri="{BB962C8B-B14F-4D97-AF65-F5344CB8AC3E}">
        <p14:creationId xmlns:p14="http://schemas.microsoft.com/office/powerpoint/2010/main" val="3364317097"/>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24F73E8-A753-9118-5980-320CF64A0B63}"/>
              </a:ext>
            </a:extLst>
          </p:cNvPr>
          <p:cNvSpPr>
            <a:spLocks noGrp="1"/>
          </p:cNvSpPr>
          <p:nvPr>
            <p:ph type="title"/>
          </p:nvPr>
        </p:nvSpPr>
        <p:spPr>
          <a:xfrm>
            <a:off x="838200" y="365125"/>
            <a:ext cx="10515600" cy="1325563"/>
          </a:xfrm>
        </p:spPr>
        <p:txBody>
          <a:bodyPr>
            <a:normAutofit/>
          </a:bodyPr>
          <a:lstStyle/>
          <a:p>
            <a:r>
              <a:rPr lang="en-US" sz="5400"/>
              <a:t>FLEXBOX</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BD0CB07B-18AA-1D75-98D7-887F17A87578}"/>
              </a:ext>
            </a:extLst>
          </p:cNvPr>
          <p:cNvPicPr>
            <a:picLocks noChangeAspect="1"/>
          </p:cNvPicPr>
          <p:nvPr/>
        </p:nvPicPr>
        <p:blipFill>
          <a:blip r:embed="rId2"/>
          <a:stretch>
            <a:fillRect/>
          </a:stretch>
        </p:blipFill>
        <p:spPr>
          <a:xfrm>
            <a:off x="528638" y="2077016"/>
            <a:ext cx="10994326" cy="3601408"/>
          </a:xfrm>
          <a:prstGeom prst="rect">
            <a:avLst/>
          </a:prstGeom>
        </p:spPr>
      </p:pic>
    </p:spTree>
    <p:extLst>
      <p:ext uri="{BB962C8B-B14F-4D97-AF65-F5344CB8AC3E}">
        <p14:creationId xmlns:p14="http://schemas.microsoft.com/office/powerpoint/2010/main" val="3290290372"/>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44CD1DD-3DF4-E68A-F732-E0C220B4DFA5}"/>
              </a:ext>
            </a:extLst>
          </p:cNvPr>
          <p:cNvPicPr>
            <a:picLocks noChangeAspect="1"/>
          </p:cNvPicPr>
          <p:nvPr/>
        </p:nvPicPr>
        <p:blipFill>
          <a:blip r:embed="rId2"/>
          <a:stretch>
            <a:fillRect/>
          </a:stretch>
        </p:blipFill>
        <p:spPr>
          <a:xfrm>
            <a:off x="815232" y="346074"/>
            <a:ext cx="9878168" cy="5668963"/>
          </a:xfrm>
          <a:prstGeom prst="rect">
            <a:avLst/>
          </a:prstGeom>
        </p:spPr>
      </p:pic>
      <p:sp>
        <p:nvSpPr>
          <p:cNvPr id="5" name="TextBox 4">
            <a:extLst>
              <a:ext uri="{FF2B5EF4-FFF2-40B4-BE49-F238E27FC236}">
                <a16:creationId xmlns:a16="http://schemas.microsoft.com/office/drawing/2014/main" id="{C3E33E62-49B0-1243-B381-11C565C78994}"/>
              </a:ext>
            </a:extLst>
          </p:cNvPr>
          <p:cNvSpPr txBox="1"/>
          <p:nvPr/>
        </p:nvSpPr>
        <p:spPr>
          <a:xfrm>
            <a:off x="9758363" y="6269353"/>
            <a:ext cx="2547937" cy="369332"/>
          </a:xfrm>
          <a:prstGeom prst="rect">
            <a:avLst/>
          </a:prstGeom>
          <a:noFill/>
        </p:spPr>
        <p:txBody>
          <a:bodyPr wrap="square" rtlCol="0">
            <a:spAutoFit/>
          </a:bodyPr>
          <a:lstStyle/>
          <a:p>
            <a:r>
              <a:rPr lang="en-US" dirty="0" err="1"/>
              <a:t>Flexbox.html</a:t>
            </a:r>
            <a:endParaRPr lang="en-US" dirty="0"/>
          </a:p>
        </p:txBody>
      </p:sp>
      <p:pic>
        <p:nvPicPr>
          <p:cNvPr id="6" name="Picture 5">
            <a:extLst>
              <a:ext uri="{FF2B5EF4-FFF2-40B4-BE49-F238E27FC236}">
                <a16:creationId xmlns:a16="http://schemas.microsoft.com/office/drawing/2014/main" id="{5688086C-9E3E-F88B-6A84-36966F0667AB}"/>
              </a:ext>
            </a:extLst>
          </p:cNvPr>
          <p:cNvPicPr>
            <a:picLocks noChangeAspect="1"/>
          </p:cNvPicPr>
          <p:nvPr/>
        </p:nvPicPr>
        <p:blipFill>
          <a:blip r:embed="rId3"/>
          <a:stretch>
            <a:fillRect/>
          </a:stretch>
        </p:blipFill>
        <p:spPr>
          <a:xfrm>
            <a:off x="3871913" y="219315"/>
            <a:ext cx="8320087" cy="3567428"/>
          </a:xfrm>
          <a:prstGeom prst="rect">
            <a:avLst/>
          </a:prstGeom>
        </p:spPr>
      </p:pic>
    </p:spTree>
    <p:extLst>
      <p:ext uri="{BB962C8B-B14F-4D97-AF65-F5344CB8AC3E}">
        <p14:creationId xmlns:p14="http://schemas.microsoft.com/office/powerpoint/2010/main" val="2504567354"/>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E553C5-15C9-06C2-2111-F08CF4F6F38E}"/>
              </a:ext>
            </a:extLst>
          </p:cNvPr>
          <p:cNvSpPr>
            <a:spLocks noGrp="1"/>
          </p:cNvSpPr>
          <p:nvPr>
            <p:ph type="title"/>
          </p:nvPr>
        </p:nvSpPr>
        <p:spPr/>
        <p:txBody>
          <a:bodyPr/>
          <a:lstStyle/>
          <a:p>
            <a:r>
              <a:rPr kumimoji="0" lang="en-US" altLang="en-US" sz="4400" b="0" i="0" u="none" strike="noStrike" cap="none" normalizeH="0" baseline="0" dirty="0">
                <a:ln>
                  <a:noFill/>
                </a:ln>
                <a:solidFill>
                  <a:srgbClr val="000000"/>
                </a:solidFill>
                <a:effectLst/>
                <a:latin typeface="Segoe UI" panose="020B0502040204020203" pitchFamily="34" charset="0"/>
              </a:rPr>
              <a:t>All CSS Float Properties</a:t>
            </a:r>
            <a:br>
              <a:rPr kumimoji="0" lang="en-US" altLang="en-US" sz="4400" b="0" i="0" u="none" strike="noStrike" cap="none" normalizeH="0" baseline="0" dirty="0">
                <a:ln>
                  <a:noFill/>
                </a:ln>
                <a:solidFill>
                  <a:srgbClr val="000000"/>
                </a:solidFill>
                <a:effectLst/>
                <a:latin typeface="Segoe UI" panose="020B0502040204020203" pitchFamily="34" charset="0"/>
              </a:rPr>
            </a:br>
            <a:endParaRPr lang="en-US" dirty="0"/>
          </a:p>
        </p:txBody>
      </p:sp>
      <p:sp>
        <p:nvSpPr>
          <p:cNvPr id="5" name="Rectangle 1">
            <a:extLst>
              <a:ext uri="{FF2B5EF4-FFF2-40B4-BE49-F238E27FC236}">
                <a16:creationId xmlns:a16="http://schemas.microsoft.com/office/drawing/2014/main" id="{A99284B2-82A6-478A-F95B-1B95E7BB407F}"/>
              </a:ext>
            </a:extLst>
          </p:cNvPr>
          <p:cNvSpPr>
            <a:spLocks noChangeArrowheads="1"/>
          </p:cNvSpPr>
          <p:nvPr/>
        </p:nvSpPr>
        <p:spPr bwMode="auto">
          <a:xfrm>
            <a:off x="838200" y="2865918"/>
            <a:ext cx="65" cy="43083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76176" rIns="0" bIns="7617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aphicFrame>
        <p:nvGraphicFramePr>
          <p:cNvPr id="10" name="Content Placeholder 3">
            <a:extLst>
              <a:ext uri="{FF2B5EF4-FFF2-40B4-BE49-F238E27FC236}">
                <a16:creationId xmlns:a16="http://schemas.microsoft.com/office/drawing/2014/main" id="{0966C3F6-241E-9A27-64D6-4EEC8E576033}"/>
              </a:ext>
            </a:extLst>
          </p:cNvPr>
          <p:cNvGraphicFramePr>
            <a:graphicFrameLocks noGrp="1"/>
          </p:cNvGraphicFramePr>
          <p:nvPr>
            <p:ph idx="1"/>
            <p:extLst>
              <p:ext uri="{D42A27DB-BD31-4B8C-83A1-F6EECF244321}">
                <p14:modId xmlns:p14="http://schemas.microsoft.com/office/powerpoint/2010/main" val="1756528839"/>
              </p:ext>
            </p:extLst>
          </p:nvPr>
        </p:nvGraphicFramePr>
        <p:xfrm>
          <a:off x="600075" y="1257300"/>
          <a:ext cx="10887075" cy="4843464"/>
        </p:xfrm>
        <a:graphic>
          <a:graphicData uri="http://schemas.openxmlformats.org/drawingml/2006/table">
            <a:tbl>
              <a:tblPr>
                <a:tableStyleId>{21E4AEA4-8DFA-4A89-87EB-49C32662AFE0}</a:tableStyleId>
              </a:tblPr>
              <a:tblGrid>
                <a:gridCol w="2175077">
                  <a:extLst>
                    <a:ext uri="{9D8B030D-6E8A-4147-A177-3AD203B41FA5}">
                      <a16:colId xmlns:a16="http://schemas.microsoft.com/office/drawing/2014/main" val="1165101676"/>
                    </a:ext>
                  </a:extLst>
                </a:gridCol>
                <a:gridCol w="8711998">
                  <a:extLst>
                    <a:ext uri="{9D8B030D-6E8A-4147-A177-3AD203B41FA5}">
                      <a16:colId xmlns:a16="http://schemas.microsoft.com/office/drawing/2014/main" val="4198288902"/>
                    </a:ext>
                  </a:extLst>
                </a:gridCol>
              </a:tblGrid>
              <a:tr h="579344">
                <a:tc>
                  <a:txBody>
                    <a:bodyPr/>
                    <a:lstStyle/>
                    <a:p>
                      <a:pPr algn="ctr" fontAlgn="t"/>
                      <a:r>
                        <a:rPr lang="en-IN" sz="2000" b="1" i="0">
                          <a:effectLst/>
                          <a:latin typeface="Times New Roman" panose="02020603050405020304" pitchFamily="18" charset="0"/>
                          <a:cs typeface="Times New Roman" panose="02020603050405020304" pitchFamily="18" charset="0"/>
                        </a:rPr>
                        <a:t>Property</a:t>
                      </a:r>
                    </a:p>
                  </a:txBody>
                  <a:tcPr marL="114680" marR="57340" marT="57340" marB="573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IN" sz="2000" b="1" i="0" dirty="0">
                          <a:effectLst/>
                          <a:latin typeface="Times New Roman" panose="02020603050405020304" pitchFamily="18" charset="0"/>
                          <a:cs typeface="Times New Roman" panose="02020603050405020304" pitchFamily="18" charset="0"/>
                        </a:rPr>
                        <a:t>Description</a:t>
                      </a:r>
                    </a:p>
                  </a:txBody>
                  <a:tcPr marL="57340" marR="57340" marT="57340" marB="573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2353346"/>
                  </a:ext>
                </a:extLst>
              </a:tr>
              <a:tr h="973372">
                <a:tc>
                  <a:txBody>
                    <a:bodyPr/>
                    <a:lstStyle/>
                    <a:p>
                      <a:pPr algn="l" fontAlgn="t"/>
                      <a:r>
                        <a:rPr lang="en-IN" sz="1600" b="0" i="0" dirty="0">
                          <a:effectLst/>
                          <a:latin typeface="Times New Roman" panose="02020603050405020304" pitchFamily="18" charset="0"/>
                          <a:cs typeface="Times New Roman" panose="02020603050405020304" pitchFamily="18" charset="0"/>
                        </a:rPr>
                        <a:t>box-sizing</a:t>
                      </a:r>
                    </a:p>
                  </a:txBody>
                  <a:tcPr marL="114680" marR="57340" marT="57340" marB="573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IN" sz="1600" b="0" i="0">
                          <a:effectLst/>
                          <a:latin typeface="Times New Roman" panose="02020603050405020304" pitchFamily="18" charset="0"/>
                          <a:cs typeface="Times New Roman" panose="02020603050405020304" pitchFamily="18" charset="0"/>
                        </a:rPr>
                        <a:t>Defines how the width and height of an element are calculated: should they include padding and borders, or not</a:t>
                      </a:r>
                    </a:p>
                  </a:txBody>
                  <a:tcPr marL="57340" marR="57340" marT="57340" marB="573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08879023"/>
                  </a:ext>
                </a:extLst>
              </a:tr>
              <a:tr h="579344">
                <a:tc>
                  <a:txBody>
                    <a:bodyPr/>
                    <a:lstStyle/>
                    <a:p>
                      <a:pPr algn="l" fontAlgn="t"/>
                      <a:r>
                        <a:rPr lang="en-IN" sz="1600" b="0" i="0" dirty="0">
                          <a:effectLst/>
                          <a:latin typeface="Times New Roman" panose="02020603050405020304" pitchFamily="18" charset="0"/>
                          <a:cs typeface="Times New Roman" panose="02020603050405020304" pitchFamily="18" charset="0"/>
                        </a:rPr>
                        <a:t>clear</a:t>
                      </a:r>
                    </a:p>
                  </a:txBody>
                  <a:tcPr marL="114680" marR="57340" marT="57340" marB="573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IN" sz="1600" b="0" i="0">
                          <a:effectLst/>
                          <a:latin typeface="Times New Roman" panose="02020603050405020304" pitchFamily="18" charset="0"/>
                          <a:cs typeface="Times New Roman" panose="02020603050405020304" pitchFamily="18" charset="0"/>
                        </a:rPr>
                        <a:t>Specifies what should happen with the element that is next to a floating element</a:t>
                      </a:r>
                    </a:p>
                  </a:txBody>
                  <a:tcPr marL="57340" marR="57340" marT="57340" marB="573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53430919"/>
                  </a:ext>
                </a:extLst>
              </a:tr>
              <a:tr h="579344">
                <a:tc>
                  <a:txBody>
                    <a:bodyPr/>
                    <a:lstStyle/>
                    <a:p>
                      <a:pPr algn="l" fontAlgn="t"/>
                      <a:r>
                        <a:rPr lang="en-IN" sz="1600" b="0" i="0" dirty="0">
                          <a:effectLst/>
                          <a:latin typeface="Times New Roman" panose="02020603050405020304" pitchFamily="18" charset="0"/>
                          <a:cs typeface="Times New Roman" panose="02020603050405020304" pitchFamily="18" charset="0"/>
                        </a:rPr>
                        <a:t>float</a:t>
                      </a:r>
                    </a:p>
                  </a:txBody>
                  <a:tcPr marL="114680" marR="57340" marT="57340" marB="573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IN" sz="1600" b="0" i="0">
                          <a:effectLst/>
                          <a:latin typeface="Times New Roman" panose="02020603050405020304" pitchFamily="18" charset="0"/>
                          <a:cs typeface="Times New Roman" panose="02020603050405020304" pitchFamily="18" charset="0"/>
                        </a:rPr>
                        <a:t>Specifies whether an element should float to the left, right, or not at all</a:t>
                      </a:r>
                    </a:p>
                  </a:txBody>
                  <a:tcPr marL="57340" marR="57340" marT="57340" marB="573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48642604"/>
                  </a:ext>
                </a:extLst>
              </a:tr>
              <a:tr h="579344">
                <a:tc>
                  <a:txBody>
                    <a:bodyPr/>
                    <a:lstStyle/>
                    <a:p>
                      <a:pPr algn="l" fontAlgn="t"/>
                      <a:r>
                        <a:rPr lang="en-IN" sz="1600" b="0" i="0" dirty="0">
                          <a:effectLst/>
                          <a:latin typeface="Times New Roman" panose="02020603050405020304" pitchFamily="18" charset="0"/>
                          <a:cs typeface="Times New Roman" panose="02020603050405020304" pitchFamily="18" charset="0"/>
                        </a:rPr>
                        <a:t>overflow</a:t>
                      </a:r>
                    </a:p>
                  </a:txBody>
                  <a:tcPr marL="114680" marR="57340" marT="57340" marB="573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IN" sz="1600" b="0" i="0">
                          <a:effectLst/>
                          <a:latin typeface="Times New Roman" panose="02020603050405020304" pitchFamily="18" charset="0"/>
                          <a:cs typeface="Times New Roman" panose="02020603050405020304" pitchFamily="18" charset="0"/>
                        </a:rPr>
                        <a:t>Specifies what happens if content overflows an element's box</a:t>
                      </a:r>
                    </a:p>
                  </a:txBody>
                  <a:tcPr marL="57340" marR="57340" marT="57340" marB="573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50511309"/>
                  </a:ext>
                </a:extLst>
              </a:tr>
              <a:tr h="579344">
                <a:tc>
                  <a:txBody>
                    <a:bodyPr/>
                    <a:lstStyle/>
                    <a:p>
                      <a:pPr algn="l" fontAlgn="t"/>
                      <a:r>
                        <a:rPr lang="en-IN" sz="1600" b="0" i="0" dirty="0">
                          <a:effectLst/>
                          <a:latin typeface="Times New Roman" panose="02020603050405020304" pitchFamily="18" charset="0"/>
                          <a:cs typeface="Times New Roman" panose="02020603050405020304" pitchFamily="18" charset="0"/>
                        </a:rPr>
                        <a:t>overflow-x</a:t>
                      </a:r>
                    </a:p>
                  </a:txBody>
                  <a:tcPr marL="114680" marR="57340" marT="57340" marB="573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IN" sz="1600" b="0" i="0">
                          <a:effectLst/>
                          <a:latin typeface="Times New Roman" panose="02020603050405020304" pitchFamily="18" charset="0"/>
                          <a:cs typeface="Times New Roman" panose="02020603050405020304" pitchFamily="18" charset="0"/>
                        </a:rPr>
                        <a:t>Specifies what to do with the left/right edges of the content if it overflows the element's content area</a:t>
                      </a:r>
                    </a:p>
                  </a:txBody>
                  <a:tcPr marL="57340" marR="57340" marT="57340" marB="573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07749985"/>
                  </a:ext>
                </a:extLst>
              </a:tr>
              <a:tr h="973372">
                <a:tc>
                  <a:txBody>
                    <a:bodyPr/>
                    <a:lstStyle/>
                    <a:p>
                      <a:pPr algn="l" fontAlgn="t"/>
                      <a:r>
                        <a:rPr lang="en-IN" sz="1600" b="0" i="0" dirty="0">
                          <a:effectLst/>
                          <a:latin typeface="Times New Roman" panose="02020603050405020304" pitchFamily="18" charset="0"/>
                          <a:cs typeface="Times New Roman" panose="02020603050405020304" pitchFamily="18" charset="0"/>
                        </a:rPr>
                        <a:t>overflow-y</a:t>
                      </a:r>
                    </a:p>
                  </a:txBody>
                  <a:tcPr marL="114680" marR="57340" marT="57340" marB="573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IN" sz="1600" b="0" i="0" dirty="0">
                          <a:effectLst/>
                          <a:latin typeface="Times New Roman" panose="02020603050405020304" pitchFamily="18" charset="0"/>
                          <a:cs typeface="Times New Roman" panose="02020603050405020304" pitchFamily="18" charset="0"/>
                        </a:rPr>
                        <a:t>Specifies what to do with the top/bottom edges of the content if it overflows the element's content area</a:t>
                      </a:r>
                    </a:p>
                  </a:txBody>
                  <a:tcPr marL="57340" marR="57340" marT="57340" marB="573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24527712"/>
                  </a:ext>
                </a:extLst>
              </a:tr>
            </a:tbl>
          </a:graphicData>
        </a:graphic>
      </p:graphicFrame>
    </p:spTree>
    <p:extLst>
      <p:ext uri="{BB962C8B-B14F-4D97-AF65-F5344CB8AC3E}">
        <p14:creationId xmlns:p14="http://schemas.microsoft.com/office/powerpoint/2010/main" val="2321580179"/>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9A23A2F-1F20-5C17-A231-82E7BC38F86A}"/>
              </a:ext>
            </a:extLst>
          </p:cNvPr>
          <p:cNvSpPr>
            <a:spLocks noGrp="1"/>
          </p:cNvSpPr>
          <p:nvPr>
            <p:ph type="title"/>
          </p:nvPr>
        </p:nvSpPr>
        <p:spPr>
          <a:xfrm>
            <a:off x="643278" y="3015507"/>
            <a:ext cx="3571810" cy="1051434"/>
          </a:xfrm>
          <a:solidFill>
            <a:schemeClr val="accent2">
              <a:lumMod val="20000"/>
              <a:lumOff val="80000"/>
            </a:schemeClr>
          </a:solidFill>
        </p:spPr>
        <p:txBody>
          <a:bodyPr vert="horz" lIns="91440" tIns="45720" rIns="91440" bIns="45720" rtlCol="0" anchor="b">
            <a:normAutofit fontScale="90000"/>
          </a:bodyPr>
          <a:lstStyle/>
          <a:p>
            <a:r>
              <a:rPr lang="en-US" sz="2400" kern="1200" dirty="0">
                <a:solidFill>
                  <a:schemeClr val="tx1"/>
                </a:solidFill>
                <a:latin typeface="+mj-lt"/>
                <a:ea typeface="+mj-ea"/>
                <a:cs typeface="+mj-cs"/>
              </a:rPr>
              <a:t>Question:</a:t>
            </a:r>
            <a:br>
              <a:rPr lang="en-US" sz="2400" kern="1200" dirty="0">
                <a:solidFill>
                  <a:schemeClr val="tx1"/>
                </a:solidFill>
                <a:latin typeface="+mj-lt"/>
                <a:ea typeface="+mj-ea"/>
                <a:cs typeface="+mj-cs"/>
              </a:rPr>
            </a:br>
            <a:r>
              <a:rPr lang="en-US" sz="2400" kern="1200" dirty="0">
                <a:solidFill>
                  <a:schemeClr val="tx1"/>
                </a:solidFill>
                <a:latin typeface="+mj-lt"/>
                <a:ea typeface="+mj-ea"/>
                <a:cs typeface="+mj-cs"/>
              </a:rPr>
              <a:t>Create this layout using floa</a:t>
            </a:r>
            <a:r>
              <a:rPr lang="en-US" sz="2400" dirty="0"/>
              <a:t>t concepts.</a:t>
            </a:r>
            <a:endParaRPr lang="en-US" sz="2400" kern="1200" dirty="0">
              <a:solidFill>
                <a:schemeClr val="tx1"/>
              </a:solidFill>
              <a:latin typeface="+mj-lt"/>
              <a:ea typeface="+mj-ea"/>
              <a:cs typeface="+mj-cs"/>
            </a:endParaRPr>
          </a:p>
        </p:txBody>
      </p:sp>
      <p:sp>
        <p:nvSpPr>
          <p:cNvPr id="11"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7CE48DF5-D821-BF67-DB7F-9717F49D2CE3}"/>
              </a:ext>
            </a:extLst>
          </p:cNvPr>
          <p:cNvPicPr>
            <a:picLocks noChangeAspect="1"/>
          </p:cNvPicPr>
          <p:nvPr/>
        </p:nvPicPr>
        <p:blipFill>
          <a:blip r:embed="rId2"/>
          <a:stretch>
            <a:fillRect/>
          </a:stretch>
        </p:blipFill>
        <p:spPr>
          <a:xfrm>
            <a:off x="5098979" y="640080"/>
            <a:ext cx="6325250" cy="5550408"/>
          </a:xfrm>
          <a:prstGeom prst="rect">
            <a:avLst/>
          </a:prstGeom>
          <a:ln>
            <a:solidFill>
              <a:schemeClr val="tx1"/>
            </a:solidFill>
          </a:ln>
        </p:spPr>
      </p:pic>
    </p:spTree>
    <p:extLst>
      <p:ext uri="{BB962C8B-B14F-4D97-AF65-F5344CB8AC3E}">
        <p14:creationId xmlns:p14="http://schemas.microsoft.com/office/powerpoint/2010/main" val="1397796930"/>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9A23A2F-1F20-5C17-A231-82E7BC38F86A}"/>
              </a:ext>
            </a:extLst>
          </p:cNvPr>
          <p:cNvSpPr>
            <a:spLocks noGrp="1"/>
          </p:cNvSpPr>
          <p:nvPr>
            <p:ph type="title"/>
          </p:nvPr>
        </p:nvSpPr>
        <p:spPr>
          <a:xfrm>
            <a:off x="643278" y="3015507"/>
            <a:ext cx="3571810" cy="1051434"/>
          </a:xfrm>
          <a:solidFill>
            <a:schemeClr val="accent2">
              <a:lumMod val="20000"/>
              <a:lumOff val="80000"/>
            </a:schemeClr>
          </a:solidFill>
        </p:spPr>
        <p:txBody>
          <a:bodyPr vert="horz" lIns="91440" tIns="45720" rIns="91440" bIns="45720" rtlCol="0" anchor="b">
            <a:normAutofit fontScale="90000"/>
          </a:bodyPr>
          <a:lstStyle/>
          <a:p>
            <a:r>
              <a:rPr lang="en-US" sz="2400" kern="1200" dirty="0">
                <a:solidFill>
                  <a:schemeClr val="tx1"/>
                </a:solidFill>
                <a:latin typeface="+mj-lt"/>
                <a:ea typeface="+mj-ea"/>
                <a:cs typeface="+mj-cs"/>
              </a:rPr>
              <a:t>Question:</a:t>
            </a:r>
            <a:br>
              <a:rPr lang="en-US" sz="2400" kern="1200" dirty="0">
                <a:solidFill>
                  <a:schemeClr val="tx1"/>
                </a:solidFill>
                <a:latin typeface="+mj-lt"/>
                <a:ea typeface="+mj-ea"/>
                <a:cs typeface="+mj-cs"/>
              </a:rPr>
            </a:br>
            <a:r>
              <a:rPr lang="en-US" sz="2400" kern="1200" dirty="0">
                <a:solidFill>
                  <a:schemeClr val="tx1"/>
                </a:solidFill>
                <a:latin typeface="+mj-lt"/>
                <a:ea typeface="+mj-ea"/>
                <a:cs typeface="+mj-cs"/>
              </a:rPr>
              <a:t>Create this layout using floa</a:t>
            </a:r>
            <a:r>
              <a:rPr lang="en-US" sz="2400" dirty="0"/>
              <a:t>t concepts.</a:t>
            </a:r>
            <a:endParaRPr lang="en-US" sz="2400" kern="1200" dirty="0">
              <a:solidFill>
                <a:schemeClr val="tx1"/>
              </a:solidFill>
              <a:latin typeface="+mj-lt"/>
              <a:ea typeface="+mj-ea"/>
              <a:cs typeface="+mj-cs"/>
            </a:endParaRPr>
          </a:p>
        </p:txBody>
      </p:sp>
      <p:sp>
        <p:nvSpPr>
          <p:cNvPr id="11"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BDC5CDA2-4FDD-5250-9D59-039F1C0182F0}"/>
              </a:ext>
            </a:extLst>
          </p:cNvPr>
          <p:cNvPicPr>
            <a:picLocks noChangeAspect="1"/>
          </p:cNvPicPr>
          <p:nvPr/>
        </p:nvPicPr>
        <p:blipFill>
          <a:blip r:embed="rId2"/>
          <a:stretch>
            <a:fillRect/>
          </a:stretch>
        </p:blipFill>
        <p:spPr>
          <a:xfrm>
            <a:off x="4420337" y="200025"/>
            <a:ext cx="7729403" cy="6116405"/>
          </a:xfrm>
          <a:prstGeom prst="rect">
            <a:avLst/>
          </a:prstGeom>
          <a:ln>
            <a:solidFill>
              <a:schemeClr val="tx1"/>
            </a:solidFill>
          </a:ln>
        </p:spPr>
      </p:pic>
    </p:spTree>
    <p:extLst>
      <p:ext uri="{BB962C8B-B14F-4D97-AF65-F5344CB8AC3E}">
        <p14:creationId xmlns:p14="http://schemas.microsoft.com/office/powerpoint/2010/main" val="3825548121"/>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0A7F6B2-64A4-5BCC-2008-BA54F67C832E}"/>
              </a:ext>
            </a:extLst>
          </p:cNvPr>
          <p:cNvSpPr>
            <a:spLocks noGrp="1"/>
          </p:cNvSpPr>
          <p:nvPr>
            <p:ph type="title"/>
          </p:nvPr>
        </p:nvSpPr>
        <p:spPr>
          <a:xfrm>
            <a:off x="838200" y="365125"/>
            <a:ext cx="10515600" cy="1325563"/>
          </a:xfrm>
        </p:spPr>
        <p:txBody>
          <a:bodyPr>
            <a:normAutofit/>
          </a:bodyPr>
          <a:lstStyle/>
          <a:p>
            <a:pPr algn="ctr"/>
            <a:r>
              <a:rPr lang="en-US" sz="5400" b="1" dirty="0"/>
              <a:t>OPACITY</a:t>
            </a:r>
            <a:r>
              <a:rPr lang="en-IN" sz="5400" b="1" dirty="0"/>
              <a:t>/ TRANSPARENCY</a:t>
            </a:r>
            <a:endParaRPr lang="en-US" sz="5400" b="1" dirty="0"/>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AF3CBB1-32AF-400F-AEEA-B1A9EC0A5D8A}"/>
              </a:ext>
            </a:extLst>
          </p:cNvPr>
          <p:cNvSpPr>
            <a:spLocks noGrp="1"/>
          </p:cNvSpPr>
          <p:nvPr>
            <p:ph idx="1"/>
          </p:nvPr>
        </p:nvSpPr>
        <p:spPr>
          <a:xfrm>
            <a:off x="271463" y="1908652"/>
            <a:ext cx="11658599" cy="4949348"/>
          </a:xfrm>
        </p:spPr>
        <p:txBody>
          <a:bodyPr>
            <a:normAutofit/>
          </a:bodyPr>
          <a:lstStyle/>
          <a:p>
            <a:r>
              <a:rPr lang="en-IN" sz="2000" b="0" i="0" dirty="0">
                <a:solidFill>
                  <a:srgbClr val="000000"/>
                </a:solidFill>
                <a:effectLst/>
                <a:latin typeface="Verdana" panose="020B0604030504040204" pitchFamily="34" charset="0"/>
              </a:rPr>
              <a:t>The </a:t>
            </a:r>
            <a:r>
              <a:rPr lang="en-IN" sz="2000" dirty="0"/>
              <a:t>opacity</a:t>
            </a:r>
            <a:r>
              <a:rPr lang="en-IN" sz="2000" b="0" i="0" dirty="0">
                <a:solidFill>
                  <a:srgbClr val="000000"/>
                </a:solidFill>
                <a:effectLst/>
                <a:latin typeface="Verdana" panose="020B0604030504040204" pitchFamily="34" charset="0"/>
              </a:rPr>
              <a:t> property specifies the opacity/transparency of an element.</a:t>
            </a:r>
          </a:p>
          <a:p>
            <a:r>
              <a:rPr lang="en-IN" sz="2000" b="0" i="0" dirty="0">
                <a:solidFill>
                  <a:srgbClr val="000000"/>
                </a:solidFill>
                <a:effectLst/>
                <a:latin typeface="Verdana" panose="020B0604030504040204" pitchFamily="34" charset="0"/>
              </a:rPr>
              <a:t>The </a:t>
            </a:r>
            <a:r>
              <a:rPr lang="en-IN" sz="2000" dirty="0"/>
              <a:t>opacity</a:t>
            </a:r>
            <a:r>
              <a:rPr lang="en-IN" sz="2000" b="0" i="0" dirty="0">
                <a:solidFill>
                  <a:srgbClr val="000000"/>
                </a:solidFill>
                <a:effectLst/>
                <a:latin typeface="Verdana" panose="020B0604030504040204" pitchFamily="34" charset="0"/>
              </a:rPr>
              <a:t> property can take a value from 0.0 - 1.0. The lower the value, the more transparent.</a:t>
            </a:r>
            <a:endParaRPr lang="en-IN" sz="2000" dirty="0">
              <a:solidFill>
                <a:srgbClr val="000000"/>
              </a:solidFill>
              <a:latin typeface="Verdana" panose="020B0604030504040204" pitchFamily="34" charset="0"/>
            </a:endParaRPr>
          </a:p>
          <a:p>
            <a:pPr marL="0" indent="0">
              <a:buNone/>
            </a:pPr>
            <a:r>
              <a:rPr lang="en-IN" sz="1600" b="1" dirty="0">
                <a:solidFill>
                  <a:srgbClr val="000000"/>
                </a:solidFill>
                <a:latin typeface="Verdana" panose="020B0604030504040204" pitchFamily="34" charset="0"/>
              </a:rPr>
              <a:t>EXAMPLE:</a:t>
            </a:r>
          </a:p>
          <a:p>
            <a:pPr marL="0" indent="0">
              <a:buNone/>
            </a:pPr>
            <a:r>
              <a:rPr lang="en-IN" sz="1600" b="0" i="0" dirty="0">
                <a:solidFill>
                  <a:srgbClr val="A52A2A"/>
                </a:solidFill>
                <a:effectLst/>
                <a:latin typeface="Consolas" panose="020B0609020204030204" pitchFamily="49" charset="0"/>
              </a:rPr>
              <a:t>	</a:t>
            </a:r>
            <a:r>
              <a:rPr lang="en-IN" sz="1600" b="0" i="0" dirty="0" err="1">
                <a:solidFill>
                  <a:srgbClr val="A52A2A"/>
                </a:solidFill>
                <a:effectLst/>
                <a:latin typeface="Consolas" panose="020B0609020204030204" pitchFamily="49" charset="0"/>
              </a:rPr>
              <a:t>img</a:t>
            </a:r>
            <a:r>
              <a:rPr lang="en-IN" sz="1600" b="0" i="0" dirty="0">
                <a:solidFill>
                  <a:srgbClr val="A52A2A"/>
                </a:solidFill>
                <a:effectLst/>
                <a:latin typeface="Consolas" panose="020B0609020204030204" pitchFamily="49" charset="0"/>
              </a:rPr>
              <a:t> </a:t>
            </a:r>
            <a:r>
              <a:rPr lang="en-IN" sz="1600" b="0" i="0" dirty="0">
                <a:solidFill>
                  <a:srgbClr val="000000"/>
                </a:solidFill>
                <a:effectLst/>
                <a:latin typeface="Consolas" panose="020B0609020204030204" pitchFamily="49" charset="0"/>
              </a:rPr>
              <a:t>{</a:t>
            </a:r>
            <a:br>
              <a:rPr lang="en-IN" sz="1600" b="0" i="0" dirty="0">
                <a:solidFill>
                  <a:srgbClr val="FF0000"/>
                </a:solidFill>
                <a:effectLst/>
                <a:latin typeface="Consolas" panose="020B0609020204030204" pitchFamily="49" charset="0"/>
              </a:rPr>
            </a:br>
            <a:r>
              <a:rPr lang="en-IN" sz="1600" b="0" i="0" dirty="0">
                <a:solidFill>
                  <a:srgbClr val="FF0000"/>
                </a:solidFill>
                <a:effectLst/>
                <a:latin typeface="Consolas" panose="020B0609020204030204" pitchFamily="49" charset="0"/>
              </a:rPr>
              <a:t> 	</a:t>
            </a:r>
            <a:r>
              <a:rPr lang="en-IN" sz="1600" dirty="0">
                <a:solidFill>
                  <a:srgbClr val="FF0000"/>
                </a:solidFill>
                <a:latin typeface="Consolas" panose="020B0609020204030204" pitchFamily="49" charset="0"/>
              </a:rPr>
              <a:t>     </a:t>
            </a:r>
            <a:r>
              <a:rPr lang="en-IN" sz="1600" b="0" i="0" dirty="0">
                <a:solidFill>
                  <a:srgbClr val="FF0000"/>
                </a:solidFill>
                <a:effectLst/>
                <a:latin typeface="Consolas" panose="020B0609020204030204" pitchFamily="49" charset="0"/>
              </a:rPr>
              <a:t>opacity</a:t>
            </a:r>
            <a:r>
              <a:rPr lang="en-IN" sz="1600" b="0" i="0" dirty="0">
                <a:solidFill>
                  <a:srgbClr val="000000"/>
                </a:solidFill>
                <a:effectLst/>
                <a:latin typeface="Consolas" panose="020B0609020204030204" pitchFamily="49" charset="0"/>
              </a:rPr>
              <a:t>:</a:t>
            </a:r>
            <a:r>
              <a:rPr lang="en-IN" sz="1600" b="0" i="0" dirty="0">
                <a:solidFill>
                  <a:srgbClr val="0000CD"/>
                </a:solidFill>
                <a:effectLst/>
                <a:latin typeface="Consolas" panose="020B0609020204030204" pitchFamily="49" charset="0"/>
              </a:rPr>
              <a:t> 0.5</a:t>
            </a:r>
            <a:r>
              <a:rPr lang="en-IN" sz="1600" b="0" i="0" dirty="0">
                <a:solidFill>
                  <a:srgbClr val="000000"/>
                </a:solidFill>
                <a:effectLst/>
                <a:latin typeface="Consolas" panose="020B0609020204030204" pitchFamily="49" charset="0"/>
              </a:rPr>
              <a:t>;</a:t>
            </a:r>
            <a:br>
              <a:rPr lang="en-IN" sz="1600" b="0" i="0" dirty="0">
                <a:solidFill>
                  <a:srgbClr val="FF0000"/>
                </a:solidFill>
                <a:effectLst/>
                <a:latin typeface="Consolas" panose="020B0609020204030204" pitchFamily="49" charset="0"/>
              </a:rPr>
            </a:br>
            <a:r>
              <a:rPr lang="en-IN" sz="1600" b="0" i="0" dirty="0">
                <a:solidFill>
                  <a:srgbClr val="FF0000"/>
                </a:solidFill>
                <a:effectLst/>
                <a:latin typeface="Consolas" panose="020B0609020204030204" pitchFamily="49" charset="0"/>
              </a:rPr>
              <a:t>	     </a:t>
            </a:r>
            <a:r>
              <a:rPr lang="en-IN" sz="1600" b="0" i="0" dirty="0">
                <a:solidFill>
                  <a:srgbClr val="000000"/>
                </a:solidFill>
                <a:effectLst/>
                <a:latin typeface="Consolas" panose="020B0609020204030204" pitchFamily="49" charset="0"/>
              </a:rPr>
              <a:t>}</a:t>
            </a:r>
            <a:endParaRPr lang="en-US" sz="2200" dirty="0"/>
          </a:p>
        </p:txBody>
      </p:sp>
      <p:pic>
        <p:nvPicPr>
          <p:cNvPr id="4" name="Picture 3">
            <a:extLst>
              <a:ext uri="{FF2B5EF4-FFF2-40B4-BE49-F238E27FC236}">
                <a16:creationId xmlns:a16="http://schemas.microsoft.com/office/drawing/2014/main" id="{FF3995EF-6263-A7DB-6CF9-95C3986C4615}"/>
              </a:ext>
            </a:extLst>
          </p:cNvPr>
          <p:cNvPicPr>
            <a:picLocks noChangeAspect="1"/>
          </p:cNvPicPr>
          <p:nvPr/>
        </p:nvPicPr>
        <p:blipFill>
          <a:blip r:embed="rId2"/>
          <a:stretch>
            <a:fillRect/>
          </a:stretch>
        </p:blipFill>
        <p:spPr>
          <a:xfrm>
            <a:off x="1255776" y="4039605"/>
            <a:ext cx="10515600" cy="2818395"/>
          </a:xfrm>
          <a:prstGeom prst="rect">
            <a:avLst/>
          </a:prstGeom>
        </p:spPr>
      </p:pic>
    </p:spTree>
    <p:extLst>
      <p:ext uri="{BB962C8B-B14F-4D97-AF65-F5344CB8AC3E}">
        <p14:creationId xmlns:p14="http://schemas.microsoft.com/office/powerpoint/2010/main" val="2357057890"/>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737D0B3-2303-1A4D-C0E6-5AD2E79B7B10}"/>
              </a:ext>
            </a:extLst>
          </p:cNvPr>
          <p:cNvPicPr>
            <a:picLocks noChangeAspect="1"/>
          </p:cNvPicPr>
          <p:nvPr/>
        </p:nvPicPr>
        <p:blipFill rotWithShape="1">
          <a:blip r:embed="rId2"/>
          <a:srcRect r="51133"/>
          <a:stretch/>
        </p:blipFill>
        <p:spPr>
          <a:xfrm>
            <a:off x="-1" y="414809"/>
            <a:ext cx="7800975" cy="4428654"/>
          </a:xfrm>
          <a:prstGeom prst="rect">
            <a:avLst/>
          </a:prstGeom>
        </p:spPr>
      </p:pic>
      <p:pic>
        <p:nvPicPr>
          <p:cNvPr id="5" name="Picture 4">
            <a:extLst>
              <a:ext uri="{FF2B5EF4-FFF2-40B4-BE49-F238E27FC236}">
                <a16:creationId xmlns:a16="http://schemas.microsoft.com/office/drawing/2014/main" id="{AA0F5F65-803B-4F15-2AC4-C9CA761E2FB7}"/>
              </a:ext>
            </a:extLst>
          </p:cNvPr>
          <p:cNvPicPr>
            <a:picLocks noChangeAspect="1"/>
          </p:cNvPicPr>
          <p:nvPr/>
        </p:nvPicPr>
        <p:blipFill rotWithShape="1">
          <a:blip r:embed="rId2"/>
          <a:srcRect l="51133"/>
          <a:stretch/>
        </p:blipFill>
        <p:spPr>
          <a:xfrm>
            <a:off x="5472112" y="171922"/>
            <a:ext cx="6619875" cy="2728441"/>
          </a:xfrm>
          <a:prstGeom prst="rect">
            <a:avLst/>
          </a:prstGeom>
          <a:ln>
            <a:solidFill>
              <a:schemeClr val="tx1"/>
            </a:solidFill>
          </a:ln>
        </p:spPr>
      </p:pic>
      <p:sp>
        <p:nvSpPr>
          <p:cNvPr id="6" name="TextBox 5">
            <a:extLst>
              <a:ext uri="{FF2B5EF4-FFF2-40B4-BE49-F238E27FC236}">
                <a16:creationId xmlns:a16="http://schemas.microsoft.com/office/drawing/2014/main" id="{181572C4-6F74-A2D1-04C5-4A12B4A287D1}"/>
              </a:ext>
            </a:extLst>
          </p:cNvPr>
          <p:cNvSpPr txBox="1"/>
          <p:nvPr/>
        </p:nvSpPr>
        <p:spPr>
          <a:xfrm>
            <a:off x="528637" y="6258525"/>
            <a:ext cx="3800475" cy="369332"/>
          </a:xfrm>
          <a:prstGeom prst="rect">
            <a:avLst/>
          </a:prstGeom>
          <a:noFill/>
        </p:spPr>
        <p:txBody>
          <a:bodyPr wrap="square" rtlCol="0">
            <a:spAutoFit/>
          </a:bodyPr>
          <a:lstStyle/>
          <a:p>
            <a:r>
              <a:rPr lang="en-US" dirty="0"/>
              <a:t>Opacity_example1.html</a:t>
            </a:r>
          </a:p>
        </p:txBody>
      </p:sp>
    </p:spTree>
    <p:extLst>
      <p:ext uri="{BB962C8B-B14F-4D97-AF65-F5344CB8AC3E}">
        <p14:creationId xmlns:p14="http://schemas.microsoft.com/office/powerpoint/2010/main" val="1690195808"/>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D25991E-AAB9-571E-4382-F4AD6E373BE4}"/>
              </a:ext>
            </a:extLst>
          </p:cNvPr>
          <p:cNvSpPr>
            <a:spLocks noGrp="1"/>
          </p:cNvSpPr>
          <p:nvPr>
            <p:ph type="title"/>
          </p:nvPr>
        </p:nvSpPr>
        <p:spPr>
          <a:xfrm>
            <a:off x="838200" y="365125"/>
            <a:ext cx="10515600" cy="1325563"/>
          </a:xfrm>
        </p:spPr>
        <p:txBody>
          <a:bodyPr>
            <a:normAutofit/>
          </a:bodyPr>
          <a:lstStyle/>
          <a:p>
            <a:r>
              <a:rPr lang="en-IN" sz="4200" b="0" i="0">
                <a:effectLst/>
                <a:latin typeface="Segoe UI" panose="020B0502040204020203" pitchFamily="34" charset="0"/>
              </a:rPr>
              <a:t>Transparent Hover Effect</a:t>
            </a:r>
            <a:br>
              <a:rPr lang="en-IN" sz="4200" b="0" i="0">
                <a:effectLst/>
                <a:latin typeface="Segoe UI" panose="020B0502040204020203" pitchFamily="34" charset="0"/>
              </a:rPr>
            </a:br>
            <a:endParaRPr lang="en-US" sz="4200"/>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8BCBD355-C46A-C861-B8D6-DF090D5012FD}"/>
              </a:ext>
            </a:extLst>
          </p:cNvPr>
          <p:cNvSpPr>
            <a:spLocks noGrp="1"/>
          </p:cNvSpPr>
          <p:nvPr>
            <p:ph idx="1"/>
          </p:nvPr>
        </p:nvSpPr>
        <p:spPr>
          <a:xfrm>
            <a:off x="400050" y="1929384"/>
            <a:ext cx="11122914" cy="4251960"/>
          </a:xfrm>
        </p:spPr>
        <p:txBody>
          <a:bodyPr>
            <a:normAutofit/>
          </a:bodyPr>
          <a:lstStyle/>
          <a:p>
            <a:r>
              <a:rPr lang="en-IN" sz="2200" b="0" i="0" dirty="0">
                <a:effectLst/>
                <a:latin typeface="Verdana" panose="020B0604030504040204" pitchFamily="34" charset="0"/>
              </a:rPr>
              <a:t>The </a:t>
            </a:r>
            <a:r>
              <a:rPr lang="en-IN" sz="2200" dirty="0"/>
              <a:t>opacity</a:t>
            </a:r>
            <a:r>
              <a:rPr lang="en-IN" sz="2200" b="0" i="0" dirty="0">
                <a:effectLst/>
                <a:latin typeface="Verdana" panose="020B0604030504040204" pitchFamily="34" charset="0"/>
              </a:rPr>
              <a:t> property is often used together with the </a:t>
            </a:r>
            <a:r>
              <a:rPr lang="en-IN" sz="2200" dirty="0"/>
              <a:t>:hover</a:t>
            </a:r>
            <a:r>
              <a:rPr lang="en-IN" sz="2200" b="0" i="0" dirty="0">
                <a:effectLst/>
                <a:latin typeface="Verdana" panose="020B0604030504040204" pitchFamily="34" charset="0"/>
              </a:rPr>
              <a:t> selector to change the opacity on mouse-over.</a:t>
            </a:r>
            <a:endParaRPr lang="en-US" sz="2200" dirty="0"/>
          </a:p>
        </p:txBody>
      </p:sp>
      <p:pic>
        <p:nvPicPr>
          <p:cNvPr id="4" name="Picture 3">
            <a:extLst>
              <a:ext uri="{FF2B5EF4-FFF2-40B4-BE49-F238E27FC236}">
                <a16:creationId xmlns:a16="http://schemas.microsoft.com/office/drawing/2014/main" id="{95E50727-5A5D-0450-8E15-437DD20CE79D}"/>
              </a:ext>
            </a:extLst>
          </p:cNvPr>
          <p:cNvPicPr>
            <a:picLocks noChangeAspect="1"/>
          </p:cNvPicPr>
          <p:nvPr/>
        </p:nvPicPr>
        <p:blipFill rotWithShape="1">
          <a:blip r:embed="rId2"/>
          <a:srcRect r="67422"/>
          <a:stretch/>
        </p:blipFill>
        <p:spPr>
          <a:xfrm>
            <a:off x="528637" y="3429000"/>
            <a:ext cx="3971926" cy="2585803"/>
          </a:xfrm>
          <a:prstGeom prst="rect">
            <a:avLst/>
          </a:prstGeom>
        </p:spPr>
      </p:pic>
      <p:pic>
        <p:nvPicPr>
          <p:cNvPr id="7" name="Picture 6">
            <a:extLst>
              <a:ext uri="{FF2B5EF4-FFF2-40B4-BE49-F238E27FC236}">
                <a16:creationId xmlns:a16="http://schemas.microsoft.com/office/drawing/2014/main" id="{C6F8B707-F219-1715-3794-7AB3E3FD63E4}"/>
              </a:ext>
            </a:extLst>
          </p:cNvPr>
          <p:cNvPicPr>
            <a:picLocks noChangeAspect="1"/>
          </p:cNvPicPr>
          <p:nvPr/>
        </p:nvPicPr>
        <p:blipFill>
          <a:blip r:embed="rId3"/>
          <a:stretch>
            <a:fillRect/>
          </a:stretch>
        </p:blipFill>
        <p:spPr>
          <a:xfrm>
            <a:off x="7050088" y="3472392"/>
            <a:ext cx="4178300" cy="2832100"/>
          </a:xfrm>
          <a:prstGeom prst="rect">
            <a:avLst/>
          </a:prstGeom>
        </p:spPr>
      </p:pic>
      <p:sp>
        <p:nvSpPr>
          <p:cNvPr id="5" name="TextBox 4">
            <a:extLst>
              <a:ext uri="{FF2B5EF4-FFF2-40B4-BE49-F238E27FC236}">
                <a16:creationId xmlns:a16="http://schemas.microsoft.com/office/drawing/2014/main" id="{EA25A671-2304-BD67-EEF4-C5A145833CC6}"/>
              </a:ext>
            </a:extLst>
          </p:cNvPr>
          <p:cNvSpPr txBox="1"/>
          <p:nvPr/>
        </p:nvSpPr>
        <p:spPr>
          <a:xfrm>
            <a:off x="1539080" y="3002936"/>
            <a:ext cx="2175669" cy="369332"/>
          </a:xfrm>
          <a:prstGeom prst="rect">
            <a:avLst/>
          </a:prstGeom>
          <a:noFill/>
        </p:spPr>
        <p:txBody>
          <a:bodyPr wrap="square" rtlCol="0">
            <a:spAutoFit/>
          </a:bodyPr>
          <a:lstStyle/>
          <a:p>
            <a:r>
              <a:rPr lang="en-US" dirty="0"/>
              <a:t>Before hover</a:t>
            </a:r>
          </a:p>
        </p:txBody>
      </p:sp>
      <p:sp>
        <p:nvSpPr>
          <p:cNvPr id="9" name="TextBox 8">
            <a:extLst>
              <a:ext uri="{FF2B5EF4-FFF2-40B4-BE49-F238E27FC236}">
                <a16:creationId xmlns:a16="http://schemas.microsoft.com/office/drawing/2014/main" id="{FDCE1B8F-BAE0-47A6-129E-5E2396D20F7F}"/>
              </a:ext>
            </a:extLst>
          </p:cNvPr>
          <p:cNvSpPr txBox="1"/>
          <p:nvPr/>
        </p:nvSpPr>
        <p:spPr>
          <a:xfrm>
            <a:off x="7691439" y="3103060"/>
            <a:ext cx="2175669" cy="369332"/>
          </a:xfrm>
          <a:prstGeom prst="rect">
            <a:avLst/>
          </a:prstGeom>
          <a:noFill/>
        </p:spPr>
        <p:txBody>
          <a:bodyPr wrap="square" rtlCol="0">
            <a:spAutoFit/>
          </a:bodyPr>
          <a:lstStyle/>
          <a:p>
            <a:r>
              <a:rPr lang="en-US" dirty="0"/>
              <a:t>After  hover</a:t>
            </a:r>
          </a:p>
        </p:txBody>
      </p:sp>
    </p:spTree>
    <p:extLst>
      <p:ext uri="{BB962C8B-B14F-4D97-AF65-F5344CB8AC3E}">
        <p14:creationId xmlns:p14="http://schemas.microsoft.com/office/powerpoint/2010/main" val="691173583"/>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E94F6EE-B871-CA9F-2A36-03BE01B67509}"/>
              </a:ext>
            </a:extLst>
          </p:cNvPr>
          <p:cNvPicPr>
            <a:picLocks noChangeAspect="1"/>
          </p:cNvPicPr>
          <p:nvPr/>
        </p:nvPicPr>
        <p:blipFill>
          <a:blip r:embed="rId2"/>
          <a:stretch>
            <a:fillRect/>
          </a:stretch>
        </p:blipFill>
        <p:spPr>
          <a:xfrm>
            <a:off x="7834315" y="309328"/>
            <a:ext cx="4102100" cy="2794000"/>
          </a:xfrm>
          <a:prstGeom prst="rect">
            <a:avLst/>
          </a:prstGeom>
        </p:spPr>
      </p:pic>
      <p:pic>
        <p:nvPicPr>
          <p:cNvPr id="6" name="Picture 5">
            <a:extLst>
              <a:ext uri="{FF2B5EF4-FFF2-40B4-BE49-F238E27FC236}">
                <a16:creationId xmlns:a16="http://schemas.microsoft.com/office/drawing/2014/main" id="{47C3FA70-0BB0-1E63-B148-07009950B2A0}"/>
              </a:ext>
            </a:extLst>
          </p:cNvPr>
          <p:cNvPicPr>
            <a:picLocks noChangeAspect="1"/>
          </p:cNvPicPr>
          <p:nvPr/>
        </p:nvPicPr>
        <p:blipFill rotWithShape="1">
          <a:blip r:embed="rId3"/>
          <a:srcRect l="33398" r="33789"/>
          <a:stretch/>
        </p:blipFill>
        <p:spPr>
          <a:xfrm>
            <a:off x="357187" y="517525"/>
            <a:ext cx="4000500" cy="2585803"/>
          </a:xfrm>
          <a:prstGeom prst="rect">
            <a:avLst/>
          </a:prstGeom>
        </p:spPr>
      </p:pic>
      <p:pic>
        <p:nvPicPr>
          <p:cNvPr id="8" name="Picture 7">
            <a:extLst>
              <a:ext uri="{FF2B5EF4-FFF2-40B4-BE49-F238E27FC236}">
                <a16:creationId xmlns:a16="http://schemas.microsoft.com/office/drawing/2014/main" id="{BB2E6B95-2C8A-97FC-978D-B4EE81404CB5}"/>
              </a:ext>
            </a:extLst>
          </p:cNvPr>
          <p:cNvPicPr>
            <a:picLocks noChangeAspect="1"/>
          </p:cNvPicPr>
          <p:nvPr/>
        </p:nvPicPr>
        <p:blipFill rotWithShape="1">
          <a:blip r:embed="rId3"/>
          <a:srcRect l="67188"/>
          <a:stretch/>
        </p:blipFill>
        <p:spPr>
          <a:xfrm>
            <a:off x="504824" y="3429000"/>
            <a:ext cx="4000500" cy="2585803"/>
          </a:xfrm>
          <a:prstGeom prst="rect">
            <a:avLst/>
          </a:prstGeom>
        </p:spPr>
      </p:pic>
      <p:pic>
        <p:nvPicPr>
          <p:cNvPr id="9" name="Picture 8">
            <a:extLst>
              <a:ext uri="{FF2B5EF4-FFF2-40B4-BE49-F238E27FC236}">
                <a16:creationId xmlns:a16="http://schemas.microsoft.com/office/drawing/2014/main" id="{741CB0D8-2109-14DD-E31F-D2C577AEA650}"/>
              </a:ext>
            </a:extLst>
          </p:cNvPr>
          <p:cNvPicPr>
            <a:picLocks noChangeAspect="1"/>
          </p:cNvPicPr>
          <p:nvPr/>
        </p:nvPicPr>
        <p:blipFill>
          <a:blip r:embed="rId4"/>
          <a:stretch>
            <a:fillRect/>
          </a:stretch>
        </p:blipFill>
        <p:spPr>
          <a:xfrm>
            <a:off x="7834315" y="3429000"/>
            <a:ext cx="4064000" cy="2717800"/>
          </a:xfrm>
          <a:prstGeom prst="rect">
            <a:avLst/>
          </a:prstGeom>
        </p:spPr>
      </p:pic>
      <p:sp>
        <p:nvSpPr>
          <p:cNvPr id="10" name="TextBox 9">
            <a:extLst>
              <a:ext uri="{FF2B5EF4-FFF2-40B4-BE49-F238E27FC236}">
                <a16:creationId xmlns:a16="http://schemas.microsoft.com/office/drawing/2014/main" id="{684AFB3F-0399-731C-3713-6455636B659F}"/>
              </a:ext>
            </a:extLst>
          </p:cNvPr>
          <p:cNvSpPr txBox="1"/>
          <p:nvPr/>
        </p:nvSpPr>
        <p:spPr>
          <a:xfrm>
            <a:off x="1931987" y="191853"/>
            <a:ext cx="2175669" cy="369332"/>
          </a:xfrm>
          <a:prstGeom prst="rect">
            <a:avLst/>
          </a:prstGeom>
          <a:noFill/>
        </p:spPr>
        <p:txBody>
          <a:bodyPr wrap="square" rtlCol="0">
            <a:spAutoFit/>
          </a:bodyPr>
          <a:lstStyle/>
          <a:p>
            <a:r>
              <a:rPr lang="en-US" dirty="0"/>
              <a:t>Before hover</a:t>
            </a:r>
          </a:p>
        </p:txBody>
      </p:sp>
      <p:sp>
        <p:nvSpPr>
          <p:cNvPr id="11" name="TextBox 10">
            <a:extLst>
              <a:ext uri="{FF2B5EF4-FFF2-40B4-BE49-F238E27FC236}">
                <a16:creationId xmlns:a16="http://schemas.microsoft.com/office/drawing/2014/main" id="{16C87834-E37D-F0D7-351F-F5005E9D4742}"/>
              </a:ext>
            </a:extLst>
          </p:cNvPr>
          <p:cNvSpPr txBox="1"/>
          <p:nvPr/>
        </p:nvSpPr>
        <p:spPr>
          <a:xfrm>
            <a:off x="8778480" y="7187"/>
            <a:ext cx="2175669" cy="369332"/>
          </a:xfrm>
          <a:prstGeom prst="rect">
            <a:avLst/>
          </a:prstGeom>
          <a:noFill/>
        </p:spPr>
        <p:txBody>
          <a:bodyPr wrap="square" rtlCol="0">
            <a:spAutoFit/>
          </a:bodyPr>
          <a:lstStyle/>
          <a:p>
            <a:r>
              <a:rPr lang="en-US" dirty="0"/>
              <a:t>After  hover</a:t>
            </a:r>
          </a:p>
        </p:txBody>
      </p:sp>
      <p:sp>
        <p:nvSpPr>
          <p:cNvPr id="12" name="TextBox 11">
            <a:extLst>
              <a:ext uri="{FF2B5EF4-FFF2-40B4-BE49-F238E27FC236}">
                <a16:creationId xmlns:a16="http://schemas.microsoft.com/office/drawing/2014/main" id="{08CF7CA8-12C0-F0DB-9806-F0AB6998B634}"/>
              </a:ext>
            </a:extLst>
          </p:cNvPr>
          <p:cNvSpPr txBox="1"/>
          <p:nvPr/>
        </p:nvSpPr>
        <p:spPr>
          <a:xfrm>
            <a:off x="1269602" y="6216970"/>
            <a:ext cx="2175669" cy="369332"/>
          </a:xfrm>
          <a:prstGeom prst="rect">
            <a:avLst/>
          </a:prstGeom>
          <a:noFill/>
        </p:spPr>
        <p:txBody>
          <a:bodyPr wrap="square" rtlCol="0">
            <a:spAutoFit/>
          </a:bodyPr>
          <a:lstStyle/>
          <a:p>
            <a:r>
              <a:rPr lang="en-US" dirty="0"/>
              <a:t>Before hover</a:t>
            </a:r>
          </a:p>
        </p:txBody>
      </p:sp>
      <p:sp>
        <p:nvSpPr>
          <p:cNvPr id="13" name="TextBox 12">
            <a:extLst>
              <a:ext uri="{FF2B5EF4-FFF2-40B4-BE49-F238E27FC236}">
                <a16:creationId xmlns:a16="http://schemas.microsoft.com/office/drawing/2014/main" id="{BA879A0E-D879-57F8-4E9D-67CB37EDA093}"/>
              </a:ext>
            </a:extLst>
          </p:cNvPr>
          <p:cNvSpPr txBox="1"/>
          <p:nvPr/>
        </p:nvSpPr>
        <p:spPr>
          <a:xfrm>
            <a:off x="9359505" y="6242605"/>
            <a:ext cx="2175669" cy="369332"/>
          </a:xfrm>
          <a:prstGeom prst="rect">
            <a:avLst/>
          </a:prstGeom>
          <a:noFill/>
        </p:spPr>
        <p:txBody>
          <a:bodyPr wrap="square" rtlCol="0">
            <a:spAutoFit/>
          </a:bodyPr>
          <a:lstStyle/>
          <a:p>
            <a:r>
              <a:rPr lang="en-US" dirty="0"/>
              <a:t>After  hover</a:t>
            </a:r>
          </a:p>
        </p:txBody>
      </p:sp>
    </p:spTree>
    <p:extLst>
      <p:ext uri="{BB962C8B-B14F-4D97-AF65-F5344CB8AC3E}">
        <p14:creationId xmlns:p14="http://schemas.microsoft.com/office/powerpoint/2010/main" val="3304435696"/>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FAAC921-9862-AFFA-0A1C-07C7F846E295}"/>
              </a:ext>
            </a:extLst>
          </p:cNvPr>
          <p:cNvSpPr txBox="1"/>
          <p:nvPr/>
        </p:nvSpPr>
        <p:spPr>
          <a:xfrm>
            <a:off x="428625" y="6488668"/>
            <a:ext cx="2622193" cy="369332"/>
          </a:xfrm>
          <a:prstGeom prst="rect">
            <a:avLst/>
          </a:prstGeom>
          <a:noFill/>
        </p:spPr>
        <p:txBody>
          <a:bodyPr wrap="none" rtlCol="0">
            <a:spAutoFit/>
          </a:bodyPr>
          <a:lstStyle/>
          <a:p>
            <a:r>
              <a:rPr lang="en-US" dirty="0" err="1"/>
              <a:t>image_hover_transparent</a:t>
            </a:r>
            <a:endParaRPr lang="en-US" dirty="0"/>
          </a:p>
        </p:txBody>
      </p:sp>
      <p:pic>
        <p:nvPicPr>
          <p:cNvPr id="5" name="Picture 4">
            <a:extLst>
              <a:ext uri="{FF2B5EF4-FFF2-40B4-BE49-F238E27FC236}">
                <a16:creationId xmlns:a16="http://schemas.microsoft.com/office/drawing/2014/main" id="{2003B40F-1D86-BEFC-1A28-0C406927B2F5}"/>
              </a:ext>
            </a:extLst>
          </p:cNvPr>
          <p:cNvPicPr>
            <a:picLocks noChangeAspect="1"/>
          </p:cNvPicPr>
          <p:nvPr/>
        </p:nvPicPr>
        <p:blipFill rotWithShape="1">
          <a:blip r:embed="rId2"/>
          <a:srcRect r="41406"/>
          <a:stretch/>
        </p:blipFill>
        <p:spPr>
          <a:xfrm>
            <a:off x="-1" y="88184"/>
            <a:ext cx="8958263" cy="4998165"/>
          </a:xfrm>
          <a:prstGeom prst="rect">
            <a:avLst/>
          </a:prstGeom>
        </p:spPr>
      </p:pic>
      <p:pic>
        <p:nvPicPr>
          <p:cNvPr id="6" name="Picture 5">
            <a:extLst>
              <a:ext uri="{FF2B5EF4-FFF2-40B4-BE49-F238E27FC236}">
                <a16:creationId xmlns:a16="http://schemas.microsoft.com/office/drawing/2014/main" id="{3DEF51CA-D11C-80E2-EE89-156B85C08BEF}"/>
              </a:ext>
            </a:extLst>
          </p:cNvPr>
          <p:cNvPicPr>
            <a:picLocks noChangeAspect="1"/>
          </p:cNvPicPr>
          <p:nvPr/>
        </p:nvPicPr>
        <p:blipFill rotWithShape="1">
          <a:blip r:embed="rId2"/>
          <a:srcRect l="61055"/>
          <a:stretch/>
        </p:blipFill>
        <p:spPr>
          <a:xfrm>
            <a:off x="6943725" y="0"/>
            <a:ext cx="4748212" cy="2277626"/>
          </a:xfrm>
          <a:prstGeom prst="rect">
            <a:avLst/>
          </a:prstGeom>
        </p:spPr>
      </p:pic>
    </p:spTree>
    <p:extLst>
      <p:ext uri="{BB962C8B-B14F-4D97-AF65-F5344CB8AC3E}">
        <p14:creationId xmlns:p14="http://schemas.microsoft.com/office/powerpoint/2010/main" val="8572107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B3657A-40AC-3A69-E4C4-BE30696E2840}"/>
              </a:ext>
            </a:extLst>
          </p:cNvPr>
          <p:cNvSpPr>
            <a:spLocks noGrp="1"/>
          </p:cNvSpPr>
          <p:nvPr>
            <p:ph type="title"/>
          </p:nvPr>
        </p:nvSpPr>
        <p:spPr>
          <a:xfrm>
            <a:off x="144236" y="194310"/>
            <a:ext cx="10515600" cy="1325563"/>
          </a:xfrm>
        </p:spPr>
        <p:txBody>
          <a:bodyPr>
            <a:normAutofit/>
          </a:bodyPr>
          <a:lstStyle/>
          <a:p>
            <a:r>
              <a:rPr lang="en-IN" b="0" i="0" dirty="0">
                <a:effectLst/>
                <a:latin typeface="Segoe UI" panose="020B0502040204020203" pitchFamily="34" charset="0"/>
              </a:rPr>
              <a:t>CSS class Selector</a:t>
            </a:r>
            <a:br>
              <a:rPr lang="en-IN" b="0" i="0" dirty="0">
                <a:effectLst/>
                <a:latin typeface="Segoe UI" panose="020B0502040204020203" pitchFamily="34" charset="0"/>
              </a:rPr>
            </a:br>
            <a:endParaRPr lang="en-US" dirty="0"/>
          </a:p>
        </p:txBody>
      </p:sp>
      <p:sp>
        <p:nvSpPr>
          <p:cNvPr id="7" name="TextBox 6">
            <a:extLst>
              <a:ext uri="{FF2B5EF4-FFF2-40B4-BE49-F238E27FC236}">
                <a16:creationId xmlns:a16="http://schemas.microsoft.com/office/drawing/2014/main" id="{750C6A99-6795-134B-433A-B811F2D9649B}"/>
              </a:ext>
            </a:extLst>
          </p:cNvPr>
          <p:cNvSpPr txBox="1"/>
          <p:nvPr/>
        </p:nvSpPr>
        <p:spPr>
          <a:xfrm>
            <a:off x="0" y="4584604"/>
            <a:ext cx="11719151" cy="1938992"/>
          </a:xfrm>
          <a:prstGeom prst="rect">
            <a:avLst/>
          </a:prstGeom>
          <a:noFill/>
          <a:ln w="19050">
            <a:solidFill>
              <a:schemeClr val="bg1"/>
            </a:solidFill>
          </a:ln>
        </p:spPr>
        <p:txBody>
          <a:bodyPr wrap="square">
            <a:spAutoFit/>
          </a:bodyPr>
          <a:lstStyle/>
          <a:p>
            <a:pPr algn="l"/>
            <a:r>
              <a:rPr lang="en-IN" sz="2400" b="0" i="0" dirty="0">
                <a:solidFill>
                  <a:schemeClr val="bg1"/>
                </a:solidFill>
                <a:effectLst/>
                <a:latin typeface="Verdana" panose="020B0604030504040204" pitchFamily="34" charset="0"/>
              </a:rPr>
              <a:t>HTML elements can also refer to more than one class.</a:t>
            </a:r>
          </a:p>
          <a:p>
            <a:pPr algn="l"/>
            <a:r>
              <a:rPr lang="en-IN" sz="2400" b="0" i="0" dirty="0">
                <a:solidFill>
                  <a:schemeClr val="bg1"/>
                </a:solidFill>
                <a:effectLst/>
                <a:latin typeface="Segoe UI" panose="020B0502040204020203" pitchFamily="34" charset="0"/>
              </a:rPr>
              <a:t>Example</a:t>
            </a:r>
          </a:p>
          <a:p>
            <a:pPr algn="l"/>
            <a:r>
              <a:rPr lang="en-IN" sz="2400" b="0" i="0" dirty="0">
                <a:solidFill>
                  <a:schemeClr val="bg1"/>
                </a:solidFill>
                <a:effectLst/>
                <a:latin typeface="Verdana" panose="020B0604030504040204" pitchFamily="34" charset="0"/>
              </a:rPr>
              <a:t>In this example the &lt;p&gt; element will be styled according to class="</a:t>
            </a:r>
            <a:r>
              <a:rPr lang="en-IN" sz="2400" b="0" i="0" dirty="0" err="1">
                <a:solidFill>
                  <a:schemeClr val="bg1"/>
                </a:solidFill>
                <a:effectLst/>
                <a:latin typeface="Verdana" panose="020B0604030504040204" pitchFamily="34" charset="0"/>
              </a:rPr>
              <a:t>center</a:t>
            </a:r>
            <a:r>
              <a:rPr lang="en-IN" sz="2400" b="0" i="0" dirty="0">
                <a:solidFill>
                  <a:schemeClr val="bg1"/>
                </a:solidFill>
                <a:effectLst/>
                <a:latin typeface="Verdana" panose="020B0604030504040204" pitchFamily="34" charset="0"/>
              </a:rPr>
              <a:t>" and to class="large": </a:t>
            </a:r>
          </a:p>
          <a:p>
            <a:pPr algn="l"/>
            <a:r>
              <a:rPr lang="en-IN" sz="2400" b="0" i="0" dirty="0">
                <a:solidFill>
                  <a:schemeClr val="bg1"/>
                </a:solidFill>
                <a:effectLst/>
                <a:latin typeface="Consolas" panose="020B0609020204030204" pitchFamily="49" charset="0"/>
              </a:rPr>
              <a:t>&lt;p class="</a:t>
            </a:r>
            <a:r>
              <a:rPr lang="en-IN" sz="2400" b="0" i="0" dirty="0" err="1">
                <a:solidFill>
                  <a:schemeClr val="bg1"/>
                </a:solidFill>
                <a:effectLst/>
                <a:latin typeface="Consolas" panose="020B0609020204030204" pitchFamily="49" charset="0"/>
              </a:rPr>
              <a:t>center</a:t>
            </a:r>
            <a:r>
              <a:rPr lang="en-IN" sz="2400" b="0" i="0" dirty="0">
                <a:solidFill>
                  <a:schemeClr val="bg1"/>
                </a:solidFill>
                <a:effectLst/>
                <a:latin typeface="Consolas" panose="020B0609020204030204" pitchFamily="49" charset="0"/>
              </a:rPr>
              <a:t> large"&gt;This paragraph refers to two classes.&lt;/p&gt;</a:t>
            </a:r>
          </a:p>
        </p:txBody>
      </p:sp>
      <p:pic>
        <p:nvPicPr>
          <p:cNvPr id="8" name="Picture 7">
            <a:extLst>
              <a:ext uri="{FF2B5EF4-FFF2-40B4-BE49-F238E27FC236}">
                <a16:creationId xmlns:a16="http://schemas.microsoft.com/office/drawing/2014/main" id="{332F7392-D3CD-36C2-BF7D-2D2DC10CCFF8}"/>
              </a:ext>
            </a:extLst>
          </p:cNvPr>
          <p:cNvPicPr>
            <a:picLocks noChangeAspect="1"/>
          </p:cNvPicPr>
          <p:nvPr/>
        </p:nvPicPr>
        <p:blipFill>
          <a:blip r:embed="rId2"/>
          <a:stretch>
            <a:fillRect/>
          </a:stretch>
        </p:blipFill>
        <p:spPr>
          <a:xfrm>
            <a:off x="0" y="857091"/>
            <a:ext cx="11903528" cy="3586322"/>
          </a:xfrm>
          <a:prstGeom prst="rect">
            <a:avLst/>
          </a:prstGeom>
        </p:spPr>
      </p:pic>
    </p:spTree>
    <p:extLst>
      <p:ext uri="{BB962C8B-B14F-4D97-AF65-F5344CB8AC3E}">
        <p14:creationId xmlns:p14="http://schemas.microsoft.com/office/powerpoint/2010/main" val="232211416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6417E23-378F-E563-9247-DB88E08B2C65}"/>
              </a:ext>
            </a:extLst>
          </p:cNvPr>
          <p:cNvSpPr>
            <a:spLocks noGrp="1"/>
          </p:cNvSpPr>
          <p:nvPr>
            <p:ph type="title"/>
          </p:nvPr>
        </p:nvSpPr>
        <p:spPr>
          <a:xfrm>
            <a:off x="838200" y="365125"/>
            <a:ext cx="10515600" cy="1325563"/>
          </a:xfrm>
        </p:spPr>
        <p:txBody>
          <a:bodyPr>
            <a:normAutofit/>
          </a:bodyPr>
          <a:lstStyle/>
          <a:p>
            <a:r>
              <a:rPr lang="en-IN" sz="4200" b="0" i="0">
                <a:effectLst/>
                <a:latin typeface="Segoe UI" panose="020B0502040204020203" pitchFamily="34" charset="0"/>
              </a:rPr>
              <a:t>Transparent Box</a:t>
            </a:r>
            <a:br>
              <a:rPr lang="en-IN" sz="4200" b="0" i="0">
                <a:effectLst/>
                <a:latin typeface="Segoe UI" panose="020B0502040204020203" pitchFamily="34" charset="0"/>
              </a:rPr>
            </a:br>
            <a:endParaRPr lang="en-US" sz="4200"/>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D68E67F8-C0EE-6568-BB7A-E83C473BA3AD}"/>
              </a:ext>
            </a:extLst>
          </p:cNvPr>
          <p:cNvSpPr>
            <a:spLocks noGrp="1"/>
          </p:cNvSpPr>
          <p:nvPr>
            <p:ph idx="1"/>
          </p:nvPr>
        </p:nvSpPr>
        <p:spPr>
          <a:xfrm>
            <a:off x="838200" y="1929384"/>
            <a:ext cx="10515600" cy="4251960"/>
          </a:xfrm>
        </p:spPr>
        <p:txBody>
          <a:bodyPr>
            <a:normAutofit/>
          </a:bodyPr>
          <a:lstStyle/>
          <a:p>
            <a:pPr algn="just"/>
            <a:r>
              <a:rPr lang="en-IN" sz="2200" b="0" i="0" dirty="0">
                <a:effectLst/>
                <a:latin typeface="Verdana" panose="020B0604030504040204" pitchFamily="34" charset="0"/>
              </a:rPr>
              <a:t>When using the opacity property to add transparency to the background of an element, all of its child elements inherit the same transparency. </a:t>
            </a:r>
          </a:p>
          <a:p>
            <a:pPr algn="just"/>
            <a:r>
              <a:rPr lang="en-IN" sz="2200" b="0" i="0" dirty="0">
                <a:effectLst/>
                <a:latin typeface="Verdana" panose="020B0604030504040204" pitchFamily="34" charset="0"/>
              </a:rPr>
              <a:t>This can make the text inside a fully transparent element hard to read.</a:t>
            </a:r>
          </a:p>
          <a:p>
            <a:pPr algn="just"/>
            <a:endParaRPr lang="en-US" sz="2200" dirty="0"/>
          </a:p>
        </p:txBody>
      </p:sp>
      <p:pic>
        <p:nvPicPr>
          <p:cNvPr id="7" name="Picture 6">
            <a:extLst>
              <a:ext uri="{FF2B5EF4-FFF2-40B4-BE49-F238E27FC236}">
                <a16:creationId xmlns:a16="http://schemas.microsoft.com/office/drawing/2014/main" id="{645ACCD7-1FE6-153B-446F-15DD5769871C}"/>
              </a:ext>
            </a:extLst>
          </p:cNvPr>
          <p:cNvPicPr>
            <a:picLocks noChangeAspect="1"/>
          </p:cNvPicPr>
          <p:nvPr/>
        </p:nvPicPr>
        <p:blipFill>
          <a:blip r:embed="rId2"/>
          <a:stretch>
            <a:fillRect/>
          </a:stretch>
        </p:blipFill>
        <p:spPr>
          <a:xfrm>
            <a:off x="172307" y="4394180"/>
            <a:ext cx="11844338" cy="2020887"/>
          </a:xfrm>
          <a:prstGeom prst="rect">
            <a:avLst/>
          </a:prstGeom>
          <a:ln>
            <a:solidFill>
              <a:schemeClr val="tx1"/>
            </a:solidFill>
          </a:ln>
        </p:spPr>
      </p:pic>
    </p:spTree>
    <p:extLst>
      <p:ext uri="{BB962C8B-B14F-4D97-AF65-F5344CB8AC3E}">
        <p14:creationId xmlns:p14="http://schemas.microsoft.com/office/powerpoint/2010/main" val="1191587854"/>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B46B363-36DA-9373-DA6C-43FE3837C47B}"/>
              </a:ext>
            </a:extLst>
          </p:cNvPr>
          <p:cNvSpPr txBox="1"/>
          <p:nvPr/>
        </p:nvSpPr>
        <p:spPr>
          <a:xfrm>
            <a:off x="475060" y="6492875"/>
            <a:ext cx="6093618" cy="369332"/>
          </a:xfrm>
          <a:prstGeom prst="rect">
            <a:avLst/>
          </a:prstGeom>
          <a:noFill/>
        </p:spPr>
        <p:txBody>
          <a:bodyPr wrap="square">
            <a:spAutoFit/>
          </a:bodyPr>
          <a:lstStyle/>
          <a:p>
            <a:r>
              <a:rPr lang="en-US" dirty="0" err="1"/>
              <a:t>transparent_box</a:t>
            </a:r>
            <a:endParaRPr lang="en-US" dirty="0"/>
          </a:p>
        </p:txBody>
      </p:sp>
      <p:pic>
        <p:nvPicPr>
          <p:cNvPr id="6" name="Picture 5">
            <a:extLst>
              <a:ext uri="{FF2B5EF4-FFF2-40B4-BE49-F238E27FC236}">
                <a16:creationId xmlns:a16="http://schemas.microsoft.com/office/drawing/2014/main" id="{80DF8E98-E14F-2350-A233-99E74DF8DC93}"/>
              </a:ext>
            </a:extLst>
          </p:cNvPr>
          <p:cNvPicPr>
            <a:picLocks noChangeAspect="1"/>
          </p:cNvPicPr>
          <p:nvPr/>
        </p:nvPicPr>
        <p:blipFill rotWithShape="1">
          <a:blip r:embed="rId2"/>
          <a:srcRect r="50019"/>
          <a:stretch/>
        </p:blipFill>
        <p:spPr>
          <a:xfrm>
            <a:off x="1114424" y="713568"/>
            <a:ext cx="10000423" cy="5630082"/>
          </a:xfrm>
          <a:prstGeom prst="rect">
            <a:avLst/>
          </a:prstGeom>
        </p:spPr>
      </p:pic>
    </p:spTree>
    <p:extLst>
      <p:ext uri="{BB962C8B-B14F-4D97-AF65-F5344CB8AC3E}">
        <p14:creationId xmlns:p14="http://schemas.microsoft.com/office/powerpoint/2010/main" val="2658608738"/>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89FFFCD-C4E2-C0A5-4B27-C0AF5608EE06}"/>
              </a:ext>
            </a:extLst>
          </p:cNvPr>
          <p:cNvPicPr>
            <a:picLocks noChangeAspect="1"/>
          </p:cNvPicPr>
          <p:nvPr/>
        </p:nvPicPr>
        <p:blipFill rotWithShape="1">
          <a:blip r:embed="rId2"/>
          <a:srcRect l="50000"/>
          <a:stretch/>
        </p:blipFill>
        <p:spPr>
          <a:xfrm>
            <a:off x="1581149" y="913593"/>
            <a:ext cx="9521957" cy="5358619"/>
          </a:xfrm>
          <a:prstGeom prst="rect">
            <a:avLst/>
          </a:prstGeom>
        </p:spPr>
      </p:pic>
    </p:spTree>
    <p:extLst>
      <p:ext uri="{BB962C8B-B14F-4D97-AF65-F5344CB8AC3E}">
        <p14:creationId xmlns:p14="http://schemas.microsoft.com/office/powerpoint/2010/main" val="1053240740"/>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78BE348-34EA-2BF2-CEE3-E5BD2345F752}"/>
              </a:ext>
            </a:extLst>
          </p:cNvPr>
          <p:cNvSpPr>
            <a:spLocks noGrp="1"/>
          </p:cNvSpPr>
          <p:nvPr>
            <p:ph type="title"/>
          </p:nvPr>
        </p:nvSpPr>
        <p:spPr>
          <a:xfrm>
            <a:off x="638882" y="2786063"/>
            <a:ext cx="3571810" cy="1426646"/>
          </a:xfrm>
          <a:solidFill>
            <a:schemeClr val="accent2">
              <a:lumMod val="20000"/>
              <a:lumOff val="80000"/>
            </a:schemeClr>
          </a:solidFill>
        </p:spPr>
        <p:txBody>
          <a:bodyPr vert="horz" lIns="91440" tIns="45720" rIns="91440" bIns="45720" rtlCol="0" anchor="b">
            <a:normAutofit fontScale="90000"/>
          </a:bodyPr>
          <a:lstStyle/>
          <a:p>
            <a:r>
              <a:rPr lang="en-US" sz="3600" kern="1200" dirty="0">
                <a:solidFill>
                  <a:schemeClr val="tx1"/>
                </a:solidFill>
                <a:latin typeface="+mj-lt"/>
                <a:ea typeface="+mj-ea"/>
                <a:cs typeface="+mj-cs"/>
              </a:rPr>
              <a:t>Question:</a:t>
            </a:r>
            <a:br>
              <a:rPr lang="en-US" sz="3600" kern="1200" dirty="0">
                <a:solidFill>
                  <a:schemeClr val="tx1"/>
                </a:solidFill>
                <a:latin typeface="+mj-lt"/>
                <a:ea typeface="+mj-ea"/>
                <a:cs typeface="+mj-cs"/>
              </a:rPr>
            </a:br>
            <a:br>
              <a:rPr lang="en-US" sz="3600" kern="1200" dirty="0">
                <a:solidFill>
                  <a:schemeClr val="tx1"/>
                </a:solidFill>
                <a:latin typeface="+mj-lt"/>
                <a:ea typeface="+mj-ea"/>
                <a:cs typeface="+mj-cs"/>
              </a:rPr>
            </a:br>
            <a:r>
              <a:rPr lang="en-US" sz="3600" kern="1200" dirty="0">
                <a:solidFill>
                  <a:schemeClr val="tx1"/>
                </a:solidFill>
                <a:latin typeface="+mj-lt"/>
                <a:ea typeface="+mj-ea"/>
                <a:cs typeface="+mj-cs"/>
              </a:rPr>
              <a:t>Create this layout.</a:t>
            </a:r>
          </a:p>
        </p:txBody>
      </p:sp>
      <p:sp>
        <p:nvSpPr>
          <p:cNvPr id="11"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8648B95F-9A2B-78F1-3D8D-766D774BCD8E}"/>
              </a:ext>
            </a:extLst>
          </p:cNvPr>
          <p:cNvPicPr>
            <a:picLocks noChangeAspect="1"/>
          </p:cNvPicPr>
          <p:nvPr/>
        </p:nvPicPr>
        <p:blipFill>
          <a:blip r:embed="rId2"/>
          <a:stretch>
            <a:fillRect/>
          </a:stretch>
        </p:blipFill>
        <p:spPr>
          <a:xfrm>
            <a:off x="4314825" y="639194"/>
            <a:ext cx="7758113" cy="4010530"/>
          </a:xfrm>
          <a:prstGeom prst="rect">
            <a:avLst/>
          </a:prstGeom>
        </p:spPr>
      </p:pic>
    </p:spTree>
    <p:extLst>
      <p:ext uri="{BB962C8B-B14F-4D97-AF65-F5344CB8AC3E}">
        <p14:creationId xmlns:p14="http://schemas.microsoft.com/office/powerpoint/2010/main" val="1175861487"/>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3EF2C-9920-A33F-5ED1-455463D974AD}"/>
              </a:ext>
            </a:extLst>
          </p:cNvPr>
          <p:cNvSpPr>
            <a:spLocks noGrp="1"/>
          </p:cNvSpPr>
          <p:nvPr>
            <p:ph type="title"/>
          </p:nvPr>
        </p:nvSpPr>
        <p:spPr/>
        <p:txBody>
          <a:bodyPr/>
          <a:lstStyle/>
          <a:p>
            <a:r>
              <a:rPr lang="en-IN" b="0" i="0" dirty="0">
                <a:solidFill>
                  <a:srgbClr val="000000"/>
                </a:solidFill>
                <a:effectLst/>
                <a:latin typeface="Segoe UI" panose="020B0502040204020203" pitchFamily="34" charset="0"/>
              </a:rPr>
              <a:t>visibility</a:t>
            </a:r>
            <a:br>
              <a:rPr lang="en-IN" b="0" i="0" dirty="0">
                <a:solidFill>
                  <a:srgbClr val="000000"/>
                </a:solidFill>
                <a:effectLst/>
                <a:latin typeface="Segoe UI" panose="020B0502040204020203" pitchFamily="34" charset="0"/>
              </a:rPr>
            </a:br>
            <a:endParaRPr lang="en-US" dirty="0"/>
          </a:p>
        </p:txBody>
      </p:sp>
      <p:sp>
        <p:nvSpPr>
          <p:cNvPr id="3" name="Content Placeholder 2">
            <a:extLst>
              <a:ext uri="{FF2B5EF4-FFF2-40B4-BE49-F238E27FC236}">
                <a16:creationId xmlns:a16="http://schemas.microsoft.com/office/drawing/2014/main" id="{5E2AC0F8-1520-D67C-9740-6CE4D6557BE1}"/>
              </a:ext>
            </a:extLst>
          </p:cNvPr>
          <p:cNvSpPr>
            <a:spLocks noGrp="1"/>
          </p:cNvSpPr>
          <p:nvPr>
            <p:ph idx="1"/>
          </p:nvPr>
        </p:nvSpPr>
        <p:spPr/>
        <p:txBody>
          <a:bodyPr/>
          <a:lstStyle/>
          <a:p>
            <a:r>
              <a:rPr lang="en-US" dirty="0"/>
              <a:t>Opacity</a:t>
            </a:r>
          </a:p>
          <a:p>
            <a:r>
              <a:rPr lang="en-US" dirty="0"/>
              <a:t>Visibility</a:t>
            </a:r>
          </a:p>
          <a:p>
            <a:r>
              <a:rPr lang="en-US" dirty="0"/>
              <a:t>display</a:t>
            </a:r>
          </a:p>
        </p:txBody>
      </p:sp>
    </p:spTree>
    <p:extLst>
      <p:ext uri="{BB962C8B-B14F-4D97-AF65-F5344CB8AC3E}">
        <p14:creationId xmlns:p14="http://schemas.microsoft.com/office/powerpoint/2010/main" val="2678226755"/>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AE244CA-F846-B0A8-D017-C7D30BC30036}"/>
              </a:ext>
            </a:extLst>
          </p:cNvPr>
          <p:cNvSpPr>
            <a:spLocks noGrp="1"/>
          </p:cNvSpPr>
          <p:nvPr>
            <p:ph type="title"/>
          </p:nvPr>
        </p:nvSpPr>
        <p:spPr>
          <a:xfrm>
            <a:off x="838200" y="365125"/>
            <a:ext cx="10515600" cy="1325563"/>
          </a:xfrm>
        </p:spPr>
        <p:txBody>
          <a:bodyPr>
            <a:normAutofit/>
          </a:bodyPr>
          <a:lstStyle/>
          <a:p>
            <a:r>
              <a:rPr lang="en-IN" sz="4200" b="0" i="0" dirty="0">
                <a:effectLst/>
                <a:latin typeface="Segoe UI" panose="020B0502040204020203" pitchFamily="34" charset="0"/>
              </a:rPr>
              <a:t>DISPLAY</a:t>
            </a:r>
            <a:br>
              <a:rPr lang="en-IN" sz="4200" b="0" i="0" dirty="0">
                <a:effectLst/>
                <a:latin typeface="Segoe UI" panose="020B0502040204020203" pitchFamily="34" charset="0"/>
              </a:rPr>
            </a:br>
            <a:endParaRPr lang="en-US" sz="4200" dirty="0"/>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F37CCDA7-9E5B-D9F1-1673-87A30E2BE387}"/>
              </a:ext>
            </a:extLst>
          </p:cNvPr>
          <p:cNvSpPr>
            <a:spLocks noGrp="1"/>
          </p:cNvSpPr>
          <p:nvPr>
            <p:ph idx="1"/>
          </p:nvPr>
        </p:nvSpPr>
        <p:spPr>
          <a:xfrm>
            <a:off x="265176" y="1915095"/>
            <a:ext cx="7707249" cy="4251960"/>
          </a:xfrm>
        </p:spPr>
        <p:txBody>
          <a:bodyPr>
            <a:normAutofit/>
          </a:bodyPr>
          <a:lstStyle/>
          <a:p>
            <a:pPr algn="just"/>
            <a:r>
              <a:rPr lang="en-IN" sz="2000" b="0" i="0" dirty="0">
                <a:solidFill>
                  <a:srgbClr val="000000"/>
                </a:solidFill>
                <a:effectLst/>
                <a:latin typeface="Times New Roman" panose="02020603050405020304" pitchFamily="18" charset="0"/>
                <a:cs typeface="Times New Roman" panose="02020603050405020304" pitchFamily="18" charset="0"/>
              </a:rPr>
              <a:t>The </a:t>
            </a:r>
            <a:r>
              <a:rPr lang="en-IN" sz="2000" dirty="0">
                <a:latin typeface="Times New Roman" panose="02020603050405020304" pitchFamily="18" charset="0"/>
                <a:cs typeface="Times New Roman" panose="02020603050405020304" pitchFamily="18" charset="0"/>
              </a:rPr>
              <a:t>display</a:t>
            </a:r>
            <a:r>
              <a:rPr lang="en-IN" sz="2000" b="0" i="0" dirty="0">
                <a:solidFill>
                  <a:srgbClr val="000000"/>
                </a:solidFill>
                <a:effectLst/>
                <a:latin typeface="Times New Roman" panose="02020603050405020304" pitchFamily="18" charset="0"/>
                <a:cs typeface="Times New Roman" panose="02020603050405020304" pitchFamily="18" charset="0"/>
              </a:rPr>
              <a:t> property is the most important CSS property for controlling layout.</a:t>
            </a:r>
          </a:p>
          <a:p>
            <a:pPr algn="just"/>
            <a:r>
              <a:rPr lang="en-IN" sz="2000" b="0" i="0" dirty="0">
                <a:solidFill>
                  <a:srgbClr val="000000"/>
                </a:solidFill>
                <a:effectLst/>
                <a:latin typeface="Times New Roman" panose="02020603050405020304" pitchFamily="18" charset="0"/>
                <a:cs typeface="Times New Roman" panose="02020603050405020304" pitchFamily="18" charset="0"/>
              </a:rPr>
              <a:t>The display property specifies if/how an element is displayed.</a:t>
            </a:r>
          </a:p>
          <a:p>
            <a:pPr algn="just"/>
            <a:r>
              <a:rPr lang="en-IN" sz="2000" b="0" i="0" dirty="0">
                <a:solidFill>
                  <a:srgbClr val="000000"/>
                </a:solidFill>
                <a:effectLst/>
                <a:latin typeface="Times New Roman" panose="02020603050405020304" pitchFamily="18" charset="0"/>
                <a:cs typeface="Times New Roman" panose="02020603050405020304" pitchFamily="18" charset="0"/>
              </a:rPr>
              <a:t>Every HTML element has a default display value depending on what type of element it is. The default display value for most elements is block or inline.</a:t>
            </a:r>
          </a:p>
          <a:p>
            <a:pPr algn="just"/>
            <a:r>
              <a:rPr lang="en-IN" sz="2000" b="0" i="0" dirty="0">
                <a:solidFill>
                  <a:srgbClr val="000000"/>
                </a:solidFill>
                <a:effectLst/>
                <a:latin typeface="Times New Roman" panose="02020603050405020304" pitchFamily="18" charset="0"/>
                <a:cs typeface="Times New Roman" panose="02020603050405020304" pitchFamily="18" charset="0"/>
              </a:rPr>
              <a:t>Block-level Elements</a:t>
            </a:r>
          </a:p>
          <a:p>
            <a:pPr algn="just"/>
            <a:r>
              <a:rPr lang="en-IN" sz="2000" b="0" i="0" dirty="0">
                <a:solidFill>
                  <a:srgbClr val="000000"/>
                </a:solidFill>
                <a:effectLst/>
                <a:latin typeface="Times New Roman" panose="02020603050405020304" pitchFamily="18" charset="0"/>
                <a:cs typeface="Times New Roman" panose="02020603050405020304" pitchFamily="18" charset="0"/>
              </a:rPr>
              <a:t>A block-level element always starts on a new line and takes up the full width available (stretches out to the left and right as far as it can).</a:t>
            </a:r>
          </a:p>
          <a:p>
            <a:pPr algn="just"/>
            <a:r>
              <a:rPr lang="en-IN" sz="2000" b="0" i="0" dirty="0">
                <a:solidFill>
                  <a:srgbClr val="000000"/>
                </a:solidFill>
                <a:effectLst/>
                <a:latin typeface="Times New Roman" panose="02020603050405020304" pitchFamily="18" charset="0"/>
                <a:cs typeface="Times New Roman" panose="02020603050405020304" pitchFamily="18" charset="0"/>
              </a:rPr>
              <a:t>The &lt;div&gt; element is a block-level element.</a:t>
            </a:r>
          </a:p>
          <a:p>
            <a:pPr algn="just"/>
            <a:endParaRPr lang="en-US" sz="20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05FBB6C3-0D90-E498-ADFB-C24495C01FEF}"/>
              </a:ext>
            </a:extLst>
          </p:cNvPr>
          <p:cNvPicPr>
            <a:picLocks noChangeAspect="1"/>
          </p:cNvPicPr>
          <p:nvPr/>
        </p:nvPicPr>
        <p:blipFill>
          <a:blip r:embed="rId2"/>
          <a:stretch>
            <a:fillRect/>
          </a:stretch>
        </p:blipFill>
        <p:spPr>
          <a:xfrm>
            <a:off x="265176" y="5450682"/>
            <a:ext cx="11658600" cy="1061846"/>
          </a:xfrm>
          <a:prstGeom prst="rect">
            <a:avLst/>
          </a:prstGeom>
        </p:spPr>
      </p:pic>
      <p:sp>
        <p:nvSpPr>
          <p:cNvPr id="9" name="TextBox 8">
            <a:extLst>
              <a:ext uri="{FF2B5EF4-FFF2-40B4-BE49-F238E27FC236}">
                <a16:creationId xmlns:a16="http://schemas.microsoft.com/office/drawing/2014/main" id="{12D142B3-FDCA-5A87-20A6-8C533C124D38}"/>
              </a:ext>
            </a:extLst>
          </p:cNvPr>
          <p:cNvSpPr txBox="1"/>
          <p:nvPr/>
        </p:nvSpPr>
        <p:spPr>
          <a:xfrm>
            <a:off x="8498348" y="2136338"/>
            <a:ext cx="3425428" cy="2585323"/>
          </a:xfrm>
          <a:prstGeom prst="rect">
            <a:avLst/>
          </a:prstGeom>
          <a:solidFill>
            <a:schemeClr val="accent2">
              <a:lumMod val="20000"/>
              <a:lumOff val="80000"/>
            </a:schemeClr>
          </a:solidFill>
        </p:spPr>
        <p:txBody>
          <a:bodyPr wrap="square">
            <a:spAutoFit/>
          </a:bodyPr>
          <a:lstStyle/>
          <a:p>
            <a:pPr algn="l"/>
            <a:r>
              <a:rPr lang="en-IN" sz="1800" b="0" i="0" dirty="0">
                <a:solidFill>
                  <a:srgbClr val="000000"/>
                </a:solidFill>
                <a:effectLst/>
                <a:latin typeface="Verdana" panose="020B0604030504040204" pitchFamily="34" charset="0"/>
              </a:rPr>
              <a:t>Examples of block-level elements:</a:t>
            </a:r>
          </a:p>
          <a:p>
            <a:pPr algn="l">
              <a:buFont typeface="Arial" panose="020B0604020202020204" pitchFamily="34" charset="0"/>
              <a:buChar char="•"/>
            </a:pPr>
            <a:r>
              <a:rPr lang="en-IN" sz="1800" b="0" i="0" dirty="0">
                <a:solidFill>
                  <a:srgbClr val="000000"/>
                </a:solidFill>
                <a:effectLst/>
                <a:latin typeface="Verdana" panose="020B0604030504040204" pitchFamily="34" charset="0"/>
              </a:rPr>
              <a:t>&lt;div&gt;</a:t>
            </a:r>
          </a:p>
          <a:p>
            <a:pPr algn="l">
              <a:buFont typeface="Arial" panose="020B0604020202020204" pitchFamily="34" charset="0"/>
              <a:buChar char="•"/>
            </a:pPr>
            <a:r>
              <a:rPr lang="en-IN" sz="1800" b="0" i="0" dirty="0">
                <a:solidFill>
                  <a:srgbClr val="000000"/>
                </a:solidFill>
                <a:effectLst/>
                <a:latin typeface="Verdana" panose="020B0604030504040204" pitchFamily="34" charset="0"/>
              </a:rPr>
              <a:t>&lt;h1&gt; - &lt;h6&gt;</a:t>
            </a:r>
          </a:p>
          <a:p>
            <a:pPr algn="l">
              <a:buFont typeface="Arial" panose="020B0604020202020204" pitchFamily="34" charset="0"/>
              <a:buChar char="•"/>
            </a:pPr>
            <a:r>
              <a:rPr lang="en-IN" sz="1800" b="0" i="0" dirty="0">
                <a:solidFill>
                  <a:srgbClr val="000000"/>
                </a:solidFill>
                <a:effectLst/>
                <a:latin typeface="Verdana" panose="020B0604030504040204" pitchFamily="34" charset="0"/>
              </a:rPr>
              <a:t>&lt;p&gt;</a:t>
            </a:r>
          </a:p>
          <a:p>
            <a:pPr algn="l">
              <a:buFont typeface="Arial" panose="020B0604020202020204" pitchFamily="34" charset="0"/>
              <a:buChar char="•"/>
            </a:pPr>
            <a:r>
              <a:rPr lang="en-IN" sz="1800" b="0" i="0" dirty="0">
                <a:solidFill>
                  <a:srgbClr val="000000"/>
                </a:solidFill>
                <a:effectLst/>
                <a:latin typeface="Verdana" panose="020B0604030504040204" pitchFamily="34" charset="0"/>
              </a:rPr>
              <a:t>&lt;form&gt;</a:t>
            </a:r>
          </a:p>
          <a:p>
            <a:pPr algn="l">
              <a:buFont typeface="Arial" panose="020B0604020202020204" pitchFamily="34" charset="0"/>
              <a:buChar char="•"/>
            </a:pPr>
            <a:r>
              <a:rPr lang="en-IN" sz="1800" b="0" i="0" dirty="0">
                <a:solidFill>
                  <a:srgbClr val="000000"/>
                </a:solidFill>
                <a:effectLst/>
                <a:latin typeface="Verdana" panose="020B0604030504040204" pitchFamily="34" charset="0"/>
              </a:rPr>
              <a:t>&lt;header&gt;</a:t>
            </a:r>
          </a:p>
          <a:p>
            <a:pPr algn="l">
              <a:buFont typeface="Arial" panose="020B0604020202020204" pitchFamily="34" charset="0"/>
              <a:buChar char="•"/>
            </a:pPr>
            <a:r>
              <a:rPr lang="en-IN" sz="1800" b="0" i="0" dirty="0">
                <a:solidFill>
                  <a:srgbClr val="000000"/>
                </a:solidFill>
                <a:effectLst/>
                <a:latin typeface="Verdana" panose="020B0604030504040204" pitchFamily="34" charset="0"/>
              </a:rPr>
              <a:t>&lt;footer&gt;</a:t>
            </a:r>
          </a:p>
          <a:p>
            <a:pPr algn="l">
              <a:buFont typeface="Arial" panose="020B0604020202020204" pitchFamily="34" charset="0"/>
              <a:buChar char="•"/>
            </a:pPr>
            <a:r>
              <a:rPr lang="en-IN" sz="1800" b="0" i="0" dirty="0">
                <a:solidFill>
                  <a:srgbClr val="000000"/>
                </a:solidFill>
                <a:effectLst/>
                <a:latin typeface="Verdana" panose="020B0604030504040204" pitchFamily="34" charset="0"/>
              </a:rPr>
              <a:t>&lt;section&gt;</a:t>
            </a:r>
          </a:p>
        </p:txBody>
      </p:sp>
    </p:spTree>
    <p:extLst>
      <p:ext uri="{BB962C8B-B14F-4D97-AF65-F5344CB8AC3E}">
        <p14:creationId xmlns:p14="http://schemas.microsoft.com/office/powerpoint/2010/main" val="1991876395"/>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870AD2E-6F0D-E653-12A2-8EF0644F92E9}"/>
              </a:ext>
            </a:extLst>
          </p:cNvPr>
          <p:cNvSpPr>
            <a:spLocks noGrp="1"/>
          </p:cNvSpPr>
          <p:nvPr>
            <p:ph type="title"/>
          </p:nvPr>
        </p:nvSpPr>
        <p:spPr>
          <a:xfrm>
            <a:off x="838200" y="365125"/>
            <a:ext cx="10515600" cy="1325563"/>
          </a:xfrm>
        </p:spPr>
        <p:txBody>
          <a:bodyPr>
            <a:normAutofit/>
          </a:bodyPr>
          <a:lstStyle/>
          <a:p>
            <a:r>
              <a:rPr lang="en-US" sz="5400"/>
              <a:t>DISPLAY</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881AAFB-A319-5FE6-AC6E-C124E22E548A}"/>
              </a:ext>
            </a:extLst>
          </p:cNvPr>
          <p:cNvSpPr>
            <a:spLocks noGrp="1"/>
          </p:cNvSpPr>
          <p:nvPr>
            <p:ph idx="1"/>
          </p:nvPr>
        </p:nvSpPr>
        <p:spPr>
          <a:xfrm>
            <a:off x="838200" y="1929384"/>
            <a:ext cx="10515600" cy="4251960"/>
          </a:xfrm>
        </p:spPr>
        <p:txBody>
          <a:bodyPr>
            <a:normAutofit/>
          </a:bodyPr>
          <a:lstStyle/>
          <a:p>
            <a:r>
              <a:rPr lang="en-IN" sz="2200" b="0" i="0" dirty="0">
                <a:effectLst/>
                <a:latin typeface="Segoe UI" panose="020B0502040204020203" pitchFamily="34" charset="0"/>
              </a:rPr>
              <a:t>Inline Elements</a:t>
            </a:r>
          </a:p>
          <a:p>
            <a:r>
              <a:rPr lang="en-IN" sz="2200" b="0" i="0" dirty="0">
                <a:effectLst/>
                <a:latin typeface="Verdana" panose="020B0604030504040204" pitchFamily="34" charset="0"/>
              </a:rPr>
              <a:t>An inline element does not start on a new line and only takes up as much width as necessary.</a:t>
            </a:r>
          </a:p>
          <a:p>
            <a:endParaRPr lang="en-IN" sz="2200" dirty="0">
              <a:latin typeface="Verdana" panose="020B0604030504040204" pitchFamily="34" charset="0"/>
            </a:endParaRPr>
          </a:p>
          <a:p>
            <a:endParaRPr lang="en-IN" sz="2200" b="0" i="0" dirty="0">
              <a:effectLst/>
              <a:latin typeface="Verdana" panose="020B0604030504040204" pitchFamily="34" charset="0"/>
            </a:endParaRPr>
          </a:p>
          <a:p>
            <a:pPr marL="0" indent="0">
              <a:buNone/>
            </a:pPr>
            <a:endParaRPr lang="en-IN" sz="2200" dirty="0">
              <a:effectLst/>
            </a:endParaRPr>
          </a:p>
          <a:p>
            <a:pPr marL="0" indent="0">
              <a:buNone/>
            </a:pPr>
            <a:r>
              <a:rPr lang="en-IN" sz="2200" dirty="0">
                <a:effectLst/>
              </a:rPr>
              <a:t>Examples of inline elements:</a:t>
            </a:r>
          </a:p>
          <a:p>
            <a:pPr>
              <a:buFont typeface="Arial" panose="020B0604020202020204" pitchFamily="34" charset="0"/>
              <a:buChar char="•"/>
            </a:pPr>
            <a:r>
              <a:rPr lang="en-IN" sz="2200" b="0" i="0" dirty="0">
                <a:effectLst/>
                <a:latin typeface="Verdana" panose="020B0604030504040204" pitchFamily="34" charset="0"/>
              </a:rPr>
              <a:t>&lt;span&gt;</a:t>
            </a:r>
          </a:p>
          <a:p>
            <a:pPr>
              <a:buFont typeface="Arial" panose="020B0604020202020204" pitchFamily="34" charset="0"/>
              <a:buChar char="•"/>
            </a:pPr>
            <a:r>
              <a:rPr lang="en-IN" sz="2200" b="0" i="0" dirty="0">
                <a:effectLst/>
                <a:latin typeface="Verdana" panose="020B0604030504040204" pitchFamily="34" charset="0"/>
              </a:rPr>
              <a:t>&lt;a&gt;</a:t>
            </a:r>
            <a:br>
              <a:rPr lang="en-IN" sz="2200" dirty="0">
                <a:effectLst/>
              </a:rPr>
            </a:br>
            <a:endParaRPr lang="en-IN" sz="2200" dirty="0">
              <a:effectLst/>
            </a:endParaRPr>
          </a:p>
          <a:p>
            <a:endParaRPr lang="en-US" sz="2200" dirty="0"/>
          </a:p>
        </p:txBody>
      </p:sp>
      <p:pic>
        <p:nvPicPr>
          <p:cNvPr id="7" name="Picture 6">
            <a:extLst>
              <a:ext uri="{FF2B5EF4-FFF2-40B4-BE49-F238E27FC236}">
                <a16:creationId xmlns:a16="http://schemas.microsoft.com/office/drawing/2014/main" id="{49A36694-E7AB-56F0-9B38-FA52944BA69C}"/>
              </a:ext>
            </a:extLst>
          </p:cNvPr>
          <p:cNvPicPr>
            <a:picLocks noChangeAspect="1"/>
          </p:cNvPicPr>
          <p:nvPr/>
        </p:nvPicPr>
        <p:blipFill>
          <a:blip r:embed="rId2"/>
          <a:stretch>
            <a:fillRect/>
          </a:stretch>
        </p:blipFill>
        <p:spPr>
          <a:xfrm>
            <a:off x="1336675" y="3187700"/>
            <a:ext cx="5849938" cy="884238"/>
          </a:xfrm>
          <a:prstGeom prst="rect">
            <a:avLst/>
          </a:prstGeom>
          <a:ln>
            <a:solidFill>
              <a:schemeClr val="tx1"/>
            </a:solidFill>
          </a:ln>
        </p:spPr>
      </p:pic>
    </p:spTree>
    <p:extLst>
      <p:ext uri="{BB962C8B-B14F-4D97-AF65-F5344CB8AC3E}">
        <p14:creationId xmlns:p14="http://schemas.microsoft.com/office/powerpoint/2010/main" val="1968565644"/>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8A8789A-F0FE-77AF-9D82-AEC196ED656A}"/>
              </a:ext>
            </a:extLst>
          </p:cNvPr>
          <p:cNvSpPr>
            <a:spLocks noGrp="1"/>
          </p:cNvSpPr>
          <p:nvPr>
            <p:ph type="title"/>
          </p:nvPr>
        </p:nvSpPr>
        <p:spPr>
          <a:xfrm>
            <a:off x="838200" y="365125"/>
            <a:ext cx="10515600" cy="1325563"/>
          </a:xfrm>
        </p:spPr>
        <p:txBody>
          <a:bodyPr>
            <a:normAutofit/>
          </a:bodyPr>
          <a:lstStyle/>
          <a:p>
            <a:r>
              <a:rPr lang="en-US" sz="5400"/>
              <a:t>DISPLAY</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DF1D252-C157-2D76-19C4-7BC0366BFF26}"/>
              </a:ext>
            </a:extLst>
          </p:cNvPr>
          <p:cNvSpPr>
            <a:spLocks noGrp="1"/>
          </p:cNvSpPr>
          <p:nvPr>
            <p:ph idx="1"/>
          </p:nvPr>
        </p:nvSpPr>
        <p:spPr>
          <a:xfrm>
            <a:off x="323946" y="1886522"/>
            <a:ext cx="5876830" cy="3763327"/>
          </a:xfrm>
        </p:spPr>
        <p:txBody>
          <a:bodyPr>
            <a:normAutofit/>
          </a:bodyPr>
          <a:lstStyle/>
          <a:p>
            <a:r>
              <a:rPr lang="en-IN" sz="2200" b="0" i="0" dirty="0">
                <a:effectLst/>
                <a:latin typeface="Times New Roman" panose="02020603050405020304" pitchFamily="18" charset="0"/>
                <a:cs typeface="Times New Roman" panose="02020603050405020304" pitchFamily="18" charset="0"/>
              </a:rPr>
              <a:t>Display: none;</a:t>
            </a:r>
          </a:p>
          <a:p>
            <a:r>
              <a:rPr lang="en-IN" sz="2200" b="0" i="0" dirty="0">
                <a:effectLst/>
                <a:latin typeface="Times New Roman" panose="02020603050405020304" pitchFamily="18" charset="0"/>
                <a:cs typeface="Times New Roman" panose="02020603050405020304" pitchFamily="18" charset="0"/>
              </a:rPr>
              <a:t>display: none; is commonly used with JavaScript to hide and show elements without deleting and recreating them. Take a look at our last example on this page if you want to know how this can be achieved.</a:t>
            </a:r>
          </a:p>
          <a:p>
            <a:r>
              <a:rPr lang="en-IN" sz="2200" b="0" i="0" dirty="0">
                <a:effectLst/>
                <a:latin typeface="Times New Roman" panose="02020603050405020304" pitchFamily="18" charset="0"/>
                <a:cs typeface="Times New Roman" panose="02020603050405020304" pitchFamily="18" charset="0"/>
              </a:rPr>
              <a:t>The &lt;script&gt; element uses display: none; as default. </a:t>
            </a:r>
          </a:p>
        </p:txBody>
      </p:sp>
      <p:sp>
        <p:nvSpPr>
          <p:cNvPr id="9" name="TextBox 8">
            <a:extLst>
              <a:ext uri="{FF2B5EF4-FFF2-40B4-BE49-F238E27FC236}">
                <a16:creationId xmlns:a16="http://schemas.microsoft.com/office/drawing/2014/main" id="{2915E105-5666-76F0-4A3A-346EFEDAF907}"/>
              </a:ext>
            </a:extLst>
          </p:cNvPr>
          <p:cNvSpPr txBox="1"/>
          <p:nvPr/>
        </p:nvSpPr>
        <p:spPr>
          <a:xfrm>
            <a:off x="6584157" y="2010528"/>
            <a:ext cx="5303043" cy="3170099"/>
          </a:xfrm>
          <a:prstGeom prst="rect">
            <a:avLst/>
          </a:prstGeom>
          <a:solidFill>
            <a:schemeClr val="accent2">
              <a:lumMod val="20000"/>
              <a:lumOff val="80000"/>
            </a:schemeClr>
          </a:solidFill>
          <a:ln>
            <a:solidFill>
              <a:schemeClr val="tx1"/>
            </a:solidFill>
          </a:ln>
        </p:spPr>
        <p:txBody>
          <a:bodyPr wrap="square">
            <a:spAutoFit/>
          </a:bodyPr>
          <a:lstStyle/>
          <a:p>
            <a:pPr algn="just"/>
            <a:r>
              <a:rPr lang="en-IN" sz="2000" b="1" i="0" u="sng" dirty="0">
                <a:solidFill>
                  <a:srgbClr val="000000"/>
                </a:solidFill>
                <a:effectLst/>
                <a:latin typeface="Times New Roman" panose="02020603050405020304" pitchFamily="18" charset="0"/>
                <a:cs typeface="Times New Roman" panose="02020603050405020304" pitchFamily="18" charset="0"/>
              </a:rPr>
              <a:t>Override The Default Display Value</a:t>
            </a:r>
          </a:p>
          <a:p>
            <a:pPr algn="just"/>
            <a:endParaRPr lang="en-IN" sz="2000" b="1" i="0" u="sng" dirty="0">
              <a:solidFill>
                <a:srgbClr val="000000"/>
              </a:solidFill>
              <a:effectLst/>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IN" sz="2000" b="0" i="0" dirty="0">
                <a:solidFill>
                  <a:srgbClr val="000000"/>
                </a:solidFill>
                <a:effectLst/>
                <a:latin typeface="Times New Roman" panose="02020603050405020304" pitchFamily="18" charset="0"/>
                <a:cs typeface="Times New Roman" panose="02020603050405020304" pitchFamily="18" charset="0"/>
              </a:rPr>
              <a:t>Element has a default display value. However, you can override this.</a:t>
            </a:r>
          </a:p>
          <a:p>
            <a:pPr marL="342900" indent="-342900" algn="just">
              <a:buFont typeface="Arial" panose="020B0604020202020204" pitchFamily="34" charset="0"/>
              <a:buChar char="•"/>
            </a:pPr>
            <a:r>
              <a:rPr lang="en-IN" sz="2000" b="0" i="0" dirty="0">
                <a:solidFill>
                  <a:srgbClr val="000000"/>
                </a:solidFill>
                <a:effectLst/>
                <a:latin typeface="Times New Roman" panose="02020603050405020304" pitchFamily="18" charset="0"/>
                <a:cs typeface="Times New Roman" panose="02020603050405020304" pitchFamily="18" charset="0"/>
              </a:rPr>
              <a:t>Changing an inline element to a block element, or vice versa, can be useful for making the page look a specific way, and still follow the web standards.</a:t>
            </a:r>
          </a:p>
          <a:p>
            <a:pPr marL="342900" indent="-342900" algn="just">
              <a:buFont typeface="Arial" panose="020B0604020202020204" pitchFamily="34" charset="0"/>
              <a:buChar char="•"/>
            </a:pPr>
            <a:r>
              <a:rPr lang="en-IN" sz="2000" b="0" i="0" dirty="0">
                <a:solidFill>
                  <a:srgbClr val="000000"/>
                </a:solidFill>
                <a:effectLst/>
                <a:latin typeface="Times New Roman" panose="02020603050405020304" pitchFamily="18" charset="0"/>
                <a:cs typeface="Times New Roman" panose="02020603050405020304" pitchFamily="18" charset="0"/>
              </a:rPr>
              <a:t>A common example is making inline &lt;li&gt; elements for horizontal menus.</a:t>
            </a:r>
          </a:p>
        </p:txBody>
      </p:sp>
      <p:sp>
        <p:nvSpPr>
          <p:cNvPr id="6" name="TextBox 5">
            <a:extLst>
              <a:ext uri="{FF2B5EF4-FFF2-40B4-BE49-F238E27FC236}">
                <a16:creationId xmlns:a16="http://schemas.microsoft.com/office/drawing/2014/main" id="{E9AFC91E-41FA-1D3F-7B30-7F77D8C82900}"/>
              </a:ext>
            </a:extLst>
          </p:cNvPr>
          <p:cNvSpPr txBox="1"/>
          <p:nvPr/>
        </p:nvSpPr>
        <p:spPr>
          <a:xfrm>
            <a:off x="181071" y="5817956"/>
            <a:ext cx="11563254" cy="923330"/>
          </a:xfrm>
          <a:prstGeom prst="rect">
            <a:avLst/>
          </a:prstGeom>
          <a:solidFill>
            <a:schemeClr val="accent2">
              <a:lumMod val="20000"/>
              <a:lumOff val="80000"/>
            </a:schemeClr>
          </a:solidFill>
          <a:ln>
            <a:solidFill>
              <a:schemeClr val="tx1"/>
            </a:solidFill>
          </a:ln>
        </p:spPr>
        <p:txBody>
          <a:bodyPr wrap="square" rtlCol="0">
            <a:spAutoFit/>
          </a:bodyPr>
          <a:lstStyle/>
          <a:p>
            <a:r>
              <a:rPr lang="en-IN" b="1" i="0" dirty="0">
                <a:solidFill>
                  <a:srgbClr val="000000"/>
                </a:solidFill>
                <a:effectLst/>
                <a:latin typeface="Verdana" panose="020B0604030504040204" pitchFamily="34" charset="0"/>
              </a:rPr>
              <a:t>Note:</a:t>
            </a:r>
            <a:r>
              <a:rPr lang="en-IN" b="0" i="0" dirty="0">
                <a:solidFill>
                  <a:srgbClr val="000000"/>
                </a:solidFill>
                <a:effectLst/>
                <a:latin typeface="Verdana" panose="020B0604030504040204" pitchFamily="34" charset="0"/>
              </a:rPr>
              <a:t> Setting the display property of an element only changes </a:t>
            </a:r>
            <a:r>
              <a:rPr lang="en-IN" b="1" i="0" dirty="0">
                <a:solidFill>
                  <a:srgbClr val="000000"/>
                </a:solidFill>
                <a:effectLst/>
                <a:latin typeface="Verdana" panose="020B0604030504040204" pitchFamily="34" charset="0"/>
              </a:rPr>
              <a:t>how the element is displayed</a:t>
            </a:r>
            <a:r>
              <a:rPr lang="en-IN" b="0" i="0" dirty="0">
                <a:solidFill>
                  <a:srgbClr val="000000"/>
                </a:solidFill>
                <a:effectLst/>
                <a:latin typeface="Verdana" panose="020B0604030504040204" pitchFamily="34" charset="0"/>
              </a:rPr>
              <a:t>, NOT what kind of element it is. So, an inline element with </a:t>
            </a:r>
            <a:r>
              <a:rPr lang="en-IN" dirty="0"/>
              <a:t>display: block;</a:t>
            </a:r>
            <a:r>
              <a:rPr lang="en-IN" b="0" i="0" dirty="0">
                <a:solidFill>
                  <a:srgbClr val="000000"/>
                </a:solidFill>
                <a:effectLst/>
                <a:latin typeface="Verdana" panose="020B0604030504040204" pitchFamily="34" charset="0"/>
              </a:rPr>
              <a:t> is not allowed to have other block elements inside it.</a:t>
            </a:r>
            <a:endParaRPr lang="en-US" dirty="0"/>
          </a:p>
        </p:txBody>
      </p:sp>
    </p:spTree>
    <p:extLst>
      <p:ext uri="{BB962C8B-B14F-4D97-AF65-F5344CB8AC3E}">
        <p14:creationId xmlns:p14="http://schemas.microsoft.com/office/powerpoint/2010/main" val="1595227731"/>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C2128A-B721-D230-1042-7C0126610EF4}"/>
              </a:ext>
            </a:extLst>
          </p:cNvPr>
          <p:cNvPicPr>
            <a:picLocks noChangeAspect="1"/>
          </p:cNvPicPr>
          <p:nvPr/>
        </p:nvPicPr>
        <p:blipFill rotWithShape="1">
          <a:blip r:embed="rId2"/>
          <a:srcRect r="53233"/>
          <a:stretch/>
        </p:blipFill>
        <p:spPr>
          <a:xfrm>
            <a:off x="134937" y="247649"/>
            <a:ext cx="6351588" cy="4924425"/>
          </a:xfrm>
          <a:prstGeom prst="rect">
            <a:avLst/>
          </a:prstGeom>
        </p:spPr>
      </p:pic>
      <p:pic>
        <p:nvPicPr>
          <p:cNvPr id="5" name="Picture 4">
            <a:extLst>
              <a:ext uri="{FF2B5EF4-FFF2-40B4-BE49-F238E27FC236}">
                <a16:creationId xmlns:a16="http://schemas.microsoft.com/office/drawing/2014/main" id="{4B5D7FD4-6DD3-53A7-8C7F-3F57CD6E011F}"/>
              </a:ext>
            </a:extLst>
          </p:cNvPr>
          <p:cNvPicPr>
            <a:picLocks noChangeAspect="1"/>
          </p:cNvPicPr>
          <p:nvPr/>
        </p:nvPicPr>
        <p:blipFill rotWithShape="1">
          <a:blip r:embed="rId2"/>
          <a:srcRect l="77196"/>
          <a:stretch/>
        </p:blipFill>
        <p:spPr>
          <a:xfrm>
            <a:off x="7386637" y="530224"/>
            <a:ext cx="4143376" cy="4341813"/>
          </a:xfrm>
          <a:prstGeom prst="rect">
            <a:avLst/>
          </a:prstGeom>
          <a:ln>
            <a:solidFill>
              <a:schemeClr val="tx1"/>
            </a:solidFill>
          </a:ln>
        </p:spPr>
      </p:pic>
      <p:sp>
        <p:nvSpPr>
          <p:cNvPr id="6" name="TextBox 5">
            <a:extLst>
              <a:ext uri="{FF2B5EF4-FFF2-40B4-BE49-F238E27FC236}">
                <a16:creationId xmlns:a16="http://schemas.microsoft.com/office/drawing/2014/main" id="{7F0D87B0-0719-8785-0040-C7239721626B}"/>
              </a:ext>
            </a:extLst>
          </p:cNvPr>
          <p:cNvSpPr txBox="1"/>
          <p:nvPr/>
        </p:nvSpPr>
        <p:spPr>
          <a:xfrm>
            <a:off x="4014788" y="5643563"/>
            <a:ext cx="2914650" cy="369332"/>
          </a:xfrm>
          <a:prstGeom prst="rect">
            <a:avLst/>
          </a:prstGeom>
          <a:noFill/>
        </p:spPr>
        <p:txBody>
          <a:bodyPr wrap="square" rtlCol="0">
            <a:spAutoFit/>
          </a:bodyPr>
          <a:lstStyle/>
          <a:p>
            <a:r>
              <a:rPr lang="en-US" dirty="0"/>
              <a:t>DISPLAY_INLINE.HTML</a:t>
            </a:r>
          </a:p>
        </p:txBody>
      </p:sp>
    </p:spTree>
    <p:extLst>
      <p:ext uri="{BB962C8B-B14F-4D97-AF65-F5344CB8AC3E}">
        <p14:creationId xmlns:p14="http://schemas.microsoft.com/office/powerpoint/2010/main" val="2556012409"/>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D6DECE9-4CB3-F978-5BBA-0FBED358B336}"/>
              </a:ext>
            </a:extLst>
          </p:cNvPr>
          <p:cNvPicPr>
            <a:picLocks noChangeAspect="1"/>
          </p:cNvPicPr>
          <p:nvPr/>
        </p:nvPicPr>
        <p:blipFill rotWithShape="1">
          <a:blip r:embed="rId2"/>
          <a:srcRect l="1055" r="35664"/>
          <a:stretch/>
        </p:blipFill>
        <p:spPr>
          <a:xfrm>
            <a:off x="242888" y="422260"/>
            <a:ext cx="7715250" cy="4446658"/>
          </a:xfrm>
          <a:prstGeom prst="rect">
            <a:avLst/>
          </a:prstGeom>
        </p:spPr>
      </p:pic>
      <p:pic>
        <p:nvPicPr>
          <p:cNvPr id="5" name="Picture 4">
            <a:extLst>
              <a:ext uri="{FF2B5EF4-FFF2-40B4-BE49-F238E27FC236}">
                <a16:creationId xmlns:a16="http://schemas.microsoft.com/office/drawing/2014/main" id="{DE702561-D677-5647-1EC0-9AC8C13AAF69}"/>
              </a:ext>
            </a:extLst>
          </p:cNvPr>
          <p:cNvPicPr>
            <a:picLocks noChangeAspect="1"/>
          </p:cNvPicPr>
          <p:nvPr/>
        </p:nvPicPr>
        <p:blipFill rotWithShape="1">
          <a:blip r:embed="rId2"/>
          <a:srcRect l="65039"/>
          <a:stretch/>
        </p:blipFill>
        <p:spPr>
          <a:xfrm>
            <a:off x="5915026" y="422260"/>
            <a:ext cx="5748336" cy="2720989"/>
          </a:xfrm>
          <a:prstGeom prst="rect">
            <a:avLst/>
          </a:prstGeom>
          <a:ln>
            <a:solidFill>
              <a:schemeClr val="tx1"/>
            </a:solidFill>
          </a:ln>
        </p:spPr>
      </p:pic>
      <p:sp>
        <p:nvSpPr>
          <p:cNvPr id="6" name="TextBox 5">
            <a:extLst>
              <a:ext uri="{FF2B5EF4-FFF2-40B4-BE49-F238E27FC236}">
                <a16:creationId xmlns:a16="http://schemas.microsoft.com/office/drawing/2014/main" id="{B1F0B4ED-11BD-D687-5AC3-28190E29BFD1}"/>
              </a:ext>
            </a:extLst>
          </p:cNvPr>
          <p:cNvSpPr txBox="1"/>
          <p:nvPr/>
        </p:nvSpPr>
        <p:spPr>
          <a:xfrm>
            <a:off x="1457325" y="5829300"/>
            <a:ext cx="2514600" cy="369332"/>
          </a:xfrm>
          <a:prstGeom prst="rect">
            <a:avLst/>
          </a:prstGeom>
          <a:noFill/>
        </p:spPr>
        <p:txBody>
          <a:bodyPr wrap="square" rtlCol="0">
            <a:spAutoFit/>
          </a:bodyPr>
          <a:lstStyle/>
          <a:p>
            <a:r>
              <a:rPr lang="en-US" dirty="0" err="1"/>
              <a:t>Display_span.html</a:t>
            </a:r>
            <a:endParaRPr lang="en-US" dirty="0"/>
          </a:p>
        </p:txBody>
      </p:sp>
    </p:spTree>
    <p:extLst>
      <p:ext uri="{BB962C8B-B14F-4D97-AF65-F5344CB8AC3E}">
        <p14:creationId xmlns:p14="http://schemas.microsoft.com/office/powerpoint/2010/main" val="22619518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A9F13C-6ADA-157B-EE2E-DEB80A9763B6}"/>
              </a:ext>
            </a:extLst>
          </p:cNvPr>
          <p:cNvSpPr>
            <a:spLocks noGrp="1"/>
          </p:cNvSpPr>
          <p:nvPr>
            <p:ph type="title"/>
          </p:nvPr>
        </p:nvSpPr>
        <p:spPr>
          <a:xfrm>
            <a:off x="0" y="12680"/>
            <a:ext cx="10515600" cy="1325563"/>
          </a:xfrm>
        </p:spPr>
        <p:txBody>
          <a:bodyPr>
            <a:normAutofit/>
          </a:bodyPr>
          <a:lstStyle/>
          <a:p>
            <a:r>
              <a:rPr lang="en-IN" b="0" i="0" dirty="0">
                <a:effectLst/>
                <a:latin typeface="Segoe UI" panose="020B0502040204020203" pitchFamily="34" charset="0"/>
              </a:rPr>
              <a:t>The CSS Universal Selector</a:t>
            </a:r>
            <a:br>
              <a:rPr lang="en-IN" b="0" i="0" dirty="0">
                <a:effectLst/>
                <a:latin typeface="Segoe UI" panose="020B0502040204020203" pitchFamily="34" charset="0"/>
              </a:rPr>
            </a:br>
            <a:endParaRPr lang="en-US" dirty="0"/>
          </a:p>
        </p:txBody>
      </p:sp>
      <p:sp>
        <p:nvSpPr>
          <p:cNvPr id="5" name="TextBox 4">
            <a:extLst>
              <a:ext uri="{FF2B5EF4-FFF2-40B4-BE49-F238E27FC236}">
                <a16:creationId xmlns:a16="http://schemas.microsoft.com/office/drawing/2014/main" id="{968A8A5B-A14C-AD7B-3BCC-9CA6944773B0}"/>
              </a:ext>
            </a:extLst>
          </p:cNvPr>
          <p:cNvSpPr txBox="1"/>
          <p:nvPr/>
        </p:nvSpPr>
        <p:spPr>
          <a:xfrm>
            <a:off x="6475810" y="219686"/>
            <a:ext cx="6093618" cy="3416320"/>
          </a:xfrm>
          <a:prstGeom prst="rect">
            <a:avLst/>
          </a:prstGeom>
          <a:noFill/>
        </p:spPr>
        <p:txBody>
          <a:bodyPr wrap="square">
            <a:spAutoFit/>
          </a:bodyPr>
          <a:lstStyle/>
          <a:p>
            <a:pPr algn="l"/>
            <a:r>
              <a:rPr lang="en-IN" sz="2400" b="0" i="0" dirty="0">
                <a:solidFill>
                  <a:schemeClr val="bg1"/>
                </a:solidFill>
                <a:effectLst/>
                <a:latin typeface="Verdana" panose="020B0604030504040204" pitchFamily="34" charset="0"/>
              </a:rPr>
              <a:t>The universal selector (*) selects all HTML elements on the page.</a:t>
            </a:r>
          </a:p>
          <a:p>
            <a:pPr algn="l"/>
            <a:r>
              <a:rPr lang="en-IN" sz="2400" b="0" i="0" dirty="0">
                <a:solidFill>
                  <a:schemeClr val="bg1"/>
                </a:solidFill>
                <a:effectLst/>
                <a:latin typeface="Segoe UI" panose="020B0502040204020203" pitchFamily="34" charset="0"/>
              </a:rPr>
              <a:t>Example</a:t>
            </a:r>
          </a:p>
          <a:p>
            <a:pPr algn="l"/>
            <a:r>
              <a:rPr lang="en-IN" sz="2400" b="0" i="0" dirty="0">
                <a:solidFill>
                  <a:schemeClr val="bg1"/>
                </a:solidFill>
                <a:effectLst/>
                <a:latin typeface="Verdana" panose="020B0604030504040204" pitchFamily="34" charset="0"/>
              </a:rPr>
              <a:t>The CSS rule below will affect every HTML element on the page: </a:t>
            </a:r>
          </a:p>
          <a:p>
            <a:pPr algn="l"/>
            <a:r>
              <a:rPr lang="en-IN" sz="2400" b="0" i="0" dirty="0">
                <a:solidFill>
                  <a:schemeClr val="bg1"/>
                </a:solidFill>
                <a:effectLst/>
                <a:latin typeface="Consolas" panose="020B0609020204030204" pitchFamily="49" charset="0"/>
              </a:rPr>
              <a:t>* {</a:t>
            </a:r>
            <a:br>
              <a:rPr lang="en-IN" sz="2400" b="0" i="0" dirty="0">
                <a:solidFill>
                  <a:schemeClr val="bg1"/>
                </a:solidFill>
                <a:effectLst/>
                <a:latin typeface="Consolas" panose="020B0609020204030204" pitchFamily="49" charset="0"/>
              </a:rPr>
            </a:br>
            <a:r>
              <a:rPr lang="en-IN" sz="2400" b="0" i="0" dirty="0">
                <a:solidFill>
                  <a:schemeClr val="bg1"/>
                </a:solidFill>
                <a:effectLst/>
                <a:latin typeface="Consolas" panose="020B0609020204030204" pitchFamily="49" charset="0"/>
              </a:rPr>
              <a:t>  text-align: </a:t>
            </a:r>
            <a:r>
              <a:rPr lang="en-IN" sz="2400" b="0" i="0" dirty="0" err="1">
                <a:solidFill>
                  <a:schemeClr val="bg1"/>
                </a:solidFill>
                <a:effectLst/>
                <a:latin typeface="Consolas" panose="020B0609020204030204" pitchFamily="49" charset="0"/>
              </a:rPr>
              <a:t>center</a:t>
            </a:r>
            <a:r>
              <a:rPr lang="en-IN" sz="2400" b="0" i="0" dirty="0">
                <a:solidFill>
                  <a:schemeClr val="bg1"/>
                </a:solidFill>
                <a:effectLst/>
                <a:latin typeface="Consolas" panose="020B0609020204030204" pitchFamily="49" charset="0"/>
              </a:rPr>
              <a:t>;</a:t>
            </a:r>
            <a:br>
              <a:rPr lang="en-IN" sz="2400" b="0" i="0" dirty="0">
                <a:solidFill>
                  <a:schemeClr val="bg1"/>
                </a:solidFill>
                <a:effectLst/>
                <a:latin typeface="Consolas" panose="020B0609020204030204" pitchFamily="49" charset="0"/>
              </a:rPr>
            </a:br>
            <a:r>
              <a:rPr lang="en-IN" sz="2400" b="0" i="0" dirty="0">
                <a:solidFill>
                  <a:schemeClr val="bg1"/>
                </a:solidFill>
                <a:effectLst/>
                <a:latin typeface="Consolas" panose="020B0609020204030204" pitchFamily="49" charset="0"/>
              </a:rPr>
              <a:t>  </a:t>
            </a:r>
            <a:r>
              <a:rPr lang="en-IN" sz="2400" b="0" i="0" dirty="0" err="1">
                <a:solidFill>
                  <a:schemeClr val="bg1"/>
                </a:solidFill>
                <a:effectLst/>
                <a:latin typeface="Consolas" panose="020B0609020204030204" pitchFamily="49" charset="0"/>
              </a:rPr>
              <a:t>color</a:t>
            </a:r>
            <a:r>
              <a:rPr lang="en-IN" sz="2400" b="0" i="0" dirty="0">
                <a:solidFill>
                  <a:schemeClr val="bg1"/>
                </a:solidFill>
                <a:effectLst/>
                <a:latin typeface="Consolas" panose="020B0609020204030204" pitchFamily="49" charset="0"/>
              </a:rPr>
              <a:t>: blue;</a:t>
            </a:r>
            <a:br>
              <a:rPr lang="en-IN" sz="2400" b="0" i="0" dirty="0">
                <a:solidFill>
                  <a:schemeClr val="bg1"/>
                </a:solidFill>
                <a:effectLst/>
                <a:latin typeface="Consolas" panose="020B0609020204030204" pitchFamily="49" charset="0"/>
              </a:rPr>
            </a:br>
            <a:r>
              <a:rPr lang="en-IN" sz="2400" b="0" i="0" dirty="0">
                <a:solidFill>
                  <a:schemeClr val="bg1"/>
                </a:solidFill>
                <a:effectLst/>
                <a:latin typeface="Consolas" panose="020B0609020204030204" pitchFamily="49" charset="0"/>
              </a:rPr>
              <a:t>}</a:t>
            </a:r>
          </a:p>
        </p:txBody>
      </p:sp>
      <p:pic>
        <p:nvPicPr>
          <p:cNvPr id="6" name="Picture 5">
            <a:extLst>
              <a:ext uri="{FF2B5EF4-FFF2-40B4-BE49-F238E27FC236}">
                <a16:creationId xmlns:a16="http://schemas.microsoft.com/office/drawing/2014/main" id="{7999A4CF-91BC-0CDB-555F-8FA869731CE1}"/>
              </a:ext>
            </a:extLst>
          </p:cNvPr>
          <p:cNvPicPr>
            <a:picLocks noChangeAspect="1"/>
          </p:cNvPicPr>
          <p:nvPr/>
        </p:nvPicPr>
        <p:blipFill rotWithShape="1">
          <a:blip r:embed="rId2"/>
          <a:srcRect r="60193"/>
          <a:stretch/>
        </p:blipFill>
        <p:spPr>
          <a:xfrm>
            <a:off x="105700" y="798508"/>
            <a:ext cx="6093618" cy="5030792"/>
          </a:xfrm>
          <a:prstGeom prst="rect">
            <a:avLst/>
          </a:prstGeom>
        </p:spPr>
      </p:pic>
      <p:pic>
        <p:nvPicPr>
          <p:cNvPr id="7" name="Picture 6">
            <a:extLst>
              <a:ext uri="{FF2B5EF4-FFF2-40B4-BE49-F238E27FC236}">
                <a16:creationId xmlns:a16="http://schemas.microsoft.com/office/drawing/2014/main" id="{8A6A7FF9-453D-CCED-A1E7-829E262B0CCB}"/>
              </a:ext>
            </a:extLst>
          </p:cNvPr>
          <p:cNvPicPr>
            <a:picLocks noChangeAspect="1"/>
          </p:cNvPicPr>
          <p:nvPr/>
        </p:nvPicPr>
        <p:blipFill rotWithShape="1">
          <a:blip r:embed="rId2"/>
          <a:srcRect l="52617"/>
          <a:stretch/>
        </p:blipFill>
        <p:spPr>
          <a:xfrm>
            <a:off x="6300788" y="3621718"/>
            <a:ext cx="5776912" cy="3043563"/>
          </a:xfrm>
          <a:prstGeom prst="rect">
            <a:avLst/>
          </a:prstGeom>
        </p:spPr>
      </p:pic>
    </p:spTree>
    <p:extLst>
      <p:ext uri="{BB962C8B-B14F-4D97-AF65-F5344CB8AC3E}">
        <p14:creationId xmlns:p14="http://schemas.microsoft.com/office/powerpoint/2010/main" val="1919837934"/>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7C3DE03-B0BF-4789-0EC9-BE22EF555BDC}"/>
              </a:ext>
            </a:extLst>
          </p:cNvPr>
          <p:cNvPicPr>
            <a:picLocks noChangeAspect="1"/>
          </p:cNvPicPr>
          <p:nvPr/>
        </p:nvPicPr>
        <p:blipFill rotWithShape="1">
          <a:blip r:embed="rId2"/>
          <a:srcRect r="65664"/>
          <a:stretch/>
        </p:blipFill>
        <p:spPr>
          <a:xfrm>
            <a:off x="185737" y="156789"/>
            <a:ext cx="7302279" cy="4587034"/>
          </a:xfrm>
          <a:prstGeom prst="rect">
            <a:avLst/>
          </a:prstGeom>
        </p:spPr>
      </p:pic>
      <p:pic>
        <p:nvPicPr>
          <p:cNvPr id="5" name="Picture 4">
            <a:extLst>
              <a:ext uri="{FF2B5EF4-FFF2-40B4-BE49-F238E27FC236}">
                <a16:creationId xmlns:a16="http://schemas.microsoft.com/office/drawing/2014/main" id="{B5BFD904-2BBE-B194-91F4-D1D71FE81DB1}"/>
              </a:ext>
            </a:extLst>
          </p:cNvPr>
          <p:cNvPicPr>
            <a:picLocks noChangeAspect="1"/>
          </p:cNvPicPr>
          <p:nvPr/>
        </p:nvPicPr>
        <p:blipFill rotWithShape="1">
          <a:blip r:embed="rId2"/>
          <a:srcRect l="70195"/>
          <a:stretch/>
        </p:blipFill>
        <p:spPr>
          <a:xfrm>
            <a:off x="8072437" y="499688"/>
            <a:ext cx="3633787" cy="2629647"/>
          </a:xfrm>
          <a:prstGeom prst="rect">
            <a:avLst/>
          </a:prstGeom>
          <a:ln>
            <a:solidFill>
              <a:schemeClr val="tx1"/>
            </a:solidFill>
          </a:ln>
        </p:spPr>
      </p:pic>
      <p:sp>
        <p:nvSpPr>
          <p:cNvPr id="6" name="TextBox 5">
            <a:extLst>
              <a:ext uri="{FF2B5EF4-FFF2-40B4-BE49-F238E27FC236}">
                <a16:creationId xmlns:a16="http://schemas.microsoft.com/office/drawing/2014/main" id="{EAFB85E4-3740-5E83-AF1D-339599527F10}"/>
              </a:ext>
            </a:extLst>
          </p:cNvPr>
          <p:cNvSpPr txBox="1"/>
          <p:nvPr/>
        </p:nvSpPr>
        <p:spPr>
          <a:xfrm>
            <a:off x="628650" y="5729287"/>
            <a:ext cx="2586037" cy="369332"/>
          </a:xfrm>
          <a:prstGeom prst="rect">
            <a:avLst/>
          </a:prstGeom>
          <a:noFill/>
        </p:spPr>
        <p:txBody>
          <a:bodyPr wrap="square" rtlCol="0">
            <a:spAutoFit/>
          </a:bodyPr>
          <a:lstStyle/>
          <a:p>
            <a:r>
              <a:rPr lang="en-US" dirty="0" err="1"/>
              <a:t>Display_block.html</a:t>
            </a:r>
            <a:endParaRPr lang="en-US" dirty="0"/>
          </a:p>
        </p:txBody>
      </p:sp>
    </p:spTree>
    <p:extLst>
      <p:ext uri="{BB962C8B-B14F-4D97-AF65-F5344CB8AC3E}">
        <p14:creationId xmlns:p14="http://schemas.microsoft.com/office/powerpoint/2010/main" val="291518833"/>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6AEFBA6-7531-2EFD-0B8F-99FAF1E4C4B4}"/>
              </a:ext>
            </a:extLst>
          </p:cNvPr>
          <p:cNvSpPr>
            <a:spLocks noGrp="1"/>
          </p:cNvSpPr>
          <p:nvPr>
            <p:ph type="title"/>
          </p:nvPr>
        </p:nvSpPr>
        <p:spPr>
          <a:xfrm>
            <a:off x="838200" y="365125"/>
            <a:ext cx="10515600" cy="1325563"/>
          </a:xfrm>
        </p:spPr>
        <p:txBody>
          <a:bodyPr>
            <a:normAutofit/>
          </a:bodyPr>
          <a:lstStyle/>
          <a:p>
            <a:r>
              <a:rPr lang="en-IN" sz="4200" b="0" i="0" dirty="0">
                <a:effectLst/>
                <a:latin typeface="Segoe UI" panose="020B0502040204020203" pitchFamily="34" charset="0"/>
              </a:rPr>
              <a:t>Hide an Element</a:t>
            </a:r>
            <a:br>
              <a:rPr lang="en-IN" sz="4200" b="0" i="0" dirty="0">
                <a:effectLst/>
                <a:latin typeface="Segoe UI" panose="020B0502040204020203" pitchFamily="34" charset="0"/>
              </a:rPr>
            </a:br>
            <a:endParaRPr lang="en-US" sz="4200" dirty="0"/>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19753E5-671D-BCD3-BFD3-AFA37E19D3B7}"/>
              </a:ext>
            </a:extLst>
          </p:cNvPr>
          <p:cNvSpPr>
            <a:spLocks noGrp="1"/>
          </p:cNvSpPr>
          <p:nvPr>
            <p:ph idx="1"/>
          </p:nvPr>
        </p:nvSpPr>
        <p:spPr>
          <a:xfrm>
            <a:off x="838200" y="1929384"/>
            <a:ext cx="10515600" cy="4251960"/>
          </a:xfrm>
        </p:spPr>
        <p:txBody>
          <a:bodyPr>
            <a:normAutofit/>
          </a:bodyPr>
          <a:lstStyle/>
          <a:p>
            <a:pPr marL="0" indent="0">
              <a:buNone/>
            </a:pPr>
            <a:r>
              <a:rPr lang="en-IN" sz="2200" b="0" i="0" dirty="0" err="1">
                <a:effectLst/>
                <a:latin typeface="Segoe UI" panose="020B0502040204020203" pitchFamily="34" charset="0"/>
              </a:rPr>
              <a:t>display:none</a:t>
            </a:r>
            <a:r>
              <a:rPr lang="en-IN" sz="2200" b="0" i="0" dirty="0">
                <a:effectLst/>
                <a:latin typeface="Segoe UI" panose="020B0502040204020203" pitchFamily="34" charset="0"/>
              </a:rPr>
              <a:t> or </a:t>
            </a:r>
            <a:r>
              <a:rPr lang="en-IN" sz="2200" b="0" i="0" dirty="0" err="1">
                <a:effectLst/>
                <a:latin typeface="Segoe UI" panose="020B0502040204020203" pitchFamily="34" charset="0"/>
              </a:rPr>
              <a:t>visibility:hidden</a:t>
            </a:r>
            <a:endParaRPr lang="en-US" sz="2200" dirty="0"/>
          </a:p>
        </p:txBody>
      </p:sp>
      <p:pic>
        <p:nvPicPr>
          <p:cNvPr id="9" name="Picture 8">
            <a:extLst>
              <a:ext uri="{FF2B5EF4-FFF2-40B4-BE49-F238E27FC236}">
                <a16:creationId xmlns:a16="http://schemas.microsoft.com/office/drawing/2014/main" id="{534137D2-596A-8456-ABB3-A266939D47AA}"/>
              </a:ext>
            </a:extLst>
          </p:cNvPr>
          <p:cNvPicPr>
            <a:picLocks noChangeAspect="1"/>
          </p:cNvPicPr>
          <p:nvPr/>
        </p:nvPicPr>
        <p:blipFill>
          <a:blip r:embed="rId2"/>
          <a:stretch>
            <a:fillRect/>
          </a:stretch>
        </p:blipFill>
        <p:spPr>
          <a:xfrm>
            <a:off x="277019" y="2635716"/>
            <a:ext cx="7680668" cy="2920406"/>
          </a:xfrm>
          <a:prstGeom prst="rect">
            <a:avLst/>
          </a:prstGeom>
        </p:spPr>
      </p:pic>
      <p:sp>
        <p:nvSpPr>
          <p:cNvPr id="11" name="TextBox 10">
            <a:extLst>
              <a:ext uri="{FF2B5EF4-FFF2-40B4-BE49-F238E27FC236}">
                <a16:creationId xmlns:a16="http://schemas.microsoft.com/office/drawing/2014/main" id="{2F1E230A-DB90-AF82-BD81-D39FB6068F03}"/>
              </a:ext>
            </a:extLst>
          </p:cNvPr>
          <p:cNvSpPr txBox="1"/>
          <p:nvPr/>
        </p:nvSpPr>
        <p:spPr>
          <a:xfrm>
            <a:off x="8234706" y="2635716"/>
            <a:ext cx="3715201" cy="2031325"/>
          </a:xfrm>
          <a:prstGeom prst="rect">
            <a:avLst/>
          </a:prstGeom>
          <a:solidFill>
            <a:schemeClr val="accent2">
              <a:lumMod val="20000"/>
              <a:lumOff val="80000"/>
            </a:schemeClr>
          </a:solidFill>
        </p:spPr>
        <p:txBody>
          <a:bodyPr wrap="square">
            <a:spAutoFit/>
          </a:bodyPr>
          <a:lstStyle/>
          <a:p>
            <a:r>
              <a:rPr lang="en-IN" b="0" i="0" dirty="0">
                <a:solidFill>
                  <a:srgbClr val="000000"/>
                </a:solidFill>
                <a:effectLst/>
                <a:latin typeface="Verdana" panose="020B0604030504040204" pitchFamily="34" charset="0"/>
              </a:rPr>
              <a:t>Hiding an element can be done by setting the </a:t>
            </a:r>
            <a:r>
              <a:rPr lang="en-IN" dirty="0"/>
              <a:t>display</a:t>
            </a:r>
            <a:r>
              <a:rPr lang="en-IN" b="0" i="0" dirty="0">
                <a:solidFill>
                  <a:srgbClr val="000000"/>
                </a:solidFill>
                <a:effectLst/>
                <a:latin typeface="Verdana" panose="020B0604030504040204" pitchFamily="34" charset="0"/>
              </a:rPr>
              <a:t> property to </a:t>
            </a:r>
            <a:r>
              <a:rPr lang="en-IN" dirty="0"/>
              <a:t>none</a:t>
            </a:r>
            <a:r>
              <a:rPr lang="en-IN" b="0" i="0" dirty="0">
                <a:solidFill>
                  <a:srgbClr val="000000"/>
                </a:solidFill>
                <a:effectLst/>
                <a:latin typeface="Verdana" panose="020B0604030504040204" pitchFamily="34" charset="0"/>
              </a:rPr>
              <a:t>. </a:t>
            </a:r>
          </a:p>
          <a:p>
            <a:endParaRPr lang="en-IN" dirty="0">
              <a:solidFill>
                <a:srgbClr val="000000"/>
              </a:solidFill>
              <a:latin typeface="Verdana" panose="020B0604030504040204" pitchFamily="34" charset="0"/>
            </a:endParaRPr>
          </a:p>
          <a:p>
            <a:r>
              <a:rPr lang="en-IN" b="0" i="0" dirty="0">
                <a:solidFill>
                  <a:srgbClr val="000000"/>
                </a:solidFill>
                <a:effectLst/>
                <a:latin typeface="Verdana" panose="020B0604030504040204" pitchFamily="34" charset="0"/>
              </a:rPr>
              <a:t>The element will be hidden, and the page will be displayed as if the element is not there.</a:t>
            </a:r>
            <a:endParaRPr lang="en-US" dirty="0"/>
          </a:p>
        </p:txBody>
      </p:sp>
    </p:spTree>
    <p:extLst>
      <p:ext uri="{BB962C8B-B14F-4D97-AF65-F5344CB8AC3E}">
        <p14:creationId xmlns:p14="http://schemas.microsoft.com/office/powerpoint/2010/main" val="2524249187"/>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E98573-77BD-950F-0479-90DA1A97970D}"/>
              </a:ext>
            </a:extLst>
          </p:cNvPr>
          <p:cNvSpPr>
            <a:spLocks noGrp="1"/>
          </p:cNvSpPr>
          <p:nvPr>
            <p:ph type="title"/>
          </p:nvPr>
        </p:nvSpPr>
        <p:spPr/>
        <p:txBody>
          <a:bodyPr/>
          <a:lstStyle/>
          <a:p>
            <a:r>
              <a:rPr lang="en-US" dirty="0" err="1"/>
              <a:t>Display:none</a:t>
            </a:r>
            <a:br>
              <a:rPr lang="en-US" dirty="0"/>
            </a:br>
            <a:endParaRPr lang="en-US" dirty="0"/>
          </a:p>
        </p:txBody>
      </p:sp>
      <p:pic>
        <p:nvPicPr>
          <p:cNvPr id="4" name="Picture 3">
            <a:extLst>
              <a:ext uri="{FF2B5EF4-FFF2-40B4-BE49-F238E27FC236}">
                <a16:creationId xmlns:a16="http://schemas.microsoft.com/office/drawing/2014/main" id="{E756970C-1340-0112-D451-7F9EC02C31EB}"/>
              </a:ext>
            </a:extLst>
          </p:cNvPr>
          <p:cNvPicPr>
            <a:picLocks noChangeAspect="1"/>
          </p:cNvPicPr>
          <p:nvPr/>
        </p:nvPicPr>
        <p:blipFill rotWithShape="1">
          <a:blip r:embed="rId2"/>
          <a:srcRect r="52539"/>
          <a:stretch/>
        </p:blipFill>
        <p:spPr>
          <a:xfrm>
            <a:off x="309561" y="1150393"/>
            <a:ext cx="6883743" cy="4478882"/>
          </a:xfrm>
          <a:prstGeom prst="rect">
            <a:avLst/>
          </a:prstGeom>
        </p:spPr>
      </p:pic>
      <p:pic>
        <p:nvPicPr>
          <p:cNvPr id="5" name="Picture 4">
            <a:extLst>
              <a:ext uri="{FF2B5EF4-FFF2-40B4-BE49-F238E27FC236}">
                <a16:creationId xmlns:a16="http://schemas.microsoft.com/office/drawing/2014/main" id="{57143BE3-942B-7ABC-0A43-81BD64AB4C65}"/>
              </a:ext>
            </a:extLst>
          </p:cNvPr>
          <p:cNvPicPr>
            <a:picLocks noChangeAspect="1"/>
          </p:cNvPicPr>
          <p:nvPr/>
        </p:nvPicPr>
        <p:blipFill rotWithShape="1">
          <a:blip r:embed="rId2"/>
          <a:srcRect l="68203"/>
          <a:stretch/>
        </p:blipFill>
        <p:spPr>
          <a:xfrm>
            <a:off x="8005764" y="516815"/>
            <a:ext cx="3876675" cy="2347745"/>
          </a:xfrm>
          <a:prstGeom prst="rect">
            <a:avLst/>
          </a:prstGeom>
          <a:ln>
            <a:solidFill>
              <a:schemeClr val="tx1"/>
            </a:solidFill>
          </a:ln>
        </p:spPr>
      </p:pic>
      <p:sp>
        <p:nvSpPr>
          <p:cNvPr id="6" name="TextBox 5">
            <a:extLst>
              <a:ext uri="{FF2B5EF4-FFF2-40B4-BE49-F238E27FC236}">
                <a16:creationId xmlns:a16="http://schemas.microsoft.com/office/drawing/2014/main" id="{1ECFAF29-62FE-4034-678B-CBA2CBAEF297}"/>
              </a:ext>
            </a:extLst>
          </p:cNvPr>
          <p:cNvSpPr txBox="1"/>
          <p:nvPr/>
        </p:nvSpPr>
        <p:spPr>
          <a:xfrm>
            <a:off x="585788" y="6045211"/>
            <a:ext cx="2971800" cy="369332"/>
          </a:xfrm>
          <a:prstGeom prst="rect">
            <a:avLst/>
          </a:prstGeom>
          <a:noFill/>
        </p:spPr>
        <p:txBody>
          <a:bodyPr wrap="square" rtlCol="0">
            <a:spAutoFit/>
          </a:bodyPr>
          <a:lstStyle/>
          <a:p>
            <a:r>
              <a:rPr lang="en-US" dirty="0" err="1"/>
              <a:t>Display_none.html</a:t>
            </a:r>
            <a:endParaRPr lang="en-US" dirty="0"/>
          </a:p>
        </p:txBody>
      </p:sp>
    </p:spTree>
    <p:extLst>
      <p:ext uri="{BB962C8B-B14F-4D97-AF65-F5344CB8AC3E}">
        <p14:creationId xmlns:p14="http://schemas.microsoft.com/office/powerpoint/2010/main" val="2683621121"/>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57D26C3-F7E0-1462-E13B-0131DCA45564}"/>
              </a:ext>
            </a:extLst>
          </p:cNvPr>
          <p:cNvSpPr>
            <a:spLocks noGrp="1"/>
          </p:cNvSpPr>
          <p:nvPr>
            <p:ph type="title"/>
          </p:nvPr>
        </p:nvSpPr>
        <p:spPr>
          <a:xfrm>
            <a:off x="838200" y="365125"/>
            <a:ext cx="10515600" cy="1325563"/>
          </a:xfrm>
        </p:spPr>
        <p:txBody>
          <a:bodyPr>
            <a:normAutofit/>
          </a:bodyPr>
          <a:lstStyle/>
          <a:p>
            <a:r>
              <a:rPr lang="en-IN" sz="5400" b="0" i="0">
                <a:effectLst/>
                <a:latin typeface="Verdana" panose="020B0604030504040204" pitchFamily="34" charset="0"/>
              </a:rPr>
              <a:t>visibility:hidden</a:t>
            </a:r>
            <a:endParaRPr lang="en-US" sz="5400"/>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92F5FF90-12B4-3972-D401-27C7214C8C86}"/>
              </a:ext>
            </a:extLst>
          </p:cNvPr>
          <p:cNvSpPr>
            <a:spLocks noGrp="1"/>
          </p:cNvSpPr>
          <p:nvPr>
            <p:ph idx="1"/>
          </p:nvPr>
        </p:nvSpPr>
        <p:spPr>
          <a:xfrm>
            <a:off x="838200" y="1929384"/>
            <a:ext cx="10515600" cy="4251960"/>
          </a:xfrm>
        </p:spPr>
        <p:txBody>
          <a:bodyPr>
            <a:normAutofit/>
          </a:bodyPr>
          <a:lstStyle/>
          <a:p>
            <a:r>
              <a:rPr lang="en-IN" sz="2200" b="0" i="0" dirty="0" err="1">
                <a:effectLst/>
                <a:latin typeface="Verdana" panose="020B0604030504040204" pitchFamily="34" charset="0"/>
              </a:rPr>
              <a:t>visibility:hidden</a:t>
            </a:r>
            <a:r>
              <a:rPr lang="en-IN" sz="2200" b="0" i="0" dirty="0">
                <a:effectLst/>
                <a:latin typeface="Verdana" panose="020B0604030504040204" pitchFamily="34" charset="0"/>
              </a:rPr>
              <a:t>; also hides an element.</a:t>
            </a:r>
          </a:p>
          <a:p>
            <a:r>
              <a:rPr lang="en-IN" sz="2200" b="0" i="0" dirty="0">
                <a:effectLst/>
                <a:latin typeface="Verdana" panose="020B0604030504040204" pitchFamily="34" charset="0"/>
              </a:rPr>
              <a:t>However, the element will still take up the same space as before. </a:t>
            </a:r>
          </a:p>
          <a:p>
            <a:r>
              <a:rPr lang="en-IN" sz="2200" b="0" i="0" dirty="0">
                <a:effectLst/>
                <a:latin typeface="Verdana" panose="020B0604030504040204" pitchFamily="34" charset="0"/>
              </a:rPr>
              <a:t>The element will be hidden, but still affect the layout.</a:t>
            </a:r>
          </a:p>
          <a:p>
            <a:endParaRPr lang="en-US" sz="2200" dirty="0"/>
          </a:p>
        </p:txBody>
      </p:sp>
    </p:spTree>
    <p:extLst>
      <p:ext uri="{BB962C8B-B14F-4D97-AF65-F5344CB8AC3E}">
        <p14:creationId xmlns:p14="http://schemas.microsoft.com/office/powerpoint/2010/main" val="4049782190"/>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68F1862-3BD2-DBFF-7864-759AF4FDD5FA}"/>
              </a:ext>
            </a:extLst>
          </p:cNvPr>
          <p:cNvSpPr txBox="1"/>
          <p:nvPr/>
        </p:nvSpPr>
        <p:spPr>
          <a:xfrm>
            <a:off x="838200" y="6308209"/>
            <a:ext cx="2247900" cy="369332"/>
          </a:xfrm>
          <a:prstGeom prst="rect">
            <a:avLst/>
          </a:prstGeom>
          <a:noFill/>
        </p:spPr>
        <p:txBody>
          <a:bodyPr wrap="square">
            <a:spAutoFit/>
          </a:bodyPr>
          <a:lstStyle/>
          <a:p>
            <a:r>
              <a:rPr lang="en-US" dirty="0" err="1"/>
              <a:t>visibility_hidden.html</a:t>
            </a:r>
            <a:endParaRPr lang="en-US" dirty="0"/>
          </a:p>
        </p:txBody>
      </p:sp>
      <p:pic>
        <p:nvPicPr>
          <p:cNvPr id="6" name="Picture 5">
            <a:extLst>
              <a:ext uri="{FF2B5EF4-FFF2-40B4-BE49-F238E27FC236}">
                <a16:creationId xmlns:a16="http://schemas.microsoft.com/office/drawing/2014/main" id="{3B7DFBB8-53DD-1401-5D83-5FC90545985C}"/>
              </a:ext>
            </a:extLst>
          </p:cNvPr>
          <p:cNvPicPr>
            <a:picLocks noChangeAspect="1"/>
          </p:cNvPicPr>
          <p:nvPr/>
        </p:nvPicPr>
        <p:blipFill rotWithShape="1">
          <a:blip r:embed="rId2"/>
          <a:srcRect l="865" r="60574"/>
          <a:stretch/>
        </p:blipFill>
        <p:spPr>
          <a:xfrm>
            <a:off x="142874" y="215384"/>
            <a:ext cx="5815014" cy="4713804"/>
          </a:xfrm>
          <a:prstGeom prst="rect">
            <a:avLst/>
          </a:prstGeom>
        </p:spPr>
      </p:pic>
      <p:pic>
        <p:nvPicPr>
          <p:cNvPr id="7" name="Picture 6">
            <a:extLst>
              <a:ext uri="{FF2B5EF4-FFF2-40B4-BE49-F238E27FC236}">
                <a16:creationId xmlns:a16="http://schemas.microsoft.com/office/drawing/2014/main" id="{0A1A060A-92BC-431D-1667-3F334DD4332D}"/>
              </a:ext>
            </a:extLst>
          </p:cNvPr>
          <p:cNvPicPr>
            <a:picLocks noChangeAspect="1"/>
          </p:cNvPicPr>
          <p:nvPr/>
        </p:nvPicPr>
        <p:blipFill rotWithShape="1">
          <a:blip r:embed="rId2"/>
          <a:srcRect l="76101"/>
          <a:stretch/>
        </p:blipFill>
        <p:spPr>
          <a:xfrm>
            <a:off x="8301038" y="1063625"/>
            <a:ext cx="2895600" cy="2501900"/>
          </a:xfrm>
          <a:prstGeom prst="rect">
            <a:avLst/>
          </a:prstGeom>
          <a:ln>
            <a:solidFill>
              <a:schemeClr val="tx1"/>
            </a:solidFill>
          </a:ln>
        </p:spPr>
      </p:pic>
    </p:spTree>
    <p:extLst>
      <p:ext uri="{BB962C8B-B14F-4D97-AF65-F5344CB8AC3E}">
        <p14:creationId xmlns:p14="http://schemas.microsoft.com/office/powerpoint/2010/main" val="3878297009"/>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57D26C3-F7E0-1462-E13B-0131DCA45564}"/>
              </a:ext>
            </a:extLst>
          </p:cNvPr>
          <p:cNvSpPr>
            <a:spLocks noGrp="1"/>
          </p:cNvSpPr>
          <p:nvPr>
            <p:ph type="title"/>
          </p:nvPr>
        </p:nvSpPr>
        <p:spPr>
          <a:xfrm>
            <a:off x="838200" y="365125"/>
            <a:ext cx="10515600" cy="1325563"/>
          </a:xfrm>
        </p:spPr>
        <p:txBody>
          <a:bodyPr>
            <a:normAutofit/>
          </a:bodyPr>
          <a:lstStyle/>
          <a:p>
            <a:r>
              <a:rPr kumimoji="0" lang="en-US" altLang="en-US" sz="5400" b="0" i="0" u="none" strike="noStrike" cap="none" normalizeH="0" baseline="0" dirty="0">
                <a:ln>
                  <a:noFill/>
                </a:ln>
                <a:solidFill>
                  <a:srgbClr val="000000"/>
                </a:solidFill>
                <a:effectLst/>
                <a:latin typeface="Segoe UI" panose="020B0502040204020203" pitchFamily="34" charset="0"/>
              </a:rPr>
              <a:t>CSS Display/Visibility Properties</a:t>
            </a:r>
            <a:endParaRPr lang="en-US" sz="5400" dirty="0"/>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9" name="Content Placeholder 3">
            <a:extLst>
              <a:ext uri="{FF2B5EF4-FFF2-40B4-BE49-F238E27FC236}">
                <a16:creationId xmlns:a16="http://schemas.microsoft.com/office/drawing/2014/main" id="{BE23696D-C3EB-0E7B-26E2-D47F32B135E5}"/>
              </a:ext>
            </a:extLst>
          </p:cNvPr>
          <p:cNvGraphicFramePr>
            <a:graphicFrameLocks/>
          </p:cNvGraphicFramePr>
          <p:nvPr>
            <p:extLst>
              <p:ext uri="{D42A27DB-BD31-4B8C-83A1-F6EECF244321}">
                <p14:modId xmlns:p14="http://schemas.microsoft.com/office/powerpoint/2010/main" val="556908659"/>
              </p:ext>
            </p:extLst>
          </p:nvPr>
        </p:nvGraphicFramePr>
        <p:xfrm>
          <a:off x="838200" y="2013584"/>
          <a:ext cx="10134600" cy="2495352"/>
        </p:xfrm>
        <a:graphic>
          <a:graphicData uri="http://schemas.openxmlformats.org/drawingml/2006/table">
            <a:tbl>
              <a:tblPr>
                <a:tableStyleId>{21E4AEA4-8DFA-4A89-87EB-49C32662AFE0}</a:tableStyleId>
              </a:tblPr>
              <a:tblGrid>
                <a:gridCol w="2834742">
                  <a:extLst>
                    <a:ext uri="{9D8B030D-6E8A-4147-A177-3AD203B41FA5}">
                      <a16:colId xmlns:a16="http://schemas.microsoft.com/office/drawing/2014/main" val="1438972614"/>
                    </a:ext>
                  </a:extLst>
                </a:gridCol>
                <a:gridCol w="7299858">
                  <a:extLst>
                    <a:ext uri="{9D8B030D-6E8A-4147-A177-3AD203B41FA5}">
                      <a16:colId xmlns:a16="http://schemas.microsoft.com/office/drawing/2014/main" val="1520040079"/>
                    </a:ext>
                  </a:extLst>
                </a:gridCol>
              </a:tblGrid>
              <a:tr h="831784">
                <a:tc>
                  <a:txBody>
                    <a:bodyPr/>
                    <a:lstStyle/>
                    <a:p>
                      <a:pPr algn="ctr" fontAlgn="t"/>
                      <a:r>
                        <a:rPr lang="en-IN" sz="1400" b="1">
                          <a:effectLst/>
                        </a:rPr>
                        <a:t>Property</a:t>
                      </a:r>
                    </a:p>
                  </a:txBody>
                  <a:tcPr marL="114680" marR="57340" marT="57340" marB="573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IN" sz="1400" b="1" dirty="0">
                          <a:effectLst/>
                        </a:rPr>
                        <a:t>Description</a:t>
                      </a:r>
                    </a:p>
                  </a:txBody>
                  <a:tcPr marL="57340" marR="57340" marT="57340" marB="573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99972395"/>
                  </a:ext>
                </a:extLst>
              </a:tr>
              <a:tr h="831784">
                <a:tc>
                  <a:txBody>
                    <a:bodyPr/>
                    <a:lstStyle/>
                    <a:p>
                      <a:pPr algn="ctr" fontAlgn="t"/>
                      <a:r>
                        <a:rPr lang="en-IN" sz="1400" dirty="0">
                          <a:effectLst/>
                        </a:rPr>
                        <a:t>display</a:t>
                      </a:r>
                    </a:p>
                  </a:txBody>
                  <a:tcPr marL="114680" marR="57340" marT="57340" marB="573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IN" sz="1400">
                          <a:effectLst/>
                        </a:rPr>
                        <a:t>Specifies how an element should be displayed</a:t>
                      </a:r>
                    </a:p>
                  </a:txBody>
                  <a:tcPr marL="57340" marR="57340" marT="57340" marB="573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27796260"/>
                  </a:ext>
                </a:extLst>
              </a:tr>
              <a:tr h="831784">
                <a:tc>
                  <a:txBody>
                    <a:bodyPr/>
                    <a:lstStyle/>
                    <a:p>
                      <a:pPr algn="ctr" fontAlgn="t"/>
                      <a:r>
                        <a:rPr lang="en-IN" sz="1400" dirty="0">
                          <a:effectLst/>
                        </a:rPr>
                        <a:t>visibility</a:t>
                      </a:r>
                    </a:p>
                  </a:txBody>
                  <a:tcPr marL="114680" marR="57340" marT="57340" marB="573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IN" sz="1400" dirty="0">
                          <a:effectLst/>
                        </a:rPr>
                        <a:t>Specifies whether or not an element should be visible</a:t>
                      </a:r>
                    </a:p>
                  </a:txBody>
                  <a:tcPr marL="57340" marR="57340" marT="57340" marB="573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3437692"/>
                  </a:ext>
                </a:extLst>
              </a:tr>
            </a:tbl>
          </a:graphicData>
        </a:graphic>
      </p:graphicFrame>
    </p:spTree>
    <p:extLst>
      <p:ext uri="{BB962C8B-B14F-4D97-AF65-F5344CB8AC3E}">
        <p14:creationId xmlns:p14="http://schemas.microsoft.com/office/powerpoint/2010/main" val="3392421784"/>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6F88CC-8C96-C974-3967-B9EB81827CA8}"/>
              </a:ext>
            </a:extLst>
          </p:cNvPr>
          <p:cNvSpPr>
            <a:spLocks noGrp="1"/>
          </p:cNvSpPr>
          <p:nvPr>
            <p:ph type="title"/>
          </p:nvPr>
        </p:nvSpPr>
        <p:spPr>
          <a:xfrm>
            <a:off x="838200" y="365125"/>
            <a:ext cx="10515600" cy="1325563"/>
          </a:xfrm>
        </p:spPr>
        <p:txBody>
          <a:bodyPr>
            <a:normAutofit/>
          </a:bodyPr>
          <a:lstStyle/>
          <a:p>
            <a:r>
              <a:rPr lang="en-IN" sz="4200" b="0" i="0" dirty="0">
                <a:effectLst/>
                <a:latin typeface="Segoe UI" panose="020B0502040204020203" pitchFamily="34" charset="0"/>
              </a:rPr>
              <a:t>CSS Layout - Overflow</a:t>
            </a:r>
            <a:br>
              <a:rPr lang="en-IN" sz="4200" b="0" i="0" dirty="0">
                <a:effectLst/>
                <a:latin typeface="Segoe UI" panose="020B0502040204020203" pitchFamily="34" charset="0"/>
              </a:rPr>
            </a:br>
            <a:endParaRPr lang="en-US" sz="4200" dirty="0"/>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092EB44-1657-0B85-DCC9-B56831CAEEA1}"/>
              </a:ext>
            </a:extLst>
          </p:cNvPr>
          <p:cNvSpPr>
            <a:spLocks noGrp="1"/>
          </p:cNvSpPr>
          <p:nvPr>
            <p:ph idx="1"/>
          </p:nvPr>
        </p:nvSpPr>
        <p:spPr>
          <a:xfrm>
            <a:off x="838200" y="1929384"/>
            <a:ext cx="10515600" cy="4251960"/>
          </a:xfrm>
        </p:spPr>
        <p:txBody>
          <a:bodyPr>
            <a:normAutofit/>
          </a:bodyPr>
          <a:lstStyle/>
          <a:p>
            <a:r>
              <a:rPr lang="en-IN" sz="2200" b="0" i="0" dirty="0">
                <a:effectLst/>
                <a:latin typeface="Verdana" panose="020B0604030504040204" pitchFamily="34" charset="0"/>
              </a:rPr>
              <a:t>The CSS </a:t>
            </a:r>
            <a:r>
              <a:rPr lang="en-IN" sz="2200" dirty="0"/>
              <a:t>overflow</a:t>
            </a:r>
            <a:r>
              <a:rPr lang="en-IN" sz="2200" b="0" i="0" dirty="0">
                <a:effectLst/>
                <a:latin typeface="Verdana" panose="020B0604030504040204" pitchFamily="34" charset="0"/>
              </a:rPr>
              <a:t> property controls what happens to content that is too big to fit into an area.</a:t>
            </a:r>
            <a:endParaRPr lang="en-US" sz="2200" dirty="0"/>
          </a:p>
        </p:txBody>
      </p:sp>
      <p:pic>
        <p:nvPicPr>
          <p:cNvPr id="7" name="Picture 6">
            <a:extLst>
              <a:ext uri="{FF2B5EF4-FFF2-40B4-BE49-F238E27FC236}">
                <a16:creationId xmlns:a16="http://schemas.microsoft.com/office/drawing/2014/main" id="{7BD965D6-42DE-A83B-690D-7770F52C96B5}"/>
              </a:ext>
            </a:extLst>
          </p:cNvPr>
          <p:cNvPicPr>
            <a:picLocks noChangeAspect="1"/>
          </p:cNvPicPr>
          <p:nvPr/>
        </p:nvPicPr>
        <p:blipFill>
          <a:blip r:embed="rId2"/>
          <a:stretch>
            <a:fillRect/>
          </a:stretch>
        </p:blipFill>
        <p:spPr>
          <a:xfrm>
            <a:off x="229868" y="3372855"/>
            <a:ext cx="11729215" cy="1552543"/>
          </a:xfrm>
          <a:prstGeom prst="rect">
            <a:avLst/>
          </a:prstGeom>
        </p:spPr>
      </p:pic>
    </p:spTree>
    <p:extLst>
      <p:ext uri="{BB962C8B-B14F-4D97-AF65-F5344CB8AC3E}">
        <p14:creationId xmlns:p14="http://schemas.microsoft.com/office/powerpoint/2010/main" val="573899916"/>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F1BB8B6-C9D9-8392-36A6-84A863182D0E}"/>
              </a:ext>
            </a:extLst>
          </p:cNvPr>
          <p:cNvSpPr>
            <a:spLocks noGrp="1"/>
          </p:cNvSpPr>
          <p:nvPr>
            <p:ph type="title"/>
          </p:nvPr>
        </p:nvSpPr>
        <p:spPr>
          <a:xfrm>
            <a:off x="838200" y="365125"/>
            <a:ext cx="10515600" cy="1325563"/>
          </a:xfrm>
        </p:spPr>
        <p:txBody>
          <a:bodyPr>
            <a:normAutofit/>
          </a:bodyPr>
          <a:lstStyle/>
          <a:p>
            <a:r>
              <a:rPr lang="en-IN" sz="4200" b="0" i="0">
                <a:effectLst/>
                <a:latin typeface="Segoe UI" panose="020B0502040204020203" pitchFamily="34" charset="0"/>
              </a:rPr>
              <a:t>CSS Overflow</a:t>
            </a:r>
            <a:br>
              <a:rPr lang="en-IN" sz="4200" b="0" i="0">
                <a:effectLst/>
                <a:latin typeface="Segoe UI" panose="020B0502040204020203" pitchFamily="34" charset="0"/>
              </a:rPr>
            </a:br>
            <a:endParaRPr lang="en-US" sz="4200"/>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99F555E2-4B0F-63DF-6729-6257AE3BDB12}"/>
              </a:ext>
            </a:extLst>
          </p:cNvPr>
          <p:cNvSpPr>
            <a:spLocks noGrp="1"/>
          </p:cNvSpPr>
          <p:nvPr>
            <p:ph idx="1"/>
          </p:nvPr>
        </p:nvSpPr>
        <p:spPr>
          <a:xfrm>
            <a:off x="471488" y="1708976"/>
            <a:ext cx="11051476" cy="4251960"/>
          </a:xfrm>
        </p:spPr>
        <p:txBody>
          <a:bodyPr>
            <a:normAutofit/>
          </a:bodyPr>
          <a:lstStyle/>
          <a:p>
            <a:pPr algn="just"/>
            <a:r>
              <a:rPr lang="en-IN" sz="2200" b="0" i="0" dirty="0">
                <a:effectLst/>
                <a:latin typeface="Verdana" panose="020B0604030504040204" pitchFamily="34" charset="0"/>
              </a:rPr>
              <a:t>The overflow property specifies whether to clip the content or to add scrollbars when the content of an element is too big to fit in the specified area.</a:t>
            </a:r>
          </a:p>
          <a:p>
            <a:pPr algn="just"/>
            <a:r>
              <a:rPr lang="en-IN" sz="2200" b="0" i="0" dirty="0">
                <a:effectLst/>
                <a:latin typeface="Verdana" panose="020B0604030504040204" pitchFamily="34" charset="0"/>
              </a:rPr>
              <a:t>The overflow property has the following values:</a:t>
            </a:r>
          </a:p>
          <a:p>
            <a:pPr marL="0" indent="0" algn="just">
              <a:buNone/>
            </a:pPr>
            <a:r>
              <a:rPr lang="en-IN" sz="2200" b="0" i="0" dirty="0">
                <a:effectLst/>
                <a:latin typeface="Verdana" panose="020B0604030504040204" pitchFamily="34" charset="0"/>
              </a:rPr>
              <a:t>visible - Default. The overflow is not clipped. The content renders outside the element's box</a:t>
            </a:r>
          </a:p>
          <a:p>
            <a:pPr marL="0" indent="0" algn="just">
              <a:buNone/>
            </a:pPr>
            <a:r>
              <a:rPr lang="en-IN" sz="2200" b="0" i="0" dirty="0">
                <a:effectLst/>
                <a:latin typeface="Verdana" panose="020B0604030504040204" pitchFamily="34" charset="0"/>
              </a:rPr>
              <a:t>hidden - The overflow is clipped, and the rest of the content will be invisible</a:t>
            </a:r>
          </a:p>
          <a:p>
            <a:pPr marL="0" indent="0" algn="just">
              <a:buNone/>
            </a:pPr>
            <a:r>
              <a:rPr lang="en-IN" sz="2200" b="0" i="0" dirty="0">
                <a:effectLst/>
                <a:latin typeface="Verdana" panose="020B0604030504040204" pitchFamily="34" charset="0"/>
              </a:rPr>
              <a:t>scroll - The overflow is clipped, and a scrollbar is added to see the rest of the content</a:t>
            </a:r>
          </a:p>
          <a:p>
            <a:pPr marL="0" indent="0" algn="just">
              <a:buNone/>
            </a:pPr>
            <a:r>
              <a:rPr lang="en-IN" sz="2200" b="0" i="0" dirty="0">
                <a:effectLst/>
                <a:latin typeface="Verdana" panose="020B0604030504040204" pitchFamily="34" charset="0"/>
              </a:rPr>
              <a:t>auto - Similar to scroll, but it adds scrollbars only when necessary</a:t>
            </a:r>
          </a:p>
          <a:p>
            <a:pPr algn="just"/>
            <a:endParaRPr lang="en-US" sz="2200" dirty="0"/>
          </a:p>
        </p:txBody>
      </p:sp>
      <p:sp>
        <p:nvSpPr>
          <p:cNvPr id="9" name="TextBox 8">
            <a:extLst>
              <a:ext uri="{FF2B5EF4-FFF2-40B4-BE49-F238E27FC236}">
                <a16:creationId xmlns:a16="http://schemas.microsoft.com/office/drawing/2014/main" id="{653ED3B9-D3B8-1372-697A-90433FD888DE}"/>
              </a:ext>
            </a:extLst>
          </p:cNvPr>
          <p:cNvSpPr txBox="1"/>
          <p:nvPr/>
        </p:nvSpPr>
        <p:spPr>
          <a:xfrm>
            <a:off x="5990035" y="5965909"/>
            <a:ext cx="6093618" cy="646331"/>
          </a:xfrm>
          <a:prstGeom prst="rect">
            <a:avLst/>
          </a:prstGeom>
          <a:solidFill>
            <a:schemeClr val="accent2">
              <a:lumMod val="20000"/>
              <a:lumOff val="80000"/>
            </a:schemeClr>
          </a:solidFill>
          <a:ln>
            <a:solidFill>
              <a:schemeClr val="tx1"/>
            </a:solidFill>
          </a:ln>
        </p:spPr>
        <p:txBody>
          <a:bodyPr wrap="square">
            <a:spAutoFit/>
          </a:bodyPr>
          <a:lstStyle/>
          <a:p>
            <a:pPr marL="0" indent="0" algn="l">
              <a:buNone/>
            </a:pPr>
            <a:r>
              <a:rPr lang="en-IN" b="1" i="0" dirty="0">
                <a:solidFill>
                  <a:srgbClr val="000000"/>
                </a:solidFill>
                <a:effectLst/>
                <a:latin typeface="Verdana" panose="020B0604030504040204" pitchFamily="34" charset="0"/>
              </a:rPr>
              <a:t>Note:</a:t>
            </a:r>
            <a:r>
              <a:rPr lang="en-IN" b="0" i="0" dirty="0">
                <a:solidFill>
                  <a:srgbClr val="000000"/>
                </a:solidFill>
                <a:effectLst/>
                <a:latin typeface="Verdana" panose="020B0604030504040204" pitchFamily="34" charset="0"/>
              </a:rPr>
              <a:t> The overflow property only works for block elements with a specified height.</a:t>
            </a:r>
          </a:p>
        </p:txBody>
      </p:sp>
    </p:spTree>
    <p:extLst>
      <p:ext uri="{BB962C8B-B14F-4D97-AF65-F5344CB8AC3E}">
        <p14:creationId xmlns:p14="http://schemas.microsoft.com/office/powerpoint/2010/main" val="909794311"/>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02E2A9D-A579-C490-C96A-FE307578F808}"/>
              </a:ext>
            </a:extLst>
          </p:cNvPr>
          <p:cNvSpPr txBox="1"/>
          <p:nvPr/>
        </p:nvSpPr>
        <p:spPr>
          <a:xfrm>
            <a:off x="675085" y="6311900"/>
            <a:ext cx="6093618" cy="369332"/>
          </a:xfrm>
          <a:prstGeom prst="rect">
            <a:avLst/>
          </a:prstGeom>
          <a:noFill/>
        </p:spPr>
        <p:txBody>
          <a:bodyPr wrap="square">
            <a:spAutoFit/>
          </a:bodyPr>
          <a:lstStyle/>
          <a:p>
            <a:r>
              <a:rPr lang="en-US" dirty="0" err="1"/>
              <a:t>overflow_example.html</a:t>
            </a:r>
            <a:endParaRPr lang="en-US" dirty="0"/>
          </a:p>
        </p:txBody>
      </p:sp>
      <p:pic>
        <p:nvPicPr>
          <p:cNvPr id="6" name="Picture 5">
            <a:extLst>
              <a:ext uri="{FF2B5EF4-FFF2-40B4-BE49-F238E27FC236}">
                <a16:creationId xmlns:a16="http://schemas.microsoft.com/office/drawing/2014/main" id="{029E18C7-3F38-4B5C-A451-722218DD043D}"/>
              </a:ext>
            </a:extLst>
          </p:cNvPr>
          <p:cNvPicPr>
            <a:picLocks noChangeAspect="1"/>
          </p:cNvPicPr>
          <p:nvPr/>
        </p:nvPicPr>
        <p:blipFill rotWithShape="1">
          <a:blip r:embed="rId2"/>
          <a:srcRect r="36016"/>
          <a:stretch/>
        </p:blipFill>
        <p:spPr>
          <a:xfrm>
            <a:off x="0" y="6292"/>
            <a:ext cx="11315700" cy="6305608"/>
          </a:xfrm>
          <a:prstGeom prst="rect">
            <a:avLst/>
          </a:prstGeom>
        </p:spPr>
      </p:pic>
      <p:pic>
        <p:nvPicPr>
          <p:cNvPr id="7" name="Picture 6">
            <a:extLst>
              <a:ext uri="{FF2B5EF4-FFF2-40B4-BE49-F238E27FC236}">
                <a16:creationId xmlns:a16="http://schemas.microsoft.com/office/drawing/2014/main" id="{94A9894D-B435-2B89-BB6D-5E308C9FE6FF}"/>
              </a:ext>
            </a:extLst>
          </p:cNvPr>
          <p:cNvPicPr>
            <a:picLocks noChangeAspect="1"/>
          </p:cNvPicPr>
          <p:nvPr/>
        </p:nvPicPr>
        <p:blipFill rotWithShape="1">
          <a:blip r:embed="rId2"/>
          <a:srcRect l="64922" b="53971"/>
          <a:stretch/>
        </p:blipFill>
        <p:spPr>
          <a:xfrm>
            <a:off x="6243836" y="488950"/>
            <a:ext cx="5290940" cy="2368550"/>
          </a:xfrm>
          <a:prstGeom prst="rect">
            <a:avLst/>
          </a:prstGeom>
          <a:ln>
            <a:solidFill>
              <a:schemeClr val="tx1"/>
            </a:solidFill>
          </a:ln>
        </p:spPr>
      </p:pic>
    </p:spTree>
    <p:extLst>
      <p:ext uri="{BB962C8B-B14F-4D97-AF65-F5344CB8AC3E}">
        <p14:creationId xmlns:p14="http://schemas.microsoft.com/office/powerpoint/2010/main" val="4008630428"/>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17B1921-3DDF-CC2D-F8AC-28CB4A4F2EB1}"/>
              </a:ext>
            </a:extLst>
          </p:cNvPr>
          <p:cNvSpPr>
            <a:spLocks noGrp="1"/>
          </p:cNvSpPr>
          <p:nvPr>
            <p:ph type="title"/>
          </p:nvPr>
        </p:nvSpPr>
        <p:spPr>
          <a:xfrm>
            <a:off x="572493" y="238539"/>
            <a:ext cx="11018520" cy="1434415"/>
          </a:xfrm>
        </p:spPr>
        <p:txBody>
          <a:bodyPr anchor="b">
            <a:normAutofit/>
          </a:bodyPr>
          <a:lstStyle/>
          <a:p>
            <a:r>
              <a:rPr lang="en-IN" sz="4600" b="0" i="0">
                <a:effectLst/>
                <a:latin typeface="Segoe UI" panose="020B0502040204020203" pitchFamily="34" charset="0"/>
              </a:rPr>
              <a:t>overflow: visible</a:t>
            </a:r>
            <a:br>
              <a:rPr lang="en-IN" sz="4600" b="0" i="0">
                <a:effectLst/>
                <a:latin typeface="Segoe UI" panose="020B0502040204020203" pitchFamily="34" charset="0"/>
              </a:rPr>
            </a:br>
            <a:endParaRPr lang="en-US" sz="4600"/>
          </a:p>
        </p:txBody>
      </p:sp>
      <p:sp>
        <p:nvSpPr>
          <p:cNvPr id="11"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F731244-5AD0-1F13-2833-FBA349EAC317}"/>
              </a:ext>
            </a:extLst>
          </p:cNvPr>
          <p:cNvSpPr>
            <a:spLocks noGrp="1"/>
          </p:cNvSpPr>
          <p:nvPr>
            <p:ph idx="1"/>
          </p:nvPr>
        </p:nvSpPr>
        <p:spPr>
          <a:xfrm>
            <a:off x="572493" y="2071316"/>
            <a:ext cx="6713552" cy="4119172"/>
          </a:xfrm>
        </p:spPr>
        <p:txBody>
          <a:bodyPr anchor="t">
            <a:normAutofit/>
          </a:bodyPr>
          <a:lstStyle/>
          <a:p>
            <a:r>
              <a:rPr lang="en-IN" sz="2200" b="0" i="0">
                <a:effectLst/>
                <a:latin typeface="Verdana" panose="020B0604030504040204" pitchFamily="34" charset="0"/>
              </a:rPr>
              <a:t>By default, the overflow is visible, meaning that it is not clipped and it renders outside the element's box:</a:t>
            </a:r>
          </a:p>
          <a:p>
            <a:endParaRPr lang="en-US" sz="2200"/>
          </a:p>
        </p:txBody>
      </p:sp>
      <p:pic>
        <p:nvPicPr>
          <p:cNvPr id="4" name="Picture 3">
            <a:extLst>
              <a:ext uri="{FF2B5EF4-FFF2-40B4-BE49-F238E27FC236}">
                <a16:creationId xmlns:a16="http://schemas.microsoft.com/office/drawing/2014/main" id="{5A8ACFAC-503D-D5CA-9C7E-BB1CD1CC3D3E}"/>
              </a:ext>
            </a:extLst>
          </p:cNvPr>
          <p:cNvPicPr>
            <a:picLocks noChangeAspect="1"/>
          </p:cNvPicPr>
          <p:nvPr/>
        </p:nvPicPr>
        <p:blipFill rotWithShape="1">
          <a:blip r:embed="rId2"/>
          <a:srcRect l="5007" r="9187" b="-1"/>
          <a:stretch/>
        </p:blipFill>
        <p:spPr>
          <a:xfrm>
            <a:off x="7675658" y="2093976"/>
            <a:ext cx="3941064" cy="4096512"/>
          </a:xfrm>
          <a:prstGeom prst="rect">
            <a:avLst/>
          </a:prstGeom>
        </p:spPr>
      </p:pic>
    </p:spTree>
    <p:extLst>
      <p:ext uri="{BB962C8B-B14F-4D97-AF65-F5344CB8AC3E}">
        <p14:creationId xmlns:p14="http://schemas.microsoft.com/office/powerpoint/2010/main" val="19937084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0F5E5-DE59-A56B-0A44-104248D4FA1C}"/>
              </a:ext>
            </a:extLst>
          </p:cNvPr>
          <p:cNvSpPr>
            <a:spLocks noGrp="1"/>
          </p:cNvSpPr>
          <p:nvPr>
            <p:ph type="title"/>
          </p:nvPr>
        </p:nvSpPr>
        <p:spPr>
          <a:xfrm>
            <a:off x="6553200" y="586992"/>
            <a:ext cx="4953000" cy="1664573"/>
          </a:xfrm>
        </p:spPr>
        <p:txBody>
          <a:bodyPr>
            <a:normAutofit/>
          </a:bodyPr>
          <a:lstStyle/>
          <a:p>
            <a:r>
              <a:rPr lang="en-US" dirty="0">
                <a:solidFill>
                  <a:schemeClr val="tx2"/>
                </a:solidFill>
              </a:rPr>
              <a:t>Introduction</a:t>
            </a:r>
          </a:p>
        </p:txBody>
      </p:sp>
      <p:pic>
        <p:nvPicPr>
          <p:cNvPr id="7" name="Graphic 6" descr="Web Design">
            <a:extLst>
              <a:ext uri="{FF2B5EF4-FFF2-40B4-BE49-F238E27FC236}">
                <a16:creationId xmlns:a16="http://schemas.microsoft.com/office/drawing/2014/main" id="{6D671CDD-A7F8-1F0A-6B2A-68FD4DBDE68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6552" y="1109972"/>
            <a:ext cx="4724400" cy="4724400"/>
          </a:xfrm>
          <a:prstGeom prst="rect">
            <a:avLst/>
          </a:prstGeom>
        </p:spPr>
      </p:pic>
      <p:sp>
        <p:nvSpPr>
          <p:cNvPr id="3" name="Content Placeholder 2">
            <a:extLst>
              <a:ext uri="{FF2B5EF4-FFF2-40B4-BE49-F238E27FC236}">
                <a16:creationId xmlns:a16="http://schemas.microsoft.com/office/drawing/2014/main" id="{1A1427A0-DEFE-C465-3DCD-5B76E36CAF8E}"/>
              </a:ext>
            </a:extLst>
          </p:cNvPr>
          <p:cNvSpPr>
            <a:spLocks noGrp="1"/>
          </p:cNvSpPr>
          <p:nvPr>
            <p:ph idx="1"/>
          </p:nvPr>
        </p:nvSpPr>
        <p:spPr>
          <a:xfrm>
            <a:off x="6553200" y="2411653"/>
            <a:ext cx="5442857" cy="3728613"/>
          </a:xfrm>
        </p:spPr>
        <p:txBody>
          <a:bodyPr>
            <a:normAutofit/>
          </a:bodyPr>
          <a:lstStyle/>
          <a:p>
            <a:r>
              <a:rPr lang="en-IN" sz="1800" dirty="0">
                <a:solidFill>
                  <a:schemeClr val="tx2"/>
                </a:solidFill>
                <a:latin typeface="Verdana" panose="020B0604030504040204" pitchFamily="34" charset="0"/>
              </a:rPr>
              <a:t>CSS is the language we use to style an HTML document (Web Page).</a:t>
            </a:r>
          </a:p>
          <a:p>
            <a:pPr algn="l">
              <a:buFont typeface="Arial" panose="020B0604020202020204" pitchFamily="34" charset="0"/>
              <a:buChar char="•"/>
            </a:pPr>
            <a:r>
              <a:rPr lang="en-IN" sz="1800" dirty="0">
                <a:solidFill>
                  <a:schemeClr val="tx2"/>
                </a:solidFill>
                <a:latin typeface="Verdana" panose="020B0604030504040204" pitchFamily="34" charset="0"/>
              </a:rPr>
              <a:t>CSS stands for Cascading Style Sheets</a:t>
            </a:r>
          </a:p>
          <a:p>
            <a:pPr algn="l">
              <a:buFont typeface="Arial" panose="020B0604020202020204" pitchFamily="34" charset="0"/>
              <a:buChar char="•"/>
            </a:pPr>
            <a:r>
              <a:rPr lang="en-IN" sz="1800" dirty="0">
                <a:solidFill>
                  <a:schemeClr val="tx2"/>
                </a:solidFill>
                <a:latin typeface="Verdana" panose="020B0604030504040204" pitchFamily="34" charset="0"/>
              </a:rPr>
              <a:t>CSS describes how HTML elements are to be displayed on screen, or in other media</a:t>
            </a:r>
          </a:p>
          <a:p>
            <a:pPr algn="l">
              <a:buFont typeface="Arial" panose="020B0604020202020204" pitchFamily="34" charset="0"/>
              <a:buChar char="•"/>
            </a:pPr>
            <a:r>
              <a:rPr lang="en-IN" sz="1800" dirty="0">
                <a:solidFill>
                  <a:schemeClr val="tx2"/>
                </a:solidFill>
                <a:latin typeface="Verdana" panose="020B0604030504040204" pitchFamily="34" charset="0"/>
              </a:rPr>
              <a:t>CSS saves a lot of work. It can control the layout of multiple web pages all at once</a:t>
            </a:r>
          </a:p>
          <a:p>
            <a:pPr algn="l">
              <a:buFont typeface="Arial" panose="020B0604020202020204" pitchFamily="34" charset="0"/>
              <a:buChar char="•"/>
            </a:pPr>
            <a:r>
              <a:rPr lang="en-IN" sz="1800" dirty="0">
                <a:solidFill>
                  <a:schemeClr val="tx2"/>
                </a:solidFill>
                <a:latin typeface="Verdana" panose="020B0604030504040204" pitchFamily="34" charset="0"/>
              </a:rPr>
              <a:t>External stylesheets are stored in CSS files</a:t>
            </a:r>
          </a:p>
          <a:p>
            <a:endParaRPr lang="en-US" sz="1800" dirty="0">
              <a:solidFill>
                <a:schemeClr val="tx2"/>
              </a:solidFill>
            </a:endParaRPr>
          </a:p>
        </p:txBody>
      </p:sp>
    </p:spTree>
    <p:extLst>
      <p:ext uri="{BB962C8B-B14F-4D97-AF65-F5344CB8AC3E}">
        <p14:creationId xmlns:p14="http://schemas.microsoft.com/office/powerpoint/2010/main" val="10895310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B60553-FE65-793B-DF01-5BA8CE48CDC1}"/>
              </a:ext>
            </a:extLst>
          </p:cNvPr>
          <p:cNvSpPr>
            <a:spLocks noGrp="1"/>
          </p:cNvSpPr>
          <p:nvPr>
            <p:ph type="title"/>
          </p:nvPr>
        </p:nvSpPr>
        <p:spPr>
          <a:xfrm>
            <a:off x="233363" y="0"/>
            <a:ext cx="10515600" cy="1325563"/>
          </a:xfrm>
        </p:spPr>
        <p:txBody>
          <a:bodyPr>
            <a:normAutofit/>
          </a:bodyPr>
          <a:lstStyle/>
          <a:p>
            <a:r>
              <a:rPr lang="en-IN" b="0" i="0" dirty="0">
                <a:effectLst/>
                <a:latin typeface="Segoe UI" panose="020B0502040204020203" pitchFamily="34" charset="0"/>
              </a:rPr>
              <a:t>The CSS Grouping Selector</a:t>
            </a:r>
            <a:br>
              <a:rPr lang="en-IN" b="0" i="0" dirty="0">
                <a:effectLst/>
                <a:latin typeface="Segoe UI" panose="020B0502040204020203" pitchFamily="34" charset="0"/>
              </a:rPr>
            </a:br>
            <a:endParaRPr lang="en-US" dirty="0"/>
          </a:p>
        </p:txBody>
      </p:sp>
      <p:sp>
        <p:nvSpPr>
          <p:cNvPr id="3" name="Content Placeholder 2">
            <a:extLst>
              <a:ext uri="{FF2B5EF4-FFF2-40B4-BE49-F238E27FC236}">
                <a16:creationId xmlns:a16="http://schemas.microsoft.com/office/drawing/2014/main" id="{DF020D3D-60AA-AA3A-3FBE-09B7993027B2}"/>
              </a:ext>
            </a:extLst>
          </p:cNvPr>
          <p:cNvSpPr>
            <a:spLocks noGrp="1"/>
          </p:cNvSpPr>
          <p:nvPr>
            <p:ph idx="1"/>
          </p:nvPr>
        </p:nvSpPr>
        <p:spPr>
          <a:xfrm>
            <a:off x="233363" y="1028541"/>
            <a:ext cx="10515600" cy="5672297"/>
          </a:xfrm>
        </p:spPr>
        <p:txBody>
          <a:bodyPr>
            <a:noAutofit/>
          </a:bodyPr>
          <a:lstStyle/>
          <a:p>
            <a:pPr marL="0" indent="0" algn="l">
              <a:buNone/>
            </a:pPr>
            <a:r>
              <a:rPr lang="en-IN" sz="2400" b="0" i="0" dirty="0">
                <a:effectLst/>
                <a:latin typeface="Consolas" panose="020B0609020204030204" pitchFamily="49" charset="0"/>
              </a:rPr>
              <a:t>h1 {</a:t>
            </a:r>
            <a:br>
              <a:rPr lang="en-IN" sz="2400" b="0" i="0" dirty="0">
                <a:effectLst/>
                <a:latin typeface="Consolas" panose="020B0609020204030204" pitchFamily="49" charset="0"/>
              </a:rPr>
            </a:br>
            <a:r>
              <a:rPr lang="en-IN" sz="2400" b="0" i="0" dirty="0">
                <a:effectLst/>
                <a:latin typeface="Consolas" panose="020B0609020204030204" pitchFamily="49" charset="0"/>
              </a:rPr>
              <a:t>  text-align: </a:t>
            </a:r>
            <a:r>
              <a:rPr lang="en-IN" sz="2400" b="0" i="0" dirty="0" err="1">
                <a:effectLst/>
                <a:latin typeface="Consolas" panose="020B0609020204030204" pitchFamily="49" charset="0"/>
              </a:rPr>
              <a:t>center</a:t>
            </a:r>
            <a:r>
              <a:rPr lang="en-IN" sz="2400" b="0" i="0" dirty="0">
                <a:effectLst/>
                <a:latin typeface="Consolas" panose="020B0609020204030204" pitchFamily="49" charset="0"/>
              </a:rPr>
              <a:t>;</a:t>
            </a:r>
            <a:br>
              <a:rPr lang="en-IN" sz="2400" b="0" i="0" dirty="0">
                <a:effectLst/>
                <a:latin typeface="Consolas" panose="020B0609020204030204" pitchFamily="49" charset="0"/>
              </a:rPr>
            </a:br>
            <a:r>
              <a:rPr lang="en-IN" sz="2400" b="0" i="0" dirty="0">
                <a:effectLst/>
                <a:latin typeface="Consolas" panose="020B0609020204030204" pitchFamily="49" charset="0"/>
              </a:rPr>
              <a:t>  </a:t>
            </a:r>
            <a:r>
              <a:rPr lang="en-IN" sz="2400" b="0" i="0" dirty="0" err="1">
                <a:effectLst/>
                <a:latin typeface="Consolas" panose="020B0609020204030204" pitchFamily="49" charset="0"/>
              </a:rPr>
              <a:t>color</a:t>
            </a:r>
            <a:r>
              <a:rPr lang="en-IN" sz="2400" b="0" i="0" dirty="0">
                <a:effectLst/>
                <a:latin typeface="Consolas" panose="020B0609020204030204" pitchFamily="49" charset="0"/>
              </a:rPr>
              <a:t>: red;</a:t>
            </a:r>
            <a:br>
              <a:rPr lang="en-IN" sz="2400" b="0" i="0" dirty="0">
                <a:effectLst/>
                <a:latin typeface="Consolas" panose="020B0609020204030204" pitchFamily="49" charset="0"/>
              </a:rPr>
            </a:br>
            <a:r>
              <a:rPr lang="en-IN" sz="2400" b="0" i="0" dirty="0">
                <a:effectLst/>
                <a:latin typeface="Consolas" panose="020B0609020204030204" pitchFamily="49" charset="0"/>
              </a:rPr>
              <a:t>}</a:t>
            </a:r>
            <a:br>
              <a:rPr lang="en-IN" sz="2400" b="0" i="0" dirty="0">
                <a:effectLst/>
                <a:latin typeface="Consolas" panose="020B0609020204030204" pitchFamily="49" charset="0"/>
              </a:rPr>
            </a:br>
            <a:br>
              <a:rPr lang="en-IN" sz="2400" b="0" i="0" dirty="0">
                <a:effectLst/>
                <a:latin typeface="Consolas" panose="020B0609020204030204" pitchFamily="49" charset="0"/>
              </a:rPr>
            </a:br>
            <a:r>
              <a:rPr lang="en-IN" sz="2400" b="0" i="0" dirty="0">
                <a:effectLst/>
                <a:latin typeface="Consolas" panose="020B0609020204030204" pitchFamily="49" charset="0"/>
              </a:rPr>
              <a:t>h2 {</a:t>
            </a:r>
            <a:br>
              <a:rPr lang="en-IN" sz="2400" b="0" i="0" dirty="0">
                <a:effectLst/>
                <a:latin typeface="Consolas" panose="020B0609020204030204" pitchFamily="49" charset="0"/>
              </a:rPr>
            </a:br>
            <a:r>
              <a:rPr lang="en-IN" sz="2400" b="0" i="0" dirty="0">
                <a:effectLst/>
                <a:latin typeface="Consolas" panose="020B0609020204030204" pitchFamily="49" charset="0"/>
              </a:rPr>
              <a:t>  text-align: </a:t>
            </a:r>
            <a:r>
              <a:rPr lang="en-IN" sz="2400" b="0" i="0" dirty="0" err="1">
                <a:effectLst/>
                <a:latin typeface="Consolas" panose="020B0609020204030204" pitchFamily="49" charset="0"/>
              </a:rPr>
              <a:t>center</a:t>
            </a:r>
            <a:r>
              <a:rPr lang="en-IN" sz="2400" b="0" i="0" dirty="0">
                <a:effectLst/>
                <a:latin typeface="Consolas" panose="020B0609020204030204" pitchFamily="49" charset="0"/>
              </a:rPr>
              <a:t>;</a:t>
            </a:r>
            <a:br>
              <a:rPr lang="en-IN" sz="2400" b="0" i="0" dirty="0">
                <a:effectLst/>
                <a:latin typeface="Consolas" panose="020B0609020204030204" pitchFamily="49" charset="0"/>
              </a:rPr>
            </a:br>
            <a:r>
              <a:rPr lang="en-IN" sz="2400" b="0" i="0" dirty="0">
                <a:effectLst/>
                <a:latin typeface="Consolas" panose="020B0609020204030204" pitchFamily="49" charset="0"/>
              </a:rPr>
              <a:t>  </a:t>
            </a:r>
            <a:r>
              <a:rPr lang="en-IN" sz="2400" b="0" i="0" dirty="0" err="1">
                <a:effectLst/>
                <a:latin typeface="Consolas" panose="020B0609020204030204" pitchFamily="49" charset="0"/>
              </a:rPr>
              <a:t>color</a:t>
            </a:r>
            <a:r>
              <a:rPr lang="en-IN" sz="2400" b="0" i="0" dirty="0">
                <a:effectLst/>
                <a:latin typeface="Consolas" panose="020B0609020204030204" pitchFamily="49" charset="0"/>
              </a:rPr>
              <a:t>: red;</a:t>
            </a:r>
            <a:br>
              <a:rPr lang="en-IN" sz="2400" b="0" i="0" dirty="0">
                <a:effectLst/>
                <a:latin typeface="Consolas" panose="020B0609020204030204" pitchFamily="49" charset="0"/>
              </a:rPr>
            </a:br>
            <a:r>
              <a:rPr lang="en-IN" sz="2400" b="0" i="0" dirty="0">
                <a:effectLst/>
                <a:latin typeface="Consolas" panose="020B0609020204030204" pitchFamily="49" charset="0"/>
              </a:rPr>
              <a:t>}</a:t>
            </a:r>
            <a:br>
              <a:rPr lang="en-IN" sz="2400" b="0" i="0" dirty="0">
                <a:effectLst/>
                <a:latin typeface="Consolas" panose="020B0609020204030204" pitchFamily="49" charset="0"/>
              </a:rPr>
            </a:br>
            <a:br>
              <a:rPr lang="en-IN" sz="2400" b="0" i="0" dirty="0">
                <a:effectLst/>
                <a:latin typeface="Consolas" panose="020B0609020204030204" pitchFamily="49" charset="0"/>
              </a:rPr>
            </a:br>
            <a:r>
              <a:rPr lang="en-IN" sz="2400" b="0" i="0" dirty="0">
                <a:effectLst/>
                <a:latin typeface="Consolas" panose="020B0609020204030204" pitchFamily="49" charset="0"/>
              </a:rPr>
              <a:t>p {</a:t>
            </a:r>
            <a:br>
              <a:rPr lang="en-IN" sz="2400" b="0" i="0" dirty="0">
                <a:effectLst/>
                <a:latin typeface="Consolas" panose="020B0609020204030204" pitchFamily="49" charset="0"/>
              </a:rPr>
            </a:br>
            <a:r>
              <a:rPr lang="en-IN" sz="2400" b="0" i="0" dirty="0">
                <a:effectLst/>
                <a:latin typeface="Consolas" panose="020B0609020204030204" pitchFamily="49" charset="0"/>
              </a:rPr>
              <a:t>  text-align: </a:t>
            </a:r>
            <a:r>
              <a:rPr lang="en-IN" sz="2400" b="0" i="0" dirty="0" err="1">
                <a:effectLst/>
                <a:latin typeface="Consolas" panose="020B0609020204030204" pitchFamily="49" charset="0"/>
              </a:rPr>
              <a:t>center</a:t>
            </a:r>
            <a:r>
              <a:rPr lang="en-IN" sz="2400" b="0" i="0" dirty="0">
                <a:effectLst/>
                <a:latin typeface="Consolas" panose="020B0609020204030204" pitchFamily="49" charset="0"/>
              </a:rPr>
              <a:t>;</a:t>
            </a:r>
            <a:br>
              <a:rPr lang="en-IN" sz="2400" b="0" i="0" dirty="0">
                <a:effectLst/>
                <a:latin typeface="Consolas" panose="020B0609020204030204" pitchFamily="49" charset="0"/>
              </a:rPr>
            </a:br>
            <a:r>
              <a:rPr lang="en-IN" sz="2400" b="0" i="0" dirty="0">
                <a:effectLst/>
                <a:latin typeface="Consolas" panose="020B0609020204030204" pitchFamily="49" charset="0"/>
              </a:rPr>
              <a:t>  </a:t>
            </a:r>
            <a:r>
              <a:rPr lang="en-IN" sz="2400" b="0" i="0" dirty="0" err="1">
                <a:effectLst/>
                <a:latin typeface="Consolas" panose="020B0609020204030204" pitchFamily="49" charset="0"/>
              </a:rPr>
              <a:t>color</a:t>
            </a:r>
            <a:r>
              <a:rPr lang="en-IN" sz="2400" b="0" i="0" dirty="0">
                <a:effectLst/>
                <a:latin typeface="Consolas" panose="020B0609020204030204" pitchFamily="49" charset="0"/>
              </a:rPr>
              <a:t>: red;</a:t>
            </a:r>
            <a:br>
              <a:rPr lang="en-IN" sz="2400" b="0" i="0" dirty="0">
                <a:effectLst/>
                <a:latin typeface="Consolas" panose="020B0609020204030204" pitchFamily="49" charset="0"/>
              </a:rPr>
            </a:br>
            <a:r>
              <a:rPr lang="en-IN" sz="2400" b="0" i="0" dirty="0">
                <a:effectLst/>
                <a:latin typeface="Consolas" panose="020B0609020204030204" pitchFamily="49" charset="0"/>
              </a:rPr>
              <a:t>}</a:t>
            </a:r>
          </a:p>
          <a:p>
            <a:pPr marL="0" indent="0">
              <a:buNone/>
            </a:pPr>
            <a:endParaRPr lang="en-US" sz="2400" dirty="0"/>
          </a:p>
        </p:txBody>
      </p:sp>
      <p:sp>
        <p:nvSpPr>
          <p:cNvPr id="5" name="TextBox 4">
            <a:extLst>
              <a:ext uri="{FF2B5EF4-FFF2-40B4-BE49-F238E27FC236}">
                <a16:creationId xmlns:a16="http://schemas.microsoft.com/office/drawing/2014/main" id="{BFBE2F42-61D1-140A-3523-732D4D8F8833}"/>
              </a:ext>
            </a:extLst>
          </p:cNvPr>
          <p:cNvSpPr txBox="1"/>
          <p:nvPr/>
        </p:nvSpPr>
        <p:spPr>
          <a:xfrm>
            <a:off x="7218759" y="4047331"/>
            <a:ext cx="4739878" cy="2031325"/>
          </a:xfrm>
          <a:prstGeom prst="rect">
            <a:avLst/>
          </a:prstGeom>
          <a:noFill/>
          <a:ln w="31750">
            <a:solidFill>
              <a:schemeClr val="bg1"/>
            </a:solidFill>
          </a:ln>
        </p:spPr>
        <p:txBody>
          <a:bodyPr wrap="square">
            <a:spAutoFit/>
          </a:bodyPr>
          <a:lstStyle/>
          <a:p>
            <a:pPr algn="l"/>
            <a:r>
              <a:rPr lang="en-IN" b="0" i="0" dirty="0">
                <a:solidFill>
                  <a:schemeClr val="bg1"/>
                </a:solidFill>
                <a:effectLst/>
                <a:latin typeface="Segoe UI" panose="020B0502040204020203" pitchFamily="34" charset="0"/>
              </a:rPr>
              <a:t>Example</a:t>
            </a:r>
          </a:p>
          <a:p>
            <a:pPr algn="l"/>
            <a:r>
              <a:rPr lang="en-IN" b="0" i="0" dirty="0">
                <a:solidFill>
                  <a:schemeClr val="bg1"/>
                </a:solidFill>
                <a:effectLst/>
                <a:latin typeface="Verdana" panose="020B0604030504040204" pitchFamily="34" charset="0"/>
              </a:rPr>
              <a:t>In this example we have grouped the selectors from the code above: </a:t>
            </a:r>
          </a:p>
          <a:p>
            <a:pPr algn="l"/>
            <a:r>
              <a:rPr lang="en-IN" b="0" i="0" dirty="0">
                <a:solidFill>
                  <a:schemeClr val="bg1"/>
                </a:solidFill>
                <a:effectLst/>
                <a:latin typeface="Consolas" panose="020B0609020204030204" pitchFamily="49" charset="0"/>
              </a:rPr>
              <a:t>h1, h2, p {</a:t>
            </a:r>
            <a:br>
              <a:rPr lang="en-IN" b="0" i="0" dirty="0">
                <a:solidFill>
                  <a:schemeClr val="bg1"/>
                </a:solidFill>
                <a:effectLst/>
                <a:latin typeface="Consolas" panose="020B0609020204030204" pitchFamily="49" charset="0"/>
              </a:rPr>
            </a:br>
            <a:r>
              <a:rPr lang="en-IN" b="0" i="0" dirty="0">
                <a:solidFill>
                  <a:schemeClr val="bg1"/>
                </a:solidFill>
                <a:effectLst/>
                <a:latin typeface="Consolas" panose="020B0609020204030204" pitchFamily="49" charset="0"/>
              </a:rPr>
              <a:t>  text-align: </a:t>
            </a:r>
            <a:r>
              <a:rPr lang="en-IN" b="0" i="0" dirty="0" err="1">
                <a:solidFill>
                  <a:schemeClr val="bg1"/>
                </a:solidFill>
                <a:effectLst/>
                <a:latin typeface="Consolas" panose="020B0609020204030204" pitchFamily="49" charset="0"/>
              </a:rPr>
              <a:t>center</a:t>
            </a:r>
            <a:r>
              <a:rPr lang="en-IN" b="0" i="0" dirty="0">
                <a:solidFill>
                  <a:schemeClr val="bg1"/>
                </a:solidFill>
                <a:effectLst/>
                <a:latin typeface="Consolas" panose="020B0609020204030204" pitchFamily="49" charset="0"/>
              </a:rPr>
              <a:t>;</a:t>
            </a:r>
            <a:br>
              <a:rPr lang="en-IN" b="0" i="0" dirty="0">
                <a:solidFill>
                  <a:schemeClr val="bg1"/>
                </a:solidFill>
                <a:effectLst/>
                <a:latin typeface="Consolas" panose="020B0609020204030204" pitchFamily="49" charset="0"/>
              </a:rPr>
            </a:br>
            <a:r>
              <a:rPr lang="en-IN" b="0" i="0" dirty="0">
                <a:solidFill>
                  <a:schemeClr val="bg1"/>
                </a:solidFill>
                <a:effectLst/>
                <a:latin typeface="Consolas" panose="020B0609020204030204" pitchFamily="49" charset="0"/>
              </a:rPr>
              <a:t>  </a:t>
            </a:r>
            <a:r>
              <a:rPr lang="en-IN" b="0" i="0" dirty="0" err="1">
                <a:solidFill>
                  <a:schemeClr val="bg1"/>
                </a:solidFill>
                <a:effectLst/>
                <a:latin typeface="Consolas" panose="020B0609020204030204" pitchFamily="49" charset="0"/>
              </a:rPr>
              <a:t>color</a:t>
            </a:r>
            <a:r>
              <a:rPr lang="en-IN" b="0" i="0" dirty="0">
                <a:solidFill>
                  <a:schemeClr val="bg1"/>
                </a:solidFill>
                <a:effectLst/>
                <a:latin typeface="Consolas" panose="020B0609020204030204" pitchFamily="49" charset="0"/>
              </a:rPr>
              <a:t>: red;</a:t>
            </a:r>
            <a:br>
              <a:rPr lang="en-IN" b="0" i="0" dirty="0">
                <a:solidFill>
                  <a:schemeClr val="bg1"/>
                </a:solidFill>
                <a:effectLst/>
                <a:latin typeface="Consolas" panose="020B0609020204030204" pitchFamily="49" charset="0"/>
              </a:rPr>
            </a:br>
            <a:r>
              <a:rPr lang="en-IN" b="0" i="0" dirty="0">
                <a:solidFill>
                  <a:schemeClr val="bg1"/>
                </a:solidFill>
                <a:effectLst/>
                <a:latin typeface="Consolas" panose="020B0609020204030204" pitchFamily="49" charset="0"/>
              </a:rPr>
              <a:t>}</a:t>
            </a:r>
          </a:p>
        </p:txBody>
      </p:sp>
      <p:sp>
        <p:nvSpPr>
          <p:cNvPr id="7" name="TextBox 6">
            <a:extLst>
              <a:ext uri="{FF2B5EF4-FFF2-40B4-BE49-F238E27FC236}">
                <a16:creationId xmlns:a16="http://schemas.microsoft.com/office/drawing/2014/main" id="{39ACCE09-90DD-2141-AE1F-B92495DEAFEA}"/>
              </a:ext>
            </a:extLst>
          </p:cNvPr>
          <p:cNvSpPr txBox="1"/>
          <p:nvPr/>
        </p:nvSpPr>
        <p:spPr>
          <a:xfrm>
            <a:off x="4814888" y="974935"/>
            <a:ext cx="6515100" cy="1323439"/>
          </a:xfrm>
          <a:prstGeom prst="rect">
            <a:avLst/>
          </a:prstGeom>
          <a:noFill/>
        </p:spPr>
        <p:txBody>
          <a:bodyPr wrap="square">
            <a:spAutoFit/>
          </a:bodyPr>
          <a:lstStyle/>
          <a:p>
            <a:pPr marL="0" indent="0" algn="l">
              <a:buNone/>
            </a:pPr>
            <a:r>
              <a:rPr lang="en-IN" sz="2000" b="0" i="0" dirty="0">
                <a:solidFill>
                  <a:schemeClr val="bg1"/>
                </a:solidFill>
                <a:effectLst/>
                <a:latin typeface="Verdana" panose="020B0604030504040204" pitchFamily="34" charset="0"/>
              </a:rPr>
              <a:t>The grouping selector selects all the HTML elements with the same style definitions.</a:t>
            </a:r>
          </a:p>
          <a:p>
            <a:pPr marL="0" indent="0" algn="l">
              <a:buNone/>
            </a:pPr>
            <a:r>
              <a:rPr lang="en-IN" sz="2000" b="0" i="0" dirty="0">
                <a:solidFill>
                  <a:schemeClr val="bg1"/>
                </a:solidFill>
                <a:effectLst/>
                <a:latin typeface="Verdana" panose="020B0604030504040204" pitchFamily="34" charset="0"/>
              </a:rPr>
              <a:t>Look at the following CSS code (the h1, h2, and p elements have the same style definitions).</a:t>
            </a:r>
          </a:p>
        </p:txBody>
      </p:sp>
    </p:spTree>
    <p:extLst>
      <p:ext uri="{BB962C8B-B14F-4D97-AF65-F5344CB8AC3E}">
        <p14:creationId xmlns:p14="http://schemas.microsoft.com/office/powerpoint/2010/main" val="322829119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412D9E1-0FFD-9B48-35BC-A7A0C1FF23C5}"/>
              </a:ext>
            </a:extLst>
          </p:cNvPr>
          <p:cNvSpPr txBox="1"/>
          <p:nvPr/>
        </p:nvSpPr>
        <p:spPr>
          <a:xfrm>
            <a:off x="838200" y="6311900"/>
            <a:ext cx="6093618" cy="369332"/>
          </a:xfrm>
          <a:prstGeom prst="rect">
            <a:avLst/>
          </a:prstGeom>
          <a:noFill/>
        </p:spPr>
        <p:txBody>
          <a:bodyPr wrap="square">
            <a:spAutoFit/>
          </a:bodyPr>
          <a:lstStyle/>
          <a:p>
            <a:r>
              <a:rPr lang="en-US" dirty="0" err="1"/>
              <a:t>overflow_visible.html</a:t>
            </a:r>
            <a:endParaRPr lang="en-US" dirty="0"/>
          </a:p>
        </p:txBody>
      </p:sp>
      <p:pic>
        <p:nvPicPr>
          <p:cNvPr id="6" name="Picture 5">
            <a:extLst>
              <a:ext uri="{FF2B5EF4-FFF2-40B4-BE49-F238E27FC236}">
                <a16:creationId xmlns:a16="http://schemas.microsoft.com/office/drawing/2014/main" id="{FBED394E-3611-9501-01FB-A8AA9C1881E6}"/>
              </a:ext>
            </a:extLst>
          </p:cNvPr>
          <p:cNvPicPr>
            <a:picLocks noChangeAspect="1"/>
          </p:cNvPicPr>
          <p:nvPr/>
        </p:nvPicPr>
        <p:blipFill rotWithShape="1">
          <a:blip r:embed="rId2"/>
          <a:srcRect r="39883"/>
          <a:stretch/>
        </p:blipFill>
        <p:spPr>
          <a:xfrm>
            <a:off x="1100136" y="211703"/>
            <a:ext cx="7329488" cy="5609149"/>
          </a:xfrm>
          <a:prstGeom prst="rect">
            <a:avLst/>
          </a:prstGeom>
        </p:spPr>
      </p:pic>
      <p:pic>
        <p:nvPicPr>
          <p:cNvPr id="7" name="Picture 6">
            <a:extLst>
              <a:ext uri="{FF2B5EF4-FFF2-40B4-BE49-F238E27FC236}">
                <a16:creationId xmlns:a16="http://schemas.microsoft.com/office/drawing/2014/main" id="{49A9D095-4A56-695A-3EE7-94C0FA769787}"/>
              </a:ext>
            </a:extLst>
          </p:cNvPr>
          <p:cNvPicPr>
            <a:picLocks noChangeAspect="1"/>
          </p:cNvPicPr>
          <p:nvPr/>
        </p:nvPicPr>
        <p:blipFill rotWithShape="1">
          <a:blip r:embed="rId2"/>
          <a:srcRect l="61172"/>
          <a:stretch/>
        </p:blipFill>
        <p:spPr>
          <a:xfrm>
            <a:off x="6931818" y="234439"/>
            <a:ext cx="4733925" cy="2827881"/>
          </a:xfrm>
          <a:prstGeom prst="rect">
            <a:avLst/>
          </a:prstGeom>
          <a:ln>
            <a:solidFill>
              <a:schemeClr val="tx1"/>
            </a:solidFill>
          </a:ln>
        </p:spPr>
      </p:pic>
    </p:spTree>
    <p:extLst>
      <p:ext uri="{BB962C8B-B14F-4D97-AF65-F5344CB8AC3E}">
        <p14:creationId xmlns:p14="http://schemas.microsoft.com/office/powerpoint/2010/main" val="3776662592"/>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99EC98A-951E-AD32-72A9-DF1EB79D3316}"/>
              </a:ext>
            </a:extLst>
          </p:cNvPr>
          <p:cNvSpPr>
            <a:spLocks noGrp="1"/>
          </p:cNvSpPr>
          <p:nvPr>
            <p:ph type="title"/>
          </p:nvPr>
        </p:nvSpPr>
        <p:spPr>
          <a:xfrm>
            <a:off x="838200" y="365125"/>
            <a:ext cx="10515600" cy="1325563"/>
          </a:xfrm>
        </p:spPr>
        <p:txBody>
          <a:bodyPr>
            <a:normAutofit/>
          </a:bodyPr>
          <a:lstStyle/>
          <a:p>
            <a:r>
              <a:rPr lang="en-IN" sz="4200" b="0" i="0">
                <a:effectLst/>
                <a:latin typeface="Segoe UI" panose="020B0502040204020203" pitchFamily="34" charset="0"/>
              </a:rPr>
              <a:t>overflow: hidden</a:t>
            </a:r>
            <a:br>
              <a:rPr lang="en-IN" sz="4200" b="0" i="0">
                <a:effectLst/>
                <a:latin typeface="Segoe UI" panose="020B0502040204020203" pitchFamily="34" charset="0"/>
              </a:rPr>
            </a:br>
            <a:endParaRPr lang="en-US" sz="4200"/>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1B5F294-38D6-E290-3CB7-0A37FF7B8D7F}"/>
              </a:ext>
            </a:extLst>
          </p:cNvPr>
          <p:cNvSpPr>
            <a:spLocks noGrp="1"/>
          </p:cNvSpPr>
          <p:nvPr>
            <p:ph idx="1"/>
          </p:nvPr>
        </p:nvSpPr>
        <p:spPr>
          <a:xfrm>
            <a:off x="838200" y="1929384"/>
            <a:ext cx="10515600" cy="4251960"/>
          </a:xfrm>
        </p:spPr>
        <p:txBody>
          <a:bodyPr>
            <a:normAutofit/>
          </a:bodyPr>
          <a:lstStyle/>
          <a:p>
            <a:r>
              <a:rPr lang="en-IN" sz="2200" b="0" i="0">
                <a:effectLst/>
                <a:latin typeface="Verdana" panose="020B0604030504040204" pitchFamily="34" charset="0"/>
              </a:rPr>
              <a:t>With the hidden value, the overflow is clipped, and the rest of the content is hidden:</a:t>
            </a:r>
          </a:p>
          <a:p>
            <a:endParaRPr lang="en-US" sz="2200"/>
          </a:p>
        </p:txBody>
      </p:sp>
      <p:pic>
        <p:nvPicPr>
          <p:cNvPr id="7" name="Picture 6">
            <a:extLst>
              <a:ext uri="{FF2B5EF4-FFF2-40B4-BE49-F238E27FC236}">
                <a16:creationId xmlns:a16="http://schemas.microsoft.com/office/drawing/2014/main" id="{3CD124C8-A112-81C4-5998-CB019F58C295}"/>
              </a:ext>
            </a:extLst>
          </p:cNvPr>
          <p:cNvPicPr>
            <a:picLocks noChangeAspect="1"/>
          </p:cNvPicPr>
          <p:nvPr/>
        </p:nvPicPr>
        <p:blipFill rotWithShape="1">
          <a:blip r:embed="rId2"/>
          <a:srcRect b="79951"/>
          <a:stretch/>
        </p:blipFill>
        <p:spPr>
          <a:xfrm>
            <a:off x="6667627" y="2834576"/>
            <a:ext cx="5357686" cy="2837562"/>
          </a:xfrm>
          <a:prstGeom prst="rect">
            <a:avLst/>
          </a:prstGeom>
        </p:spPr>
      </p:pic>
    </p:spTree>
    <p:extLst>
      <p:ext uri="{BB962C8B-B14F-4D97-AF65-F5344CB8AC3E}">
        <p14:creationId xmlns:p14="http://schemas.microsoft.com/office/powerpoint/2010/main" val="286018984"/>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58EC3E8-519C-E6B0-2620-26946EE3C37C}"/>
              </a:ext>
            </a:extLst>
          </p:cNvPr>
          <p:cNvSpPr txBox="1"/>
          <p:nvPr/>
        </p:nvSpPr>
        <p:spPr>
          <a:xfrm>
            <a:off x="360759" y="6045755"/>
            <a:ext cx="6093618" cy="369332"/>
          </a:xfrm>
          <a:prstGeom prst="rect">
            <a:avLst/>
          </a:prstGeom>
          <a:noFill/>
        </p:spPr>
        <p:txBody>
          <a:bodyPr wrap="square">
            <a:spAutoFit/>
          </a:bodyPr>
          <a:lstStyle/>
          <a:p>
            <a:r>
              <a:rPr lang="en-US" dirty="0" err="1"/>
              <a:t>overflow_hidden.html</a:t>
            </a:r>
            <a:endParaRPr lang="en-US" dirty="0"/>
          </a:p>
        </p:txBody>
      </p:sp>
      <p:pic>
        <p:nvPicPr>
          <p:cNvPr id="6" name="Picture 5">
            <a:extLst>
              <a:ext uri="{FF2B5EF4-FFF2-40B4-BE49-F238E27FC236}">
                <a16:creationId xmlns:a16="http://schemas.microsoft.com/office/drawing/2014/main" id="{BB429610-34C8-B464-76BA-B1C71EFD99B6}"/>
              </a:ext>
            </a:extLst>
          </p:cNvPr>
          <p:cNvPicPr>
            <a:picLocks noChangeAspect="1"/>
          </p:cNvPicPr>
          <p:nvPr/>
        </p:nvPicPr>
        <p:blipFill rotWithShape="1">
          <a:blip r:embed="rId2"/>
          <a:srcRect r="36485"/>
          <a:stretch/>
        </p:blipFill>
        <p:spPr>
          <a:xfrm>
            <a:off x="671513" y="0"/>
            <a:ext cx="10515600" cy="5747035"/>
          </a:xfrm>
          <a:prstGeom prst="rect">
            <a:avLst/>
          </a:prstGeom>
        </p:spPr>
      </p:pic>
      <p:pic>
        <p:nvPicPr>
          <p:cNvPr id="7" name="Picture 6">
            <a:extLst>
              <a:ext uri="{FF2B5EF4-FFF2-40B4-BE49-F238E27FC236}">
                <a16:creationId xmlns:a16="http://schemas.microsoft.com/office/drawing/2014/main" id="{85C8C97B-B3A3-F25F-3C89-2F16B8FE908A}"/>
              </a:ext>
            </a:extLst>
          </p:cNvPr>
          <p:cNvPicPr>
            <a:picLocks noChangeAspect="1"/>
          </p:cNvPicPr>
          <p:nvPr/>
        </p:nvPicPr>
        <p:blipFill rotWithShape="1">
          <a:blip r:embed="rId2"/>
          <a:srcRect l="66445" b="49727"/>
          <a:stretch/>
        </p:blipFill>
        <p:spPr>
          <a:xfrm>
            <a:off x="7743825" y="1010952"/>
            <a:ext cx="4090987" cy="1632236"/>
          </a:xfrm>
          <a:prstGeom prst="rect">
            <a:avLst/>
          </a:prstGeom>
          <a:ln>
            <a:solidFill>
              <a:schemeClr val="tx1"/>
            </a:solidFill>
          </a:ln>
        </p:spPr>
      </p:pic>
    </p:spTree>
    <p:extLst>
      <p:ext uri="{BB962C8B-B14F-4D97-AF65-F5344CB8AC3E}">
        <p14:creationId xmlns:p14="http://schemas.microsoft.com/office/powerpoint/2010/main" val="2198652398"/>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99EC98A-951E-AD32-72A9-DF1EB79D3316}"/>
              </a:ext>
            </a:extLst>
          </p:cNvPr>
          <p:cNvSpPr>
            <a:spLocks noGrp="1"/>
          </p:cNvSpPr>
          <p:nvPr>
            <p:ph type="title"/>
          </p:nvPr>
        </p:nvSpPr>
        <p:spPr>
          <a:xfrm>
            <a:off x="838200" y="365125"/>
            <a:ext cx="10515600" cy="1325563"/>
          </a:xfrm>
        </p:spPr>
        <p:txBody>
          <a:bodyPr>
            <a:normAutofit/>
          </a:bodyPr>
          <a:lstStyle/>
          <a:p>
            <a:r>
              <a:rPr lang="en-IN" sz="4200" b="0" i="0">
                <a:effectLst/>
                <a:latin typeface="Segoe UI" panose="020B0502040204020203" pitchFamily="34" charset="0"/>
              </a:rPr>
              <a:t>overflow: scroll</a:t>
            </a:r>
            <a:br>
              <a:rPr lang="en-IN" sz="4200" b="0" i="0">
                <a:effectLst/>
                <a:latin typeface="Segoe UI" panose="020B0502040204020203" pitchFamily="34" charset="0"/>
              </a:rPr>
            </a:br>
            <a:endParaRPr lang="en-US" sz="4200"/>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1B5F294-38D6-E290-3CB7-0A37FF7B8D7F}"/>
              </a:ext>
            </a:extLst>
          </p:cNvPr>
          <p:cNvSpPr>
            <a:spLocks noGrp="1"/>
          </p:cNvSpPr>
          <p:nvPr>
            <p:ph idx="1"/>
          </p:nvPr>
        </p:nvSpPr>
        <p:spPr>
          <a:xfrm>
            <a:off x="838200" y="1929384"/>
            <a:ext cx="10515600" cy="4251960"/>
          </a:xfrm>
        </p:spPr>
        <p:txBody>
          <a:bodyPr>
            <a:normAutofit/>
          </a:bodyPr>
          <a:lstStyle/>
          <a:p>
            <a:r>
              <a:rPr lang="en-IN" sz="2200" b="0" i="0" dirty="0">
                <a:effectLst/>
                <a:latin typeface="Verdana" panose="020B0604030504040204" pitchFamily="34" charset="0"/>
              </a:rPr>
              <a:t>Setting the value to </a:t>
            </a:r>
            <a:r>
              <a:rPr lang="en-IN" sz="2200" dirty="0"/>
              <a:t>scroll</a:t>
            </a:r>
            <a:r>
              <a:rPr lang="en-IN" sz="2200" b="0" i="0" dirty="0">
                <a:effectLst/>
                <a:latin typeface="Verdana" panose="020B0604030504040204" pitchFamily="34" charset="0"/>
              </a:rPr>
              <a:t>, the overflow is clipped and a scrollbar is added to scroll inside the box. </a:t>
            </a:r>
          </a:p>
          <a:p>
            <a:r>
              <a:rPr lang="en-IN" sz="2200" b="0" i="0" dirty="0">
                <a:effectLst/>
                <a:latin typeface="Verdana" panose="020B0604030504040204" pitchFamily="34" charset="0"/>
              </a:rPr>
              <a:t>Note that this will add a scrollbar both horizontally and vertically (even if you do not need it).</a:t>
            </a:r>
          </a:p>
          <a:p>
            <a:endParaRPr lang="en-US" sz="2200" dirty="0"/>
          </a:p>
        </p:txBody>
      </p:sp>
      <p:pic>
        <p:nvPicPr>
          <p:cNvPr id="9" name="Picture 8">
            <a:extLst>
              <a:ext uri="{FF2B5EF4-FFF2-40B4-BE49-F238E27FC236}">
                <a16:creationId xmlns:a16="http://schemas.microsoft.com/office/drawing/2014/main" id="{2A5A5F89-1A5B-1BC3-EA53-CA08CCCFE8DF}"/>
              </a:ext>
            </a:extLst>
          </p:cNvPr>
          <p:cNvPicPr>
            <a:picLocks noChangeAspect="1"/>
          </p:cNvPicPr>
          <p:nvPr/>
        </p:nvPicPr>
        <p:blipFill>
          <a:blip r:embed="rId2"/>
          <a:stretch>
            <a:fillRect/>
          </a:stretch>
        </p:blipFill>
        <p:spPr>
          <a:xfrm>
            <a:off x="7390037" y="4021942"/>
            <a:ext cx="3749451" cy="2317369"/>
          </a:xfrm>
          <a:prstGeom prst="rect">
            <a:avLst/>
          </a:prstGeom>
        </p:spPr>
      </p:pic>
    </p:spTree>
    <p:extLst>
      <p:ext uri="{BB962C8B-B14F-4D97-AF65-F5344CB8AC3E}">
        <p14:creationId xmlns:p14="http://schemas.microsoft.com/office/powerpoint/2010/main" val="1785873126"/>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0B5E5B9-C068-5C66-7837-857C52706C4C}"/>
              </a:ext>
            </a:extLst>
          </p:cNvPr>
          <p:cNvSpPr txBox="1"/>
          <p:nvPr/>
        </p:nvSpPr>
        <p:spPr>
          <a:xfrm>
            <a:off x="575073" y="6301859"/>
            <a:ext cx="2225277" cy="369332"/>
          </a:xfrm>
          <a:prstGeom prst="rect">
            <a:avLst/>
          </a:prstGeom>
          <a:noFill/>
        </p:spPr>
        <p:txBody>
          <a:bodyPr wrap="square">
            <a:spAutoFit/>
          </a:bodyPr>
          <a:lstStyle/>
          <a:p>
            <a:r>
              <a:rPr lang="en-US" dirty="0" err="1"/>
              <a:t>overflow_scroll.html</a:t>
            </a:r>
            <a:endParaRPr lang="en-US" dirty="0"/>
          </a:p>
        </p:txBody>
      </p:sp>
      <p:pic>
        <p:nvPicPr>
          <p:cNvPr id="6" name="Picture 5">
            <a:extLst>
              <a:ext uri="{FF2B5EF4-FFF2-40B4-BE49-F238E27FC236}">
                <a16:creationId xmlns:a16="http://schemas.microsoft.com/office/drawing/2014/main" id="{09B87C96-EEAA-AEA1-7304-048684C149B4}"/>
              </a:ext>
            </a:extLst>
          </p:cNvPr>
          <p:cNvPicPr>
            <a:picLocks noChangeAspect="1"/>
          </p:cNvPicPr>
          <p:nvPr/>
        </p:nvPicPr>
        <p:blipFill rotWithShape="1">
          <a:blip r:embed="rId2"/>
          <a:srcRect r="50000"/>
          <a:stretch/>
        </p:blipFill>
        <p:spPr>
          <a:xfrm>
            <a:off x="1002507" y="186809"/>
            <a:ext cx="7743825" cy="5985391"/>
          </a:xfrm>
          <a:prstGeom prst="rect">
            <a:avLst/>
          </a:prstGeom>
        </p:spPr>
      </p:pic>
      <p:pic>
        <p:nvPicPr>
          <p:cNvPr id="7" name="Picture 6">
            <a:extLst>
              <a:ext uri="{FF2B5EF4-FFF2-40B4-BE49-F238E27FC236}">
                <a16:creationId xmlns:a16="http://schemas.microsoft.com/office/drawing/2014/main" id="{9698B615-2934-A4FE-D802-1395478BA422}"/>
              </a:ext>
            </a:extLst>
          </p:cNvPr>
          <p:cNvPicPr>
            <a:picLocks noChangeAspect="1"/>
          </p:cNvPicPr>
          <p:nvPr/>
        </p:nvPicPr>
        <p:blipFill rotWithShape="1">
          <a:blip r:embed="rId2"/>
          <a:srcRect l="51211" b="41490"/>
          <a:stretch/>
        </p:blipFill>
        <p:spPr>
          <a:xfrm>
            <a:off x="5429250" y="312480"/>
            <a:ext cx="6291263" cy="2330708"/>
          </a:xfrm>
          <a:prstGeom prst="rect">
            <a:avLst/>
          </a:prstGeom>
          <a:ln>
            <a:solidFill>
              <a:schemeClr val="tx1"/>
            </a:solidFill>
          </a:ln>
        </p:spPr>
      </p:pic>
    </p:spTree>
    <p:extLst>
      <p:ext uri="{BB962C8B-B14F-4D97-AF65-F5344CB8AC3E}">
        <p14:creationId xmlns:p14="http://schemas.microsoft.com/office/powerpoint/2010/main" val="2016451806"/>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352BEC0E-22F8-46D0-9632-375DB541B0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C71F979-A7E3-3814-463E-FB7B0586EDDF}"/>
              </a:ext>
            </a:extLst>
          </p:cNvPr>
          <p:cNvSpPr>
            <a:spLocks noGrp="1"/>
          </p:cNvSpPr>
          <p:nvPr>
            <p:ph type="title"/>
          </p:nvPr>
        </p:nvSpPr>
        <p:spPr>
          <a:xfrm>
            <a:off x="640080" y="329184"/>
            <a:ext cx="6894576" cy="1783080"/>
          </a:xfrm>
        </p:spPr>
        <p:txBody>
          <a:bodyPr anchor="b">
            <a:normAutofit/>
          </a:bodyPr>
          <a:lstStyle/>
          <a:p>
            <a:r>
              <a:rPr lang="en-IN" sz="5400" b="0" i="0">
                <a:effectLst/>
                <a:latin typeface="Segoe UI" panose="020B0502040204020203" pitchFamily="34" charset="0"/>
              </a:rPr>
              <a:t>overflow: auto</a:t>
            </a:r>
            <a:br>
              <a:rPr lang="en-IN" sz="5400" b="0" i="0">
                <a:effectLst/>
                <a:latin typeface="Segoe UI" panose="020B0502040204020203" pitchFamily="34" charset="0"/>
              </a:rPr>
            </a:br>
            <a:endParaRPr lang="en-US" sz="5400"/>
          </a:p>
        </p:txBody>
      </p:sp>
      <p:sp>
        <p:nvSpPr>
          <p:cNvPr id="13"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8952" y="2395728"/>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7E2F80E-F38D-C82B-3054-269698FBD04A}"/>
              </a:ext>
            </a:extLst>
          </p:cNvPr>
          <p:cNvSpPr>
            <a:spLocks noGrp="1"/>
          </p:cNvSpPr>
          <p:nvPr>
            <p:ph idx="1"/>
          </p:nvPr>
        </p:nvSpPr>
        <p:spPr>
          <a:xfrm>
            <a:off x="295847" y="2697480"/>
            <a:ext cx="4474273" cy="872197"/>
          </a:xfrm>
          <a:solidFill>
            <a:schemeClr val="accent2">
              <a:lumMod val="20000"/>
              <a:lumOff val="80000"/>
            </a:schemeClr>
          </a:solidFill>
          <a:ln>
            <a:solidFill>
              <a:schemeClr val="tx1"/>
            </a:solidFill>
          </a:ln>
        </p:spPr>
        <p:txBody>
          <a:bodyPr>
            <a:normAutofit fontScale="92500" lnSpcReduction="10000"/>
          </a:bodyPr>
          <a:lstStyle/>
          <a:p>
            <a:r>
              <a:rPr lang="en-IN" sz="2200" b="0" i="0" dirty="0">
                <a:effectLst/>
                <a:latin typeface="Verdana" panose="020B0604030504040204" pitchFamily="34" charset="0"/>
              </a:rPr>
              <a:t>The auto value is similar to scroll, but it adds scrollbars only when necessary:</a:t>
            </a:r>
          </a:p>
          <a:p>
            <a:endParaRPr lang="en-US" sz="2200" dirty="0"/>
          </a:p>
        </p:txBody>
      </p:sp>
      <p:pic>
        <p:nvPicPr>
          <p:cNvPr id="5" name="Picture 4">
            <a:extLst>
              <a:ext uri="{FF2B5EF4-FFF2-40B4-BE49-F238E27FC236}">
                <a16:creationId xmlns:a16="http://schemas.microsoft.com/office/drawing/2014/main" id="{819934C4-2D81-A863-54A0-49522C61ABA4}"/>
              </a:ext>
            </a:extLst>
          </p:cNvPr>
          <p:cNvPicPr>
            <a:picLocks noChangeAspect="1"/>
          </p:cNvPicPr>
          <p:nvPr/>
        </p:nvPicPr>
        <p:blipFill rotWithShape="1">
          <a:blip r:embed="rId2"/>
          <a:srcRect r="33437"/>
          <a:stretch/>
        </p:blipFill>
        <p:spPr>
          <a:xfrm>
            <a:off x="5069015" y="329184"/>
            <a:ext cx="7122985" cy="5983224"/>
          </a:xfrm>
          <a:prstGeom prst="rect">
            <a:avLst/>
          </a:prstGeom>
          <a:ln>
            <a:solidFill>
              <a:schemeClr val="tx1"/>
            </a:solidFill>
          </a:ln>
        </p:spPr>
      </p:pic>
      <p:pic>
        <p:nvPicPr>
          <p:cNvPr id="6" name="Picture 5">
            <a:extLst>
              <a:ext uri="{FF2B5EF4-FFF2-40B4-BE49-F238E27FC236}">
                <a16:creationId xmlns:a16="http://schemas.microsoft.com/office/drawing/2014/main" id="{81E9B8FC-3337-38CB-CA4D-0F49182C3E45}"/>
              </a:ext>
            </a:extLst>
          </p:cNvPr>
          <p:cNvPicPr>
            <a:picLocks noChangeAspect="1"/>
          </p:cNvPicPr>
          <p:nvPr/>
        </p:nvPicPr>
        <p:blipFill rotWithShape="1">
          <a:blip r:embed="rId2"/>
          <a:srcRect l="69375" b="54292"/>
          <a:stretch/>
        </p:blipFill>
        <p:spPr>
          <a:xfrm>
            <a:off x="295846" y="4298909"/>
            <a:ext cx="4569675" cy="1858520"/>
          </a:xfrm>
          <a:prstGeom prst="rect">
            <a:avLst/>
          </a:prstGeom>
          <a:ln>
            <a:solidFill>
              <a:schemeClr val="tx1"/>
            </a:solidFill>
          </a:ln>
        </p:spPr>
      </p:pic>
      <p:sp>
        <p:nvSpPr>
          <p:cNvPr id="10" name="TextBox 9">
            <a:extLst>
              <a:ext uri="{FF2B5EF4-FFF2-40B4-BE49-F238E27FC236}">
                <a16:creationId xmlns:a16="http://schemas.microsoft.com/office/drawing/2014/main" id="{C13EBDBE-DD12-B0E5-6B35-0921E061255B}"/>
              </a:ext>
            </a:extLst>
          </p:cNvPr>
          <p:cNvSpPr txBox="1"/>
          <p:nvPr/>
        </p:nvSpPr>
        <p:spPr>
          <a:xfrm>
            <a:off x="6085332" y="6344150"/>
            <a:ext cx="6103620" cy="369332"/>
          </a:xfrm>
          <a:prstGeom prst="rect">
            <a:avLst/>
          </a:prstGeom>
          <a:noFill/>
        </p:spPr>
        <p:txBody>
          <a:bodyPr wrap="square">
            <a:spAutoFit/>
          </a:bodyPr>
          <a:lstStyle/>
          <a:p>
            <a:r>
              <a:rPr lang="en-US" dirty="0" err="1"/>
              <a:t>overflow_auto.html</a:t>
            </a:r>
            <a:endParaRPr lang="en-US" dirty="0"/>
          </a:p>
        </p:txBody>
      </p:sp>
    </p:spTree>
    <p:extLst>
      <p:ext uri="{BB962C8B-B14F-4D97-AF65-F5344CB8AC3E}">
        <p14:creationId xmlns:p14="http://schemas.microsoft.com/office/powerpoint/2010/main" val="1853961818"/>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7B0C8A1-B689-8A5E-A87F-102EDE2CCB29}"/>
              </a:ext>
            </a:extLst>
          </p:cNvPr>
          <p:cNvSpPr>
            <a:spLocks noGrp="1"/>
          </p:cNvSpPr>
          <p:nvPr>
            <p:ph type="title"/>
          </p:nvPr>
        </p:nvSpPr>
        <p:spPr>
          <a:xfrm>
            <a:off x="838200" y="365125"/>
            <a:ext cx="10515600" cy="1325563"/>
          </a:xfrm>
        </p:spPr>
        <p:txBody>
          <a:bodyPr>
            <a:normAutofit/>
          </a:bodyPr>
          <a:lstStyle/>
          <a:p>
            <a:r>
              <a:rPr lang="en-US" sz="5400" dirty="0"/>
              <a:t>CSS-cursor</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B14718B-01CE-C694-3B76-BCBD2B852490}"/>
              </a:ext>
            </a:extLst>
          </p:cNvPr>
          <p:cNvSpPr>
            <a:spLocks noGrp="1"/>
          </p:cNvSpPr>
          <p:nvPr>
            <p:ph idx="1"/>
          </p:nvPr>
        </p:nvSpPr>
        <p:spPr>
          <a:xfrm>
            <a:off x="838200" y="1929384"/>
            <a:ext cx="10515600" cy="3691128"/>
          </a:xfrm>
        </p:spPr>
        <p:txBody>
          <a:bodyPr>
            <a:normAutofit/>
          </a:bodyPr>
          <a:lstStyle/>
          <a:p>
            <a:r>
              <a:rPr lang="en-IN" sz="2200" b="0" i="0" dirty="0">
                <a:effectLst/>
                <a:latin typeface="Verdana" panose="020B0604030504040204" pitchFamily="34" charset="0"/>
              </a:rPr>
              <a:t>CSS can generate a bunch of different mouse cursors.</a:t>
            </a:r>
          </a:p>
          <a:p>
            <a:pPr marL="0" indent="0" algn="l">
              <a:buNone/>
            </a:pPr>
            <a:endParaRPr lang="en-IN" sz="3000" b="0" i="0" dirty="0">
              <a:solidFill>
                <a:srgbClr val="000000"/>
              </a:solidFill>
              <a:effectLst/>
              <a:latin typeface="Times New Roman" panose="02020603050405020304" pitchFamily="18" charset="0"/>
              <a:cs typeface="Times New Roman" panose="02020603050405020304" pitchFamily="18" charset="0"/>
            </a:endParaRPr>
          </a:p>
          <a:p>
            <a:pPr marL="0" indent="0" algn="l">
              <a:buNone/>
            </a:pPr>
            <a:r>
              <a:rPr lang="en-IN" sz="3000" b="1" i="0" u="sng" dirty="0">
                <a:solidFill>
                  <a:srgbClr val="000000"/>
                </a:solidFill>
                <a:effectLst/>
                <a:latin typeface="Times New Roman" panose="02020603050405020304" pitchFamily="18" charset="0"/>
                <a:cs typeface="Times New Roman" panose="02020603050405020304" pitchFamily="18" charset="0"/>
              </a:rPr>
              <a:t>CSS Syntax</a:t>
            </a:r>
          </a:p>
          <a:p>
            <a:pPr marL="0" indent="0" algn="l">
              <a:buNone/>
            </a:pPr>
            <a:r>
              <a:rPr lang="en-IN" sz="3000" b="0" i="0" dirty="0">
                <a:solidFill>
                  <a:srgbClr val="000000"/>
                </a:solidFill>
                <a:effectLst/>
                <a:latin typeface="Times New Roman" panose="02020603050405020304" pitchFamily="18" charset="0"/>
                <a:cs typeface="Times New Roman" panose="02020603050405020304" pitchFamily="18" charset="0"/>
              </a:rPr>
              <a:t>cursor: </a:t>
            </a:r>
            <a:r>
              <a:rPr lang="en-IN" sz="3000" b="0" i="1" dirty="0">
                <a:solidFill>
                  <a:srgbClr val="000000"/>
                </a:solidFill>
                <a:effectLst/>
                <a:latin typeface="Times New Roman" panose="02020603050405020304" pitchFamily="18" charset="0"/>
                <a:cs typeface="Times New Roman" panose="02020603050405020304" pitchFamily="18" charset="0"/>
              </a:rPr>
              <a:t>value</a:t>
            </a:r>
            <a:r>
              <a:rPr lang="en-IN" sz="3000" b="0" i="0" dirty="0">
                <a:solidFill>
                  <a:srgbClr val="000000"/>
                </a:solidFill>
                <a:effectLst/>
                <a:latin typeface="Times New Roman" panose="02020603050405020304" pitchFamily="18" charset="0"/>
                <a:cs typeface="Times New Roman" panose="02020603050405020304" pitchFamily="18" charset="0"/>
              </a:rPr>
              <a:t>;</a:t>
            </a:r>
          </a:p>
          <a:p>
            <a:endParaRPr lang="en-IN" sz="2200" dirty="0">
              <a:latin typeface="Verdana" panose="020B0604030504040204" pitchFamily="34" charset="0"/>
            </a:endParaRPr>
          </a:p>
          <a:p>
            <a:pPr marL="0" indent="0">
              <a:buNone/>
            </a:pPr>
            <a:r>
              <a:rPr lang="en-US" sz="2400" b="1" u="sng" dirty="0"/>
              <a:t>Example</a:t>
            </a:r>
          </a:p>
          <a:p>
            <a:pPr marL="0" indent="0">
              <a:buNone/>
            </a:pPr>
            <a:r>
              <a:rPr lang="en-US" sz="2400" dirty="0"/>
              <a:t>Run </a:t>
            </a:r>
            <a:r>
              <a:rPr lang="en-US" sz="2400" dirty="0" err="1"/>
              <a:t>css_cursor.html</a:t>
            </a:r>
            <a:r>
              <a:rPr lang="en-US" sz="2400" dirty="0"/>
              <a:t> to see various types of cursors.</a:t>
            </a:r>
          </a:p>
          <a:p>
            <a:endParaRPr lang="en-US" sz="2200" dirty="0"/>
          </a:p>
        </p:txBody>
      </p:sp>
    </p:spTree>
    <p:extLst>
      <p:ext uri="{BB962C8B-B14F-4D97-AF65-F5344CB8AC3E}">
        <p14:creationId xmlns:p14="http://schemas.microsoft.com/office/powerpoint/2010/main" val="1729175937"/>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38038CD-9A98-F8AB-F4C4-C82B01AC193A}"/>
              </a:ext>
            </a:extLst>
          </p:cNvPr>
          <p:cNvSpPr>
            <a:spLocks noGrp="1"/>
          </p:cNvSpPr>
          <p:nvPr>
            <p:ph type="title"/>
          </p:nvPr>
        </p:nvSpPr>
        <p:spPr>
          <a:xfrm>
            <a:off x="838200" y="365125"/>
            <a:ext cx="10515600" cy="1325563"/>
          </a:xfrm>
        </p:spPr>
        <p:txBody>
          <a:bodyPr>
            <a:normAutofit/>
          </a:bodyPr>
          <a:lstStyle/>
          <a:p>
            <a:r>
              <a:rPr lang="en-IN" sz="4200" b="0" i="0">
                <a:effectLst/>
                <a:latin typeface="Segoe UI" panose="020B0502040204020203" pitchFamily="34" charset="0"/>
              </a:rPr>
              <a:t>CSS white-space Property</a:t>
            </a:r>
            <a:br>
              <a:rPr lang="en-IN" sz="4200" b="0" i="0">
                <a:effectLst/>
                <a:latin typeface="Segoe UI" panose="020B0502040204020203" pitchFamily="34" charset="0"/>
              </a:rPr>
            </a:br>
            <a:endParaRPr lang="en-US" sz="4200"/>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C650C02-6E5D-1441-C543-4CDF6E67759E}"/>
              </a:ext>
            </a:extLst>
          </p:cNvPr>
          <p:cNvSpPr>
            <a:spLocks noGrp="1"/>
          </p:cNvSpPr>
          <p:nvPr>
            <p:ph idx="1"/>
          </p:nvPr>
        </p:nvSpPr>
        <p:spPr>
          <a:xfrm>
            <a:off x="381520" y="1929384"/>
            <a:ext cx="10972280" cy="4251960"/>
          </a:xfrm>
        </p:spPr>
        <p:txBody>
          <a:bodyPr>
            <a:normAutofit/>
          </a:bodyPr>
          <a:lstStyle/>
          <a:p>
            <a:r>
              <a:rPr lang="en-IN" sz="2200" b="0" i="0" dirty="0">
                <a:effectLst/>
                <a:latin typeface="Verdana" panose="020B0604030504040204" pitchFamily="34" charset="0"/>
              </a:rPr>
              <a:t>The </a:t>
            </a:r>
            <a:r>
              <a:rPr lang="en-IN" sz="2200" dirty="0"/>
              <a:t>white-space</a:t>
            </a:r>
            <a:r>
              <a:rPr lang="en-IN" sz="2200" b="0" i="0" dirty="0">
                <a:effectLst/>
                <a:latin typeface="Verdana" panose="020B0604030504040204" pitchFamily="34" charset="0"/>
              </a:rPr>
              <a:t> property specifies how white-space inside an element is handled.</a:t>
            </a:r>
          </a:p>
          <a:p>
            <a:pPr marL="0" indent="0">
              <a:buNone/>
            </a:pPr>
            <a:r>
              <a:rPr lang="en-IN" b="1" u="sng" dirty="0"/>
              <a:t>CSS Syntax</a:t>
            </a:r>
          </a:p>
          <a:p>
            <a:pPr marL="0" indent="0">
              <a:buNone/>
            </a:pPr>
            <a:r>
              <a:rPr lang="en-IN" dirty="0"/>
              <a:t>white-space: </a:t>
            </a:r>
            <a:r>
              <a:rPr lang="en-IN" dirty="0" err="1"/>
              <a:t>normal|nowrap|pre|pre-line|pre-wrap|initial|inherit</a:t>
            </a:r>
            <a:r>
              <a:rPr lang="en-IN" dirty="0"/>
              <a:t>;</a:t>
            </a:r>
          </a:p>
          <a:p>
            <a:endParaRPr lang="en-US" sz="2200" dirty="0"/>
          </a:p>
        </p:txBody>
      </p:sp>
      <p:sp>
        <p:nvSpPr>
          <p:cNvPr id="5" name="Rectangle 1">
            <a:extLst>
              <a:ext uri="{FF2B5EF4-FFF2-40B4-BE49-F238E27FC236}">
                <a16:creationId xmlns:a16="http://schemas.microsoft.com/office/drawing/2014/main" id="{F084CCDD-1C31-7007-106D-58952D250150}"/>
              </a:ext>
            </a:extLst>
          </p:cNvPr>
          <p:cNvSpPr>
            <a:spLocks noChangeArrowheads="1"/>
          </p:cNvSpPr>
          <p:nvPr/>
        </p:nvSpPr>
        <p:spPr bwMode="auto">
          <a:xfrm>
            <a:off x="838200" y="1848330"/>
            <a:ext cx="65" cy="43083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76176" rIns="0" bIns="76176"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441442533"/>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38038CD-9A98-F8AB-F4C4-C82B01AC193A}"/>
              </a:ext>
            </a:extLst>
          </p:cNvPr>
          <p:cNvSpPr>
            <a:spLocks noGrp="1"/>
          </p:cNvSpPr>
          <p:nvPr>
            <p:ph type="title"/>
          </p:nvPr>
        </p:nvSpPr>
        <p:spPr>
          <a:xfrm>
            <a:off x="838200" y="365125"/>
            <a:ext cx="10515600" cy="1325563"/>
          </a:xfrm>
        </p:spPr>
        <p:txBody>
          <a:bodyPr>
            <a:normAutofit/>
          </a:bodyPr>
          <a:lstStyle/>
          <a:p>
            <a:r>
              <a:rPr lang="en-IN" sz="4200" b="0" i="0">
                <a:effectLst/>
                <a:latin typeface="Segoe UI" panose="020B0502040204020203" pitchFamily="34" charset="0"/>
              </a:rPr>
              <a:t>CSS white-space Property</a:t>
            </a:r>
            <a:br>
              <a:rPr lang="en-IN" sz="4200" b="0" i="0">
                <a:effectLst/>
                <a:latin typeface="Segoe UI" panose="020B0502040204020203" pitchFamily="34" charset="0"/>
              </a:rPr>
            </a:br>
            <a:endParaRPr lang="en-US" sz="4200"/>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Table 3">
            <a:extLst>
              <a:ext uri="{FF2B5EF4-FFF2-40B4-BE49-F238E27FC236}">
                <a16:creationId xmlns:a16="http://schemas.microsoft.com/office/drawing/2014/main" id="{F272A19D-EDCC-74C6-4CFE-E4F7CFE7C4C6}"/>
              </a:ext>
            </a:extLst>
          </p:cNvPr>
          <p:cNvGraphicFramePr>
            <a:graphicFrameLocks noGrp="1"/>
          </p:cNvGraphicFramePr>
          <p:nvPr>
            <p:extLst>
              <p:ext uri="{D42A27DB-BD31-4B8C-83A1-F6EECF244321}">
                <p14:modId xmlns:p14="http://schemas.microsoft.com/office/powerpoint/2010/main" val="776905912"/>
              </p:ext>
            </p:extLst>
          </p:nvPr>
        </p:nvGraphicFramePr>
        <p:xfrm>
          <a:off x="546452" y="1848330"/>
          <a:ext cx="11096047" cy="4800811"/>
        </p:xfrm>
        <a:graphic>
          <a:graphicData uri="http://schemas.openxmlformats.org/drawingml/2006/table">
            <a:tbl>
              <a:tblPr>
                <a:tableStyleId>{21E4AEA4-8DFA-4A89-87EB-49C32662AFE0}</a:tableStyleId>
              </a:tblPr>
              <a:tblGrid>
                <a:gridCol w="1207730">
                  <a:extLst>
                    <a:ext uri="{9D8B030D-6E8A-4147-A177-3AD203B41FA5}">
                      <a16:colId xmlns:a16="http://schemas.microsoft.com/office/drawing/2014/main" val="3028793784"/>
                    </a:ext>
                  </a:extLst>
                </a:gridCol>
                <a:gridCol w="9888317">
                  <a:extLst>
                    <a:ext uri="{9D8B030D-6E8A-4147-A177-3AD203B41FA5}">
                      <a16:colId xmlns:a16="http://schemas.microsoft.com/office/drawing/2014/main" val="3503539667"/>
                    </a:ext>
                  </a:extLst>
                </a:gridCol>
              </a:tblGrid>
              <a:tr h="321105">
                <a:tc>
                  <a:txBody>
                    <a:bodyPr/>
                    <a:lstStyle/>
                    <a:p>
                      <a:pPr algn="ctr" fontAlgn="t"/>
                      <a:r>
                        <a:rPr lang="en-IN" sz="2000" b="1">
                          <a:effectLst/>
                          <a:latin typeface="Times New Roman" panose="02020603050405020304" pitchFamily="18" charset="0"/>
                          <a:cs typeface="Times New Roman" panose="02020603050405020304" pitchFamily="18" charset="0"/>
                        </a:rPr>
                        <a:t>Value</a:t>
                      </a:r>
                    </a:p>
                  </a:txBody>
                  <a:tcPr marL="114680" marR="57340" marT="57340" marB="573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IN" sz="2000" b="1" dirty="0">
                          <a:effectLst/>
                          <a:latin typeface="Times New Roman" panose="02020603050405020304" pitchFamily="18" charset="0"/>
                          <a:cs typeface="Times New Roman" panose="02020603050405020304" pitchFamily="18" charset="0"/>
                        </a:rPr>
                        <a:t>Description</a:t>
                      </a:r>
                    </a:p>
                  </a:txBody>
                  <a:tcPr marL="57340" marR="57340" marT="57340" marB="573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40469995"/>
                  </a:ext>
                </a:extLst>
              </a:tr>
              <a:tr h="527529">
                <a:tc>
                  <a:txBody>
                    <a:bodyPr/>
                    <a:lstStyle/>
                    <a:p>
                      <a:pPr algn="l" fontAlgn="t"/>
                      <a:r>
                        <a:rPr lang="en-IN" sz="2000">
                          <a:effectLst/>
                          <a:latin typeface="Times New Roman" panose="02020603050405020304" pitchFamily="18" charset="0"/>
                          <a:cs typeface="Times New Roman" panose="02020603050405020304" pitchFamily="18" charset="0"/>
                        </a:rPr>
                        <a:t>normal</a:t>
                      </a:r>
                    </a:p>
                  </a:txBody>
                  <a:tcPr marL="114680" marR="57340" marT="57340" marB="573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IN" sz="2000">
                          <a:effectLst/>
                          <a:latin typeface="Times New Roman" panose="02020603050405020304" pitchFamily="18" charset="0"/>
                          <a:cs typeface="Times New Roman" panose="02020603050405020304" pitchFamily="18" charset="0"/>
                        </a:rPr>
                        <a:t>Sequences of whitespace will collapse into a single whitespace. Text will wrap when necessary. This is default</a:t>
                      </a:r>
                    </a:p>
                  </a:txBody>
                  <a:tcPr marL="57340" marR="57340" marT="57340" marB="573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3773877"/>
                  </a:ext>
                </a:extLst>
              </a:tr>
              <a:tr h="733953">
                <a:tc>
                  <a:txBody>
                    <a:bodyPr/>
                    <a:lstStyle/>
                    <a:p>
                      <a:pPr algn="l" fontAlgn="t"/>
                      <a:r>
                        <a:rPr lang="en-IN" sz="2000" dirty="0" err="1">
                          <a:effectLst/>
                          <a:latin typeface="Times New Roman" panose="02020603050405020304" pitchFamily="18" charset="0"/>
                          <a:cs typeface="Times New Roman" panose="02020603050405020304" pitchFamily="18" charset="0"/>
                        </a:rPr>
                        <a:t>nowrap</a:t>
                      </a:r>
                      <a:endParaRPr lang="en-IN" sz="2000" dirty="0">
                        <a:effectLst/>
                        <a:latin typeface="Times New Roman" panose="02020603050405020304" pitchFamily="18" charset="0"/>
                        <a:cs typeface="Times New Roman" panose="02020603050405020304" pitchFamily="18" charset="0"/>
                      </a:endParaRPr>
                    </a:p>
                  </a:txBody>
                  <a:tcPr marL="114680" marR="57340" marT="57340" marB="573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IN" sz="2000">
                          <a:effectLst/>
                          <a:latin typeface="Times New Roman" panose="02020603050405020304" pitchFamily="18" charset="0"/>
                          <a:cs typeface="Times New Roman" panose="02020603050405020304" pitchFamily="18" charset="0"/>
                        </a:rPr>
                        <a:t>Sequences of whitespace will collapse into a single whitespace. Text will never wrap to the next line. The text continues on the same line until a &lt;br&gt; tag is encountered</a:t>
                      </a:r>
                    </a:p>
                  </a:txBody>
                  <a:tcPr marL="57340" marR="57340" marT="57340" marB="573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67407217"/>
                  </a:ext>
                </a:extLst>
              </a:tr>
              <a:tr h="527529">
                <a:tc>
                  <a:txBody>
                    <a:bodyPr/>
                    <a:lstStyle/>
                    <a:p>
                      <a:pPr algn="l" fontAlgn="t"/>
                      <a:r>
                        <a:rPr lang="en-IN" sz="2000">
                          <a:effectLst/>
                          <a:latin typeface="Times New Roman" panose="02020603050405020304" pitchFamily="18" charset="0"/>
                          <a:cs typeface="Times New Roman" panose="02020603050405020304" pitchFamily="18" charset="0"/>
                        </a:rPr>
                        <a:t>pre</a:t>
                      </a:r>
                    </a:p>
                  </a:txBody>
                  <a:tcPr marL="114680" marR="57340" marT="57340" marB="573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IN" sz="2000">
                          <a:effectLst/>
                          <a:latin typeface="Times New Roman" panose="02020603050405020304" pitchFamily="18" charset="0"/>
                          <a:cs typeface="Times New Roman" panose="02020603050405020304" pitchFamily="18" charset="0"/>
                        </a:rPr>
                        <a:t>Whitespace is preserved by the browser. Text will only wrap on line breaks. Acts like the &lt;pre&gt; tag in HTML</a:t>
                      </a:r>
                    </a:p>
                  </a:txBody>
                  <a:tcPr marL="57340" marR="57340" marT="57340" marB="573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68457213"/>
                  </a:ext>
                </a:extLst>
              </a:tr>
              <a:tr h="527529">
                <a:tc>
                  <a:txBody>
                    <a:bodyPr/>
                    <a:lstStyle/>
                    <a:p>
                      <a:pPr algn="l" fontAlgn="t"/>
                      <a:r>
                        <a:rPr lang="en-IN" sz="2000">
                          <a:effectLst/>
                          <a:latin typeface="Times New Roman" panose="02020603050405020304" pitchFamily="18" charset="0"/>
                          <a:cs typeface="Times New Roman" panose="02020603050405020304" pitchFamily="18" charset="0"/>
                        </a:rPr>
                        <a:t>pre-line</a:t>
                      </a:r>
                    </a:p>
                  </a:txBody>
                  <a:tcPr marL="114680" marR="57340" marT="57340" marB="573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IN" sz="2000">
                          <a:effectLst/>
                          <a:latin typeface="Times New Roman" panose="02020603050405020304" pitchFamily="18" charset="0"/>
                          <a:cs typeface="Times New Roman" panose="02020603050405020304" pitchFamily="18" charset="0"/>
                        </a:rPr>
                        <a:t>Sequences of whitespace will collapse into a single whitespace. Text will wrap when necessary, and on line breaks</a:t>
                      </a:r>
                    </a:p>
                  </a:txBody>
                  <a:tcPr marL="57340" marR="57340" marT="57340" marB="573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46766378"/>
                  </a:ext>
                </a:extLst>
              </a:tr>
              <a:tr h="527529">
                <a:tc>
                  <a:txBody>
                    <a:bodyPr/>
                    <a:lstStyle/>
                    <a:p>
                      <a:pPr algn="l" fontAlgn="t"/>
                      <a:r>
                        <a:rPr lang="en-IN" sz="2000">
                          <a:effectLst/>
                          <a:latin typeface="Times New Roman" panose="02020603050405020304" pitchFamily="18" charset="0"/>
                          <a:cs typeface="Times New Roman" panose="02020603050405020304" pitchFamily="18" charset="0"/>
                        </a:rPr>
                        <a:t>pre-wrap</a:t>
                      </a:r>
                    </a:p>
                  </a:txBody>
                  <a:tcPr marL="114680" marR="57340" marT="57340" marB="573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IN" sz="2000">
                          <a:effectLst/>
                          <a:latin typeface="Times New Roman" panose="02020603050405020304" pitchFamily="18" charset="0"/>
                          <a:cs typeface="Times New Roman" panose="02020603050405020304" pitchFamily="18" charset="0"/>
                        </a:rPr>
                        <a:t>Whitespace is preserved by the browser. Text will wrap when necessary, and on line breaks</a:t>
                      </a:r>
                    </a:p>
                  </a:txBody>
                  <a:tcPr marL="57340" marR="57340" marT="57340" marB="573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66724764"/>
                  </a:ext>
                </a:extLst>
              </a:tr>
              <a:tr h="321105">
                <a:tc>
                  <a:txBody>
                    <a:bodyPr/>
                    <a:lstStyle/>
                    <a:p>
                      <a:pPr algn="l" fontAlgn="t"/>
                      <a:r>
                        <a:rPr lang="en-IN" sz="2000">
                          <a:effectLst/>
                          <a:latin typeface="Times New Roman" panose="02020603050405020304" pitchFamily="18" charset="0"/>
                          <a:cs typeface="Times New Roman" panose="02020603050405020304" pitchFamily="18" charset="0"/>
                        </a:rPr>
                        <a:t>initial</a:t>
                      </a:r>
                    </a:p>
                  </a:txBody>
                  <a:tcPr marL="114680" marR="57340" marT="57340" marB="573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IN" sz="2000" dirty="0">
                          <a:effectLst/>
                          <a:latin typeface="Times New Roman" panose="02020603050405020304" pitchFamily="18" charset="0"/>
                          <a:cs typeface="Times New Roman" panose="02020603050405020304" pitchFamily="18" charset="0"/>
                        </a:rPr>
                        <a:t>Sets this property to its default value. </a:t>
                      </a:r>
                    </a:p>
                  </a:txBody>
                  <a:tcPr marL="57340" marR="57340" marT="57340" marB="573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28374833"/>
                  </a:ext>
                </a:extLst>
              </a:tr>
              <a:tr h="527529">
                <a:tc>
                  <a:txBody>
                    <a:bodyPr/>
                    <a:lstStyle/>
                    <a:p>
                      <a:pPr algn="l" fontAlgn="t"/>
                      <a:r>
                        <a:rPr lang="en-IN" sz="2000">
                          <a:effectLst/>
                          <a:latin typeface="Times New Roman" panose="02020603050405020304" pitchFamily="18" charset="0"/>
                          <a:cs typeface="Times New Roman" panose="02020603050405020304" pitchFamily="18" charset="0"/>
                        </a:rPr>
                        <a:t>inherit</a:t>
                      </a:r>
                    </a:p>
                  </a:txBody>
                  <a:tcPr marL="114680" marR="57340" marT="57340" marB="573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IN" sz="2000" dirty="0">
                          <a:effectLst/>
                          <a:latin typeface="Times New Roman" panose="02020603050405020304" pitchFamily="18" charset="0"/>
                          <a:cs typeface="Times New Roman" panose="02020603050405020304" pitchFamily="18" charset="0"/>
                        </a:rPr>
                        <a:t>Inherits this property from its parent element. </a:t>
                      </a:r>
                    </a:p>
                  </a:txBody>
                  <a:tcPr marL="57340" marR="57340" marT="57340" marB="573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31596160"/>
                  </a:ext>
                </a:extLst>
              </a:tr>
            </a:tbl>
          </a:graphicData>
        </a:graphic>
      </p:graphicFrame>
      <p:sp>
        <p:nvSpPr>
          <p:cNvPr id="5" name="Rectangle 1">
            <a:extLst>
              <a:ext uri="{FF2B5EF4-FFF2-40B4-BE49-F238E27FC236}">
                <a16:creationId xmlns:a16="http://schemas.microsoft.com/office/drawing/2014/main" id="{F084CCDD-1C31-7007-106D-58952D250150}"/>
              </a:ext>
            </a:extLst>
          </p:cNvPr>
          <p:cNvSpPr>
            <a:spLocks noChangeArrowheads="1"/>
          </p:cNvSpPr>
          <p:nvPr/>
        </p:nvSpPr>
        <p:spPr bwMode="auto">
          <a:xfrm>
            <a:off x="838200" y="1848330"/>
            <a:ext cx="65" cy="43083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76176" rIns="0" bIns="76176"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953244619"/>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FD686C6-CB49-2615-38E2-9D6ADC755A24}"/>
              </a:ext>
            </a:extLst>
          </p:cNvPr>
          <p:cNvPicPr>
            <a:picLocks noChangeAspect="1"/>
          </p:cNvPicPr>
          <p:nvPr/>
        </p:nvPicPr>
        <p:blipFill rotWithShape="1">
          <a:blip r:embed="rId2"/>
          <a:srcRect r="74375"/>
          <a:stretch/>
        </p:blipFill>
        <p:spPr>
          <a:xfrm>
            <a:off x="152400" y="211926"/>
            <a:ext cx="9403080" cy="6469306"/>
          </a:xfrm>
          <a:prstGeom prst="rect">
            <a:avLst/>
          </a:prstGeom>
        </p:spPr>
      </p:pic>
      <p:pic>
        <p:nvPicPr>
          <p:cNvPr id="7" name="Picture 6">
            <a:extLst>
              <a:ext uri="{FF2B5EF4-FFF2-40B4-BE49-F238E27FC236}">
                <a16:creationId xmlns:a16="http://schemas.microsoft.com/office/drawing/2014/main" id="{62DE462F-FFB5-735D-CE6F-B25304F19F76}"/>
              </a:ext>
            </a:extLst>
          </p:cNvPr>
          <p:cNvPicPr>
            <a:picLocks noChangeAspect="1"/>
          </p:cNvPicPr>
          <p:nvPr/>
        </p:nvPicPr>
        <p:blipFill rotWithShape="1">
          <a:blip r:embed="rId2"/>
          <a:srcRect l="50000" b="44523"/>
          <a:stretch/>
        </p:blipFill>
        <p:spPr>
          <a:xfrm>
            <a:off x="5943600" y="176768"/>
            <a:ext cx="6096000" cy="2795032"/>
          </a:xfrm>
          <a:prstGeom prst="rect">
            <a:avLst/>
          </a:prstGeom>
          <a:ln>
            <a:solidFill>
              <a:schemeClr val="tx1"/>
            </a:solidFill>
          </a:ln>
        </p:spPr>
      </p:pic>
      <p:sp>
        <p:nvSpPr>
          <p:cNvPr id="5" name="TextBox 4">
            <a:extLst>
              <a:ext uri="{FF2B5EF4-FFF2-40B4-BE49-F238E27FC236}">
                <a16:creationId xmlns:a16="http://schemas.microsoft.com/office/drawing/2014/main" id="{9EAFAA93-713A-7FC6-9C35-5289A0BD4F6F}"/>
              </a:ext>
            </a:extLst>
          </p:cNvPr>
          <p:cNvSpPr txBox="1"/>
          <p:nvPr/>
        </p:nvSpPr>
        <p:spPr>
          <a:xfrm>
            <a:off x="9144000" y="6347058"/>
            <a:ext cx="2514600" cy="369332"/>
          </a:xfrm>
          <a:prstGeom prst="rect">
            <a:avLst/>
          </a:prstGeom>
          <a:noFill/>
        </p:spPr>
        <p:txBody>
          <a:bodyPr wrap="square">
            <a:spAutoFit/>
          </a:bodyPr>
          <a:lstStyle/>
          <a:p>
            <a:r>
              <a:rPr lang="en-US" dirty="0" err="1"/>
              <a:t>css_whitespace.html</a:t>
            </a:r>
            <a:endParaRPr lang="en-US" dirty="0"/>
          </a:p>
        </p:txBody>
      </p:sp>
    </p:spTree>
    <p:extLst>
      <p:ext uri="{BB962C8B-B14F-4D97-AF65-F5344CB8AC3E}">
        <p14:creationId xmlns:p14="http://schemas.microsoft.com/office/powerpoint/2010/main" val="36757528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C0B62FD-7324-AB2D-50A3-0902E06549CB}"/>
              </a:ext>
            </a:extLst>
          </p:cNvPr>
          <p:cNvSpPr>
            <a:spLocks noGrp="1"/>
          </p:cNvSpPr>
          <p:nvPr>
            <p:ph idx="1"/>
          </p:nvPr>
        </p:nvSpPr>
        <p:spPr>
          <a:xfrm>
            <a:off x="438150" y="563564"/>
            <a:ext cx="10515600" cy="2322512"/>
          </a:xfrm>
        </p:spPr>
        <p:txBody>
          <a:bodyPr/>
          <a:lstStyle/>
          <a:p>
            <a:pPr marL="0" indent="0" algn="l">
              <a:buNone/>
            </a:pPr>
            <a:r>
              <a:rPr lang="en-IN" sz="2800" b="0" i="0" dirty="0">
                <a:effectLst/>
                <a:latin typeface="Verdana" panose="020B0604030504040204" pitchFamily="34" charset="0"/>
              </a:rPr>
              <a:t>It will be better to group the selectors, to minimize the code.</a:t>
            </a:r>
          </a:p>
          <a:p>
            <a:pPr marL="0" indent="0" algn="l">
              <a:buNone/>
            </a:pPr>
            <a:r>
              <a:rPr lang="en-IN" sz="2800" b="0" i="0" dirty="0">
                <a:effectLst/>
                <a:latin typeface="Verdana" panose="020B0604030504040204" pitchFamily="34" charset="0"/>
              </a:rPr>
              <a:t>To group selectors, separate each selector with a comma.</a:t>
            </a:r>
          </a:p>
          <a:p>
            <a:endParaRPr lang="en-US" dirty="0"/>
          </a:p>
        </p:txBody>
      </p:sp>
      <p:sp>
        <p:nvSpPr>
          <p:cNvPr id="5" name="TextBox 4">
            <a:extLst>
              <a:ext uri="{FF2B5EF4-FFF2-40B4-BE49-F238E27FC236}">
                <a16:creationId xmlns:a16="http://schemas.microsoft.com/office/drawing/2014/main" id="{F9B48381-A73C-4384-3919-582908D98C09}"/>
              </a:ext>
            </a:extLst>
          </p:cNvPr>
          <p:cNvSpPr txBox="1"/>
          <p:nvPr/>
        </p:nvSpPr>
        <p:spPr>
          <a:xfrm>
            <a:off x="438150" y="2886076"/>
            <a:ext cx="6093618" cy="3046988"/>
          </a:xfrm>
          <a:prstGeom prst="rect">
            <a:avLst/>
          </a:prstGeom>
          <a:noFill/>
        </p:spPr>
        <p:txBody>
          <a:bodyPr wrap="square">
            <a:spAutoFit/>
          </a:bodyPr>
          <a:lstStyle/>
          <a:p>
            <a:pPr algn="l"/>
            <a:r>
              <a:rPr lang="en-IN" sz="2400" b="0" i="0" dirty="0">
                <a:solidFill>
                  <a:schemeClr val="bg1"/>
                </a:solidFill>
                <a:effectLst/>
                <a:latin typeface="Segoe UI" panose="020B0502040204020203" pitchFamily="34" charset="0"/>
              </a:rPr>
              <a:t>Example</a:t>
            </a:r>
          </a:p>
          <a:p>
            <a:pPr algn="l"/>
            <a:endParaRPr lang="en-IN" sz="2400" b="0" i="0" dirty="0">
              <a:solidFill>
                <a:schemeClr val="bg1"/>
              </a:solidFill>
              <a:effectLst/>
              <a:latin typeface="Segoe UI" panose="020B0502040204020203" pitchFamily="34" charset="0"/>
            </a:endParaRPr>
          </a:p>
          <a:p>
            <a:pPr algn="l"/>
            <a:r>
              <a:rPr lang="en-IN" sz="2400" b="0" i="0" dirty="0">
                <a:solidFill>
                  <a:schemeClr val="bg1"/>
                </a:solidFill>
                <a:effectLst/>
                <a:latin typeface="Verdana" panose="020B0604030504040204" pitchFamily="34" charset="0"/>
              </a:rPr>
              <a:t>In this example we have grouped the selectors from the code above: </a:t>
            </a:r>
          </a:p>
          <a:p>
            <a:pPr algn="l"/>
            <a:r>
              <a:rPr lang="en-IN" sz="2400" b="0" i="0" dirty="0">
                <a:solidFill>
                  <a:schemeClr val="bg1"/>
                </a:solidFill>
                <a:effectLst/>
                <a:latin typeface="Consolas" panose="020B0609020204030204" pitchFamily="49" charset="0"/>
              </a:rPr>
              <a:t>h1, h2, p {</a:t>
            </a:r>
            <a:br>
              <a:rPr lang="en-IN" sz="2400" b="0" i="0" dirty="0">
                <a:solidFill>
                  <a:schemeClr val="bg1"/>
                </a:solidFill>
                <a:effectLst/>
                <a:latin typeface="Consolas" panose="020B0609020204030204" pitchFamily="49" charset="0"/>
              </a:rPr>
            </a:br>
            <a:r>
              <a:rPr lang="en-IN" sz="2400" b="0" i="0" dirty="0">
                <a:solidFill>
                  <a:schemeClr val="bg1"/>
                </a:solidFill>
                <a:effectLst/>
                <a:latin typeface="Consolas" panose="020B0609020204030204" pitchFamily="49" charset="0"/>
              </a:rPr>
              <a:t>  text-align: </a:t>
            </a:r>
            <a:r>
              <a:rPr lang="en-IN" sz="2400" b="0" i="0" dirty="0" err="1">
                <a:solidFill>
                  <a:schemeClr val="bg1"/>
                </a:solidFill>
                <a:effectLst/>
                <a:latin typeface="Consolas" panose="020B0609020204030204" pitchFamily="49" charset="0"/>
              </a:rPr>
              <a:t>center</a:t>
            </a:r>
            <a:r>
              <a:rPr lang="en-IN" sz="2400" b="0" i="0" dirty="0">
                <a:solidFill>
                  <a:schemeClr val="bg1"/>
                </a:solidFill>
                <a:effectLst/>
                <a:latin typeface="Consolas" panose="020B0609020204030204" pitchFamily="49" charset="0"/>
              </a:rPr>
              <a:t>;</a:t>
            </a:r>
            <a:br>
              <a:rPr lang="en-IN" sz="2400" b="0" i="0" dirty="0">
                <a:solidFill>
                  <a:schemeClr val="bg1"/>
                </a:solidFill>
                <a:effectLst/>
                <a:latin typeface="Consolas" panose="020B0609020204030204" pitchFamily="49" charset="0"/>
              </a:rPr>
            </a:br>
            <a:r>
              <a:rPr lang="en-IN" sz="2400" b="0" i="0" dirty="0">
                <a:solidFill>
                  <a:schemeClr val="bg1"/>
                </a:solidFill>
                <a:effectLst/>
                <a:latin typeface="Consolas" panose="020B0609020204030204" pitchFamily="49" charset="0"/>
              </a:rPr>
              <a:t>  </a:t>
            </a:r>
            <a:r>
              <a:rPr lang="en-IN" sz="2400" b="0" i="0" dirty="0" err="1">
                <a:solidFill>
                  <a:schemeClr val="bg1"/>
                </a:solidFill>
                <a:effectLst/>
                <a:latin typeface="Consolas" panose="020B0609020204030204" pitchFamily="49" charset="0"/>
              </a:rPr>
              <a:t>color</a:t>
            </a:r>
            <a:r>
              <a:rPr lang="en-IN" sz="2400" b="0" i="0" dirty="0">
                <a:solidFill>
                  <a:schemeClr val="bg1"/>
                </a:solidFill>
                <a:effectLst/>
                <a:latin typeface="Consolas" panose="020B0609020204030204" pitchFamily="49" charset="0"/>
              </a:rPr>
              <a:t>: red;</a:t>
            </a:r>
            <a:br>
              <a:rPr lang="en-IN" sz="2400" b="0" i="0" dirty="0">
                <a:solidFill>
                  <a:schemeClr val="bg1"/>
                </a:solidFill>
                <a:effectLst/>
                <a:latin typeface="Consolas" panose="020B0609020204030204" pitchFamily="49" charset="0"/>
              </a:rPr>
            </a:br>
            <a:r>
              <a:rPr lang="en-IN" sz="2400" b="0" i="0" dirty="0">
                <a:solidFill>
                  <a:schemeClr val="bg1"/>
                </a:solidFill>
                <a:effectLst/>
                <a:latin typeface="Consolas" panose="020B0609020204030204" pitchFamily="49" charset="0"/>
              </a:rPr>
              <a:t>}</a:t>
            </a:r>
          </a:p>
        </p:txBody>
      </p:sp>
    </p:spTree>
    <p:extLst>
      <p:ext uri="{BB962C8B-B14F-4D97-AF65-F5344CB8AC3E}">
        <p14:creationId xmlns:p14="http://schemas.microsoft.com/office/powerpoint/2010/main" val="15226244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73A86C2-52CB-6A2E-82E2-DC28912557E2}"/>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5146627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E59F10-D89C-418A-9C82-236B4B958E97}"/>
              </a:ext>
            </a:extLst>
          </p:cNvPr>
          <p:cNvSpPr>
            <a:spLocks noGrp="1"/>
          </p:cNvSpPr>
          <p:nvPr>
            <p:ph type="title"/>
          </p:nvPr>
        </p:nvSpPr>
        <p:spPr/>
        <p:txBody>
          <a:bodyPr>
            <a:normAutofit/>
          </a:bodyPr>
          <a:lstStyle/>
          <a:p>
            <a:r>
              <a:rPr kumimoji="0" lang="en-US" altLang="en-US" sz="4400" b="0" i="0" u="none" strike="noStrike" cap="none" normalizeH="0" baseline="0" dirty="0">
                <a:ln>
                  <a:noFill/>
                </a:ln>
                <a:effectLst/>
                <a:latin typeface="Segoe UI" panose="020B0502040204020203" pitchFamily="34" charset="0"/>
              </a:rPr>
              <a:t>All CSS Simple Selectors</a:t>
            </a:r>
            <a:br>
              <a:rPr kumimoji="0" lang="en-US" altLang="en-US" sz="4400" b="0" i="0" u="none" strike="noStrike" cap="none" normalizeH="0" baseline="0" dirty="0">
                <a:ln>
                  <a:noFill/>
                </a:ln>
                <a:effectLst/>
                <a:latin typeface="Segoe UI" panose="020B0502040204020203" pitchFamily="34" charset="0"/>
              </a:rPr>
            </a:br>
            <a:endParaRPr lang="en-US" dirty="0"/>
          </a:p>
        </p:txBody>
      </p:sp>
      <p:graphicFrame>
        <p:nvGraphicFramePr>
          <p:cNvPr id="4" name="Table 3">
            <a:extLst>
              <a:ext uri="{FF2B5EF4-FFF2-40B4-BE49-F238E27FC236}">
                <a16:creationId xmlns:a16="http://schemas.microsoft.com/office/drawing/2014/main" id="{70019112-6FD7-FBD3-49A4-901D67597CC9}"/>
              </a:ext>
            </a:extLst>
          </p:cNvPr>
          <p:cNvGraphicFramePr>
            <a:graphicFrameLocks noGrp="1"/>
          </p:cNvGraphicFramePr>
          <p:nvPr/>
        </p:nvGraphicFramePr>
        <p:xfrm>
          <a:off x="228600" y="1691322"/>
          <a:ext cx="11601449" cy="4800915"/>
        </p:xfrm>
        <a:graphic>
          <a:graphicData uri="http://schemas.openxmlformats.org/drawingml/2006/table">
            <a:tbl>
              <a:tblPr/>
              <a:tblGrid>
                <a:gridCol w="2317905">
                  <a:extLst>
                    <a:ext uri="{9D8B030D-6E8A-4147-A177-3AD203B41FA5}">
                      <a16:colId xmlns:a16="http://schemas.microsoft.com/office/drawing/2014/main" val="796769348"/>
                    </a:ext>
                  </a:extLst>
                </a:gridCol>
                <a:gridCol w="2317905">
                  <a:extLst>
                    <a:ext uri="{9D8B030D-6E8A-4147-A177-3AD203B41FA5}">
                      <a16:colId xmlns:a16="http://schemas.microsoft.com/office/drawing/2014/main" val="1440917661"/>
                    </a:ext>
                  </a:extLst>
                </a:gridCol>
                <a:gridCol w="6965639">
                  <a:extLst>
                    <a:ext uri="{9D8B030D-6E8A-4147-A177-3AD203B41FA5}">
                      <a16:colId xmlns:a16="http://schemas.microsoft.com/office/drawing/2014/main" val="1339407440"/>
                    </a:ext>
                  </a:extLst>
                </a:gridCol>
              </a:tblGrid>
              <a:tr h="628157">
                <a:tc>
                  <a:txBody>
                    <a:bodyPr/>
                    <a:lstStyle/>
                    <a:p>
                      <a:pPr algn="l" fontAlgn="t"/>
                      <a:r>
                        <a:rPr lang="en-IN" dirty="0">
                          <a:effectLst/>
                        </a:rPr>
                        <a:t>Selector</a:t>
                      </a:r>
                    </a:p>
                  </a:txBody>
                  <a:tcPr marL="1524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en-IN">
                          <a:effectLst/>
                        </a:rPr>
                        <a:t>Example</a:t>
                      </a:r>
                    </a:p>
                  </a:txBody>
                  <a:tcPr marL="762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en-IN">
                          <a:effectLst/>
                        </a:rPr>
                        <a:t>Example description</a:t>
                      </a:r>
                    </a:p>
                  </a:txBody>
                  <a:tcPr marL="762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3260055821"/>
                  </a:ext>
                </a:extLst>
              </a:tr>
              <a:tr h="628157">
                <a:tc>
                  <a:txBody>
                    <a:bodyPr/>
                    <a:lstStyle/>
                    <a:p>
                      <a:pPr algn="l" fontAlgn="t"/>
                      <a:r>
                        <a:rPr lang="en-IN">
                          <a:effectLst/>
                          <a:hlinkClick r:id="rId2"/>
                        </a:rPr>
                        <a:t>#</a:t>
                      </a:r>
                      <a:r>
                        <a:rPr lang="en-IN" i="1">
                          <a:effectLst/>
                          <a:hlinkClick r:id="rId2"/>
                        </a:rPr>
                        <a:t>id</a:t>
                      </a:r>
                      <a:endParaRPr lang="en-IN">
                        <a:effectLst/>
                      </a:endParaRPr>
                    </a:p>
                  </a:txBody>
                  <a:tcPr marL="1524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tc>
                  <a:txBody>
                    <a:bodyPr/>
                    <a:lstStyle/>
                    <a:p>
                      <a:pPr algn="l" fontAlgn="t"/>
                      <a:r>
                        <a:rPr lang="en-IN">
                          <a:effectLst/>
                        </a:rPr>
                        <a:t>#firstname</a:t>
                      </a:r>
                    </a:p>
                  </a:txBody>
                  <a:tcPr marL="762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tc>
                  <a:txBody>
                    <a:bodyPr/>
                    <a:lstStyle/>
                    <a:p>
                      <a:pPr algn="l" fontAlgn="t"/>
                      <a:r>
                        <a:rPr lang="en-IN">
                          <a:effectLst/>
                        </a:rPr>
                        <a:t>Selects the element with id="firstname"</a:t>
                      </a:r>
                    </a:p>
                  </a:txBody>
                  <a:tcPr marL="762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extLst>
                  <a:ext uri="{0D108BD9-81ED-4DB2-BD59-A6C34878D82A}">
                    <a16:rowId xmlns:a16="http://schemas.microsoft.com/office/drawing/2014/main" val="2013549662"/>
                  </a:ext>
                </a:extLst>
              </a:tr>
              <a:tr h="628157">
                <a:tc>
                  <a:txBody>
                    <a:bodyPr/>
                    <a:lstStyle/>
                    <a:p>
                      <a:pPr algn="l" fontAlgn="t"/>
                      <a:r>
                        <a:rPr lang="en-IN">
                          <a:effectLst/>
                          <a:hlinkClick r:id="rId3"/>
                        </a:rPr>
                        <a:t>.</a:t>
                      </a:r>
                      <a:r>
                        <a:rPr lang="en-IN" i="1">
                          <a:effectLst/>
                          <a:hlinkClick r:id="rId3"/>
                        </a:rPr>
                        <a:t>class</a:t>
                      </a:r>
                      <a:endParaRPr lang="en-IN">
                        <a:effectLst/>
                      </a:endParaRPr>
                    </a:p>
                  </a:txBody>
                  <a:tcPr marL="1524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en-IN">
                          <a:effectLst/>
                        </a:rPr>
                        <a:t>.intro</a:t>
                      </a:r>
                    </a:p>
                  </a:txBody>
                  <a:tcPr marL="762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en-IN">
                          <a:effectLst/>
                        </a:rPr>
                        <a:t>Selects all elements with class="intro"</a:t>
                      </a:r>
                    </a:p>
                  </a:txBody>
                  <a:tcPr marL="762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1139988215"/>
                  </a:ext>
                </a:extLst>
              </a:tr>
              <a:tr h="628157">
                <a:tc>
                  <a:txBody>
                    <a:bodyPr/>
                    <a:lstStyle/>
                    <a:p>
                      <a:pPr algn="l" fontAlgn="t"/>
                      <a:r>
                        <a:rPr lang="en-IN" i="1">
                          <a:effectLst/>
                          <a:hlinkClick r:id="rId4"/>
                        </a:rPr>
                        <a:t>element.class</a:t>
                      </a:r>
                      <a:endParaRPr lang="en-IN">
                        <a:effectLst/>
                      </a:endParaRPr>
                    </a:p>
                  </a:txBody>
                  <a:tcPr marL="1524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tc>
                  <a:txBody>
                    <a:bodyPr/>
                    <a:lstStyle/>
                    <a:p>
                      <a:pPr algn="l" fontAlgn="t"/>
                      <a:r>
                        <a:rPr lang="en-IN">
                          <a:effectLst/>
                        </a:rPr>
                        <a:t>p.intro</a:t>
                      </a:r>
                    </a:p>
                  </a:txBody>
                  <a:tcPr marL="762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tc>
                  <a:txBody>
                    <a:bodyPr/>
                    <a:lstStyle/>
                    <a:p>
                      <a:pPr algn="l" fontAlgn="t"/>
                      <a:r>
                        <a:rPr lang="en-IN">
                          <a:effectLst/>
                        </a:rPr>
                        <a:t>Selects only &lt;p&gt; elements with class="intro"</a:t>
                      </a:r>
                    </a:p>
                  </a:txBody>
                  <a:tcPr marL="762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extLst>
                  <a:ext uri="{0D108BD9-81ED-4DB2-BD59-A6C34878D82A}">
                    <a16:rowId xmlns:a16="http://schemas.microsoft.com/office/drawing/2014/main" val="1506798524"/>
                  </a:ext>
                </a:extLst>
              </a:tr>
              <a:tr h="628157">
                <a:tc>
                  <a:txBody>
                    <a:bodyPr/>
                    <a:lstStyle/>
                    <a:p>
                      <a:pPr algn="l" fontAlgn="t"/>
                      <a:r>
                        <a:rPr lang="en-IN">
                          <a:effectLst/>
                          <a:hlinkClick r:id="rId5"/>
                        </a:rPr>
                        <a:t>*</a:t>
                      </a:r>
                      <a:endParaRPr lang="en-IN">
                        <a:effectLst/>
                      </a:endParaRPr>
                    </a:p>
                  </a:txBody>
                  <a:tcPr marL="1524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en-IN">
                          <a:effectLst/>
                        </a:rPr>
                        <a:t>*</a:t>
                      </a:r>
                    </a:p>
                  </a:txBody>
                  <a:tcPr marL="762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en-IN">
                          <a:effectLst/>
                        </a:rPr>
                        <a:t>Selects all elements</a:t>
                      </a:r>
                    </a:p>
                  </a:txBody>
                  <a:tcPr marL="762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378426967"/>
                  </a:ext>
                </a:extLst>
              </a:tr>
              <a:tr h="628157">
                <a:tc>
                  <a:txBody>
                    <a:bodyPr/>
                    <a:lstStyle/>
                    <a:p>
                      <a:pPr algn="l" fontAlgn="t"/>
                      <a:r>
                        <a:rPr lang="en-IN" i="1">
                          <a:effectLst/>
                          <a:hlinkClick r:id="rId6"/>
                        </a:rPr>
                        <a:t>element</a:t>
                      </a:r>
                      <a:endParaRPr lang="en-IN">
                        <a:effectLst/>
                      </a:endParaRPr>
                    </a:p>
                  </a:txBody>
                  <a:tcPr marL="1524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tc>
                  <a:txBody>
                    <a:bodyPr/>
                    <a:lstStyle/>
                    <a:p>
                      <a:pPr algn="l" fontAlgn="t"/>
                      <a:r>
                        <a:rPr lang="en-IN">
                          <a:effectLst/>
                        </a:rPr>
                        <a:t>p</a:t>
                      </a:r>
                    </a:p>
                  </a:txBody>
                  <a:tcPr marL="762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tc>
                  <a:txBody>
                    <a:bodyPr/>
                    <a:lstStyle/>
                    <a:p>
                      <a:pPr algn="l" fontAlgn="t"/>
                      <a:r>
                        <a:rPr lang="en-IN">
                          <a:effectLst/>
                        </a:rPr>
                        <a:t>Selects all &lt;p&gt; elements</a:t>
                      </a:r>
                    </a:p>
                  </a:txBody>
                  <a:tcPr marL="762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extLst>
                  <a:ext uri="{0D108BD9-81ED-4DB2-BD59-A6C34878D82A}">
                    <a16:rowId xmlns:a16="http://schemas.microsoft.com/office/drawing/2014/main" val="955023307"/>
                  </a:ext>
                </a:extLst>
              </a:tr>
              <a:tr h="1031973">
                <a:tc>
                  <a:txBody>
                    <a:bodyPr/>
                    <a:lstStyle/>
                    <a:p>
                      <a:pPr algn="l" fontAlgn="t"/>
                      <a:r>
                        <a:rPr lang="en-IN" i="1">
                          <a:effectLst/>
                          <a:hlinkClick r:id="rId7"/>
                        </a:rPr>
                        <a:t>element,element,..</a:t>
                      </a:r>
                      <a:endParaRPr lang="en-IN">
                        <a:effectLst/>
                      </a:endParaRPr>
                    </a:p>
                  </a:txBody>
                  <a:tcPr marL="1524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IN">
                          <a:effectLst/>
                        </a:rPr>
                        <a:t>div, p</a:t>
                      </a:r>
                    </a:p>
                  </a:txBody>
                  <a:tcPr marL="762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IN" dirty="0">
                          <a:effectLst/>
                        </a:rPr>
                        <a:t>Selects all &lt;div&gt; elements and all &lt;p&gt; elements</a:t>
                      </a:r>
                    </a:p>
                  </a:txBody>
                  <a:tcPr marL="762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087133943"/>
                  </a:ext>
                </a:extLst>
              </a:tr>
            </a:tbl>
          </a:graphicData>
        </a:graphic>
      </p:graphicFrame>
      <p:sp>
        <p:nvSpPr>
          <p:cNvPr id="5" name="Rectangle 1">
            <a:extLst>
              <a:ext uri="{FF2B5EF4-FFF2-40B4-BE49-F238E27FC236}">
                <a16:creationId xmlns:a16="http://schemas.microsoft.com/office/drawing/2014/main" id="{A2B1BD14-0DFC-7409-F05A-D7C47826E95C}"/>
              </a:ext>
            </a:extLst>
          </p:cNvPr>
          <p:cNvSpPr>
            <a:spLocks noChangeArrowheads="1"/>
          </p:cNvSpPr>
          <p:nvPr/>
        </p:nvSpPr>
        <p:spPr bwMode="auto">
          <a:xfrm>
            <a:off x="928688" y="2429355"/>
            <a:ext cx="65" cy="43083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76176" rIns="0" bIns="76176"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063729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0EE546-757F-2341-A744-304C2A974A92}"/>
              </a:ext>
            </a:extLst>
          </p:cNvPr>
          <p:cNvSpPr>
            <a:spLocks noGrp="1"/>
          </p:cNvSpPr>
          <p:nvPr>
            <p:ph type="title"/>
          </p:nvPr>
        </p:nvSpPr>
        <p:spPr/>
        <p:txBody>
          <a:bodyPr>
            <a:normAutofit/>
          </a:bodyPr>
          <a:lstStyle/>
          <a:p>
            <a:r>
              <a:rPr lang="en-IN" b="0" i="0" dirty="0">
                <a:effectLst/>
                <a:latin typeface="Segoe UI" panose="020B0502040204020203" pitchFamily="34" charset="0"/>
              </a:rPr>
              <a:t>How To Add CSS</a:t>
            </a:r>
            <a:br>
              <a:rPr lang="en-IN" b="0" i="0" dirty="0">
                <a:effectLst/>
                <a:latin typeface="Segoe UI" panose="020B0502040204020203" pitchFamily="34" charset="0"/>
              </a:rPr>
            </a:br>
            <a:endParaRPr lang="en-US" dirty="0"/>
          </a:p>
        </p:txBody>
      </p:sp>
      <p:sp>
        <p:nvSpPr>
          <p:cNvPr id="3" name="Content Placeholder 2">
            <a:extLst>
              <a:ext uri="{FF2B5EF4-FFF2-40B4-BE49-F238E27FC236}">
                <a16:creationId xmlns:a16="http://schemas.microsoft.com/office/drawing/2014/main" id="{48FFE5F7-7D4E-1957-794A-C1837999E955}"/>
              </a:ext>
            </a:extLst>
          </p:cNvPr>
          <p:cNvSpPr>
            <a:spLocks noGrp="1"/>
          </p:cNvSpPr>
          <p:nvPr>
            <p:ph idx="1"/>
          </p:nvPr>
        </p:nvSpPr>
        <p:spPr/>
        <p:txBody>
          <a:bodyPr>
            <a:normAutofit/>
          </a:bodyPr>
          <a:lstStyle/>
          <a:p>
            <a:pPr algn="l"/>
            <a:r>
              <a:rPr lang="en-IN" b="0" i="0" dirty="0">
                <a:effectLst/>
                <a:latin typeface="Verdana" panose="020B0604030504040204" pitchFamily="34" charset="0"/>
              </a:rPr>
              <a:t>When a browser reads a style sheet, it will format the HTML document according to the information in the style sheet.</a:t>
            </a:r>
          </a:p>
          <a:p>
            <a:pPr marL="0" indent="0" algn="l">
              <a:buNone/>
            </a:pPr>
            <a:r>
              <a:rPr lang="en-IN" b="0" i="0" dirty="0">
                <a:solidFill>
                  <a:srgbClr val="FFFF00"/>
                </a:solidFill>
                <a:effectLst/>
                <a:latin typeface="Segoe UI" panose="020B0502040204020203" pitchFamily="34" charset="0"/>
              </a:rPr>
              <a:t>Three Ways to Insert CSS</a:t>
            </a:r>
          </a:p>
          <a:p>
            <a:pPr algn="l"/>
            <a:r>
              <a:rPr lang="en-IN" b="0" i="0" dirty="0">
                <a:effectLst/>
                <a:latin typeface="Verdana" panose="020B0604030504040204" pitchFamily="34" charset="0"/>
              </a:rPr>
              <a:t>There are three ways of inserting a style sheet:</a:t>
            </a:r>
          </a:p>
          <a:p>
            <a:pPr algn="l">
              <a:buFont typeface="Arial" panose="020B0604020202020204" pitchFamily="34" charset="0"/>
              <a:buChar char="•"/>
            </a:pPr>
            <a:r>
              <a:rPr lang="en-IN" b="0" i="0" dirty="0">
                <a:effectLst/>
                <a:latin typeface="Verdana" panose="020B0604030504040204" pitchFamily="34" charset="0"/>
              </a:rPr>
              <a:t>External CSS</a:t>
            </a:r>
          </a:p>
          <a:p>
            <a:pPr algn="l">
              <a:buFont typeface="Arial" panose="020B0604020202020204" pitchFamily="34" charset="0"/>
              <a:buChar char="•"/>
            </a:pPr>
            <a:r>
              <a:rPr lang="en-IN" b="0" i="0" dirty="0">
                <a:effectLst/>
                <a:latin typeface="Verdana" panose="020B0604030504040204" pitchFamily="34" charset="0"/>
              </a:rPr>
              <a:t>Internal CSS</a:t>
            </a:r>
          </a:p>
          <a:p>
            <a:pPr algn="l">
              <a:buFont typeface="Arial" panose="020B0604020202020204" pitchFamily="34" charset="0"/>
              <a:buChar char="•"/>
            </a:pPr>
            <a:r>
              <a:rPr lang="en-IN" b="0" i="0" dirty="0">
                <a:effectLst/>
                <a:latin typeface="Verdana" panose="020B0604030504040204" pitchFamily="34" charset="0"/>
              </a:rPr>
              <a:t>Inline CSS</a:t>
            </a:r>
          </a:p>
          <a:p>
            <a:endParaRPr lang="en-US" dirty="0"/>
          </a:p>
        </p:txBody>
      </p:sp>
    </p:spTree>
    <p:extLst>
      <p:ext uri="{BB962C8B-B14F-4D97-AF65-F5344CB8AC3E}">
        <p14:creationId xmlns:p14="http://schemas.microsoft.com/office/powerpoint/2010/main" val="30044298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8D5E24-47FB-5A17-B5A5-B364BBB70E5D}"/>
              </a:ext>
            </a:extLst>
          </p:cNvPr>
          <p:cNvSpPr>
            <a:spLocks noGrp="1"/>
          </p:cNvSpPr>
          <p:nvPr>
            <p:ph type="title"/>
          </p:nvPr>
        </p:nvSpPr>
        <p:spPr/>
        <p:txBody>
          <a:bodyPr>
            <a:normAutofit/>
          </a:bodyPr>
          <a:lstStyle/>
          <a:p>
            <a:r>
              <a:rPr lang="en-IN" b="0" i="0" dirty="0">
                <a:effectLst/>
                <a:latin typeface="Segoe UI" panose="020B0502040204020203" pitchFamily="34" charset="0"/>
              </a:rPr>
              <a:t>External CSS</a:t>
            </a:r>
            <a:br>
              <a:rPr lang="en-IN" b="0" i="0" dirty="0">
                <a:effectLst/>
                <a:latin typeface="Segoe UI" panose="020B0502040204020203" pitchFamily="34" charset="0"/>
              </a:rPr>
            </a:br>
            <a:endParaRPr lang="en-US" dirty="0"/>
          </a:p>
        </p:txBody>
      </p:sp>
      <p:sp>
        <p:nvSpPr>
          <p:cNvPr id="3" name="Content Placeholder 2">
            <a:extLst>
              <a:ext uri="{FF2B5EF4-FFF2-40B4-BE49-F238E27FC236}">
                <a16:creationId xmlns:a16="http://schemas.microsoft.com/office/drawing/2014/main" id="{F98DF6C6-05DC-DE11-D612-6CBE96A4EBC2}"/>
              </a:ext>
            </a:extLst>
          </p:cNvPr>
          <p:cNvSpPr>
            <a:spLocks noGrp="1"/>
          </p:cNvSpPr>
          <p:nvPr>
            <p:ph idx="1"/>
          </p:nvPr>
        </p:nvSpPr>
        <p:spPr>
          <a:xfrm>
            <a:off x="509587" y="1135063"/>
            <a:ext cx="10515600" cy="5494337"/>
          </a:xfrm>
        </p:spPr>
        <p:txBody>
          <a:bodyPr>
            <a:noAutofit/>
          </a:bodyPr>
          <a:lstStyle/>
          <a:p>
            <a:pPr marL="0" indent="0" algn="l">
              <a:buNone/>
            </a:pPr>
            <a:r>
              <a:rPr lang="en-IN" sz="2000" b="0" i="0" dirty="0">
                <a:effectLst/>
                <a:latin typeface="Segoe UI" panose="020B0502040204020203" pitchFamily="34" charset="0"/>
              </a:rPr>
              <a:t>Example</a:t>
            </a:r>
          </a:p>
          <a:p>
            <a:pPr marL="0" indent="0" algn="l">
              <a:buNone/>
            </a:pPr>
            <a:r>
              <a:rPr lang="en-IN" sz="2000" b="0" i="0" dirty="0">
                <a:effectLst/>
                <a:latin typeface="Verdana" panose="020B0604030504040204" pitchFamily="34" charset="0"/>
              </a:rPr>
              <a:t>External styles are defined within the &lt;link&gt; element, inside the &lt;head&gt; section of an HTML page:</a:t>
            </a:r>
          </a:p>
          <a:p>
            <a:pPr marL="0" indent="0" algn="l">
              <a:buNone/>
            </a:pPr>
            <a:r>
              <a:rPr lang="en-IN" sz="2000" b="0" i="0" dirty="0">
                <a:effectLst/>
                <a:latin typeface="Consolas" panose="020B0609020204030204" pitchFamily="49" charset="0"/>
              </a:rPr>
              <a:t>&lt;!DOCTYPE html&gt;</a:t>
            </a:r>
            <a:br>
              <a:rPr lang="en-IN" sz="2000" b="0" i="0" dirty="0">
                <a:effectLst/>
                <a:latin typeface="Consolas" panose="020B0609020204030204" pitchFamily="49" charset="0"/>
              </a:rPr>
            </a:br>
            <a:r>
              <a:rPr lang="en-IN" sz="2000" b="0" i="0" dirty="0">
                <a:effectLst/>
                <a:latin typeface="Consolas" panose="020B0609020204030204" pitchFamily="49" charset="0"/>
              </a:rPr>
              <a:t>&lt;html&gt;</a:t>
            </a:r>
            <a:br>
              <a:rPr lang="en-IN" sz="2000" b="0" i="0" dirty="0">
                <a:effectLst/>
                <a:latin typeface="Consolas" panose="020B0609020204030204" pitchFamily="49" charset="0"/>
              </a:rPr>
            </a:br>
            <a:r>
              <a:rPr lang="en-IN" sz="2000" b="0" i="0" dirty="0">
                <a:effectLst/>
                <a:latin typeface="Consolas" panose="020B0609020204030204" pitchFamily="49" charset="0"/>
              </a:rPr>
              <a:t>&lt;head&gt;</a:t>
            </a:r>
            <a:br>
              <a:rPr lang="en-IN" sz="2000" b="0" i="0" dirty="0">
                <a:effectLst/>
                <a:latin typeface="Consolas" panose="020B0609020204030204" pitchFamily="49" charset="0"/>
              </a:rPr>
            </a:br>
            <a:r>
              <a:rPr lang="en-IN" sz="2000" b="0" i="0" dirty="0">
                <a:effectLst/>
                <a:latin typeface="Consolas" panose="020B0609020204030204" pitchFamily="49" charset="0"/>
              </a:rPr>
              <a:t>&lt;link </a:t>
            </a:r>
            <a:r>
              <a:rPr lang="en-IN" sz="2000" b="0" i="0" dirty="0" err="1">
                <a:effectLst/>
                <a:latin typeface="Consolas" panose="020B0609020204030204" pitchFamily="49" charset="0"/>
              </a:rPr>
              <a:t>rel</a:t>
            </a:r>
            <a:r>
              <a:rPr lang="en-IN" sz="2000" b="0" i="0" dirty="0">
                <a:effectLst/>
                <a:latin typeface="Consolas" panose="020B0609020204030204" pitchFamily="49" charset="0"/>
              </a:rPr>
              <a:t>="stylesheet" </a:t>
            </a:r>
            <a:r>
              <a:rPr lang="en-IN" sz="2000" b="0" i="0" dirty="0" err="1">
                <a:effectLst/>
                <a:latin typeface="Consolas" panose="020B0609020204030204" pitchFamily="49" charset="0"/>
              </a:rPr>
              <a:t>href</a:t>
            </a:r>
            <a:r>
              <a:rPr lang="en-IN" sz="2000" b="0" i="0" dirty="0">
                <a:effectLst/>
                <a:latin typeface="Consolas" panose="020B0609020204030204" pitchFamily="49" charset="0"/>
              </a:rPr>
              <a:t>="</a:t>
            </a:r>
            <a:r>
              <a:rPr lang="en-IN" sz="2000" b="0" i="0" dirty="0" err="1">
                <a:effectLst/>
                <a:latin typeface="Consolas" panose="020B0609020204030204" pitchFamily="49" charset="0"/>
              </a:rPr>
              <a:t>mystyle.css</a:t>
            </a:r>
            <a:r>
              <a:rPr lang="en-IN" sz="2000" b="0" i="0" dirty="0">
                <a:effectLst/>
                <a:latin typeface="Consolas" panose="020B0609020204030204" pitchFamily="49" charset="0"/>
              </a:rPr>
              <a:t>"&gt;</a:t>
            </a:r>
            <a:br>
              <a:rPr lang="en-IN" sz="2000" b="0" i="0" dirty="0">
                <a:effectLst/>
                <a:latin typeface="Consolas" panose="020B0609020204030204" pitchFamily="49" charset="0"/>
              </a:rPr>
            </a:br>
            <a:r>
              <a:rPr lang="en-IN" sz="2000" b="0" i="0" dirty="0">
                <a:effectLst/>
                <a:latin typeface="Consolas" panose="020B0609020204030204" pitchFamily="49" charset="0"/>
              </a:rPr>
              <a:t>&lt;/head&gt;</a:t>
            </a:r>
            <a:br>
              <a:rPr lang="en-IN" sz="2000" b="0" i="0" dirty="0">
                <a:effectLst/>
                <a:latin typeface="Consolas" panose="020B0609020204030204" pitchFamily="49" charset="0"/>
              </a:rPr>
            </a:br>
            <a:r>
              <a:rPr lang="en-IN" sz="2000" b="0" i="0" dirty="0">
                <a:effectLst/>
                <a:latin typeface="Consolas" panose="020B0609020204030204" pitchFamily="49" charset="0"/>
              </a:rPr>
              <a:t>&lt;body&gt;</a:t>
            </a:r>
            <a:br>
              <a:rPr lang="en-IN" sz="2000" b="0" i="0" dirty="0">
                <a:effectLst/>
                <a:latin typeface="Consolas" panose="020B0609020204030204" pitchFamily="49" charset="0"/>
              </a:rPr>
            </a:br>
            <a:br>
              <a:rPr lang="en-IN" sz="2000" b="0" i="0" dirty="0">
                <a:effectLst/>
                <a:latin typeface="Consolas" panose="020B0609020204030204" pitchFamily="49" charset="0"/>
              </a:rPr>
            </a:br>
            <a:r>
              <a:rPr lang="en-IN" sz="2000" b="0" i="0" dirty="0">
                <a:effectLst/>
                <a:latin typeface="Consolas" panose="020B0609020204030204" pitchFamily="49" charset="0"/>
              </a:rPr>
              <a:t>&lt;h1&gt;This is a heading&lt;/h1&gt;</a:t>
            </a:r>
            <a:br>
              <a:rPr lang="en-IN" sz="2000" b="0" i="0" dirty="0">
                <a:effectLst/>
                <a:latin typeface="Consolas" panose="020B0609020204030204" pitchFamily="49" charset="0"/>
              </a:rPr>
            </a:br>
            <a:r>
              <a:rPr lang="en-IN" sz="2000" b="0" i="0" dirty="0">
                <a:effectLst/>
                <a:latin typeface="Consolas" panose="020B0609020204030204" pitchFamily="49" charset="0"/>
              </a:rPr>
              <a:t>&lt;p&gt;This is a paragraph.&lt;/p&gt;</a:t>
            </a:r>
            <a:br>
              <a:rPr lang="en-IN" sz="2000" b="0" i="0" dirty="0">
                <a:effectLst/>
                <a:latin typeface="Consolas" panose="020B0609020204030204" pitchFamily="49" charset="0"/>
              </a:rPr>
            </a:br>
            <a:br>
              <a:rPr lang="en-IN" sz="2000" b="0" i="0" dirty="0">
                <a:effectLst/>
                <a:latin typeface="Consolas" panose="020B0609020204030204" pitchFamily="49" charset="0"/>
              </a:rPr>
            </a:br>
            <a:r>
              <a:rPr lang="en-IN" sz="2000" b="0" i="0" dirty="0">
                <a:effectLst/>
                <a:latin typeface="Consolas" panose="020B0609020204030204" pitchFamily="49" charset="0"/>
              </a:rPr>
              <a:t>&lt;/body&gt;</a:t>
            </a:r>
            <a:br>
              <a:rPr lang="en-IN" sz="2000" b="0" i="0" dirty="0">
                <a:effectLst/>
                <a:latin typeface="Consolas" panose="020B0609020204030204" pitchFamily="49" charset="0"/>
              </a:rPr>
            </a:br>
            <a:r>
              <a:rPr lang="en-IN" sz="2000" b="0" i="0" dirty="0">
                <a:effectLst/>
                <a:latin typeface="Consolas" panose="020B0609020204030204" pitchFamily="49" charset="0"/>
              </a:rPr>
              <a:t>&lt;/html&gt;</a:t>
            </a:r>
          </a:p>
          <a:p>
            <a:pPr marL="0" indent="0">
              <a:buNone/>
            </a:pPr>
            <a:endParaRPr lang="en-US" sz="2000" dirty="0"/>
          </a:p>
        </p:txBody>
      </p:sp>
      <p:sp>
        <p:nvSpPr>
          <p:cNvPr id="5" name="TextBox 4">
            <a:extLst>
              <a:ext uri="{FF2B5EF4-FFF2-40B4-BE49-F238E27FC236}">
                <a16:creationId xmlns:a16="http://schemas.microsoft.com/office/drawing/2014/main" id="{10A14DA7-487D-5737-0788-3CDFD1766D46}"/>
              </a:ext>
            </a:extLst>
          </p:cNvPr>
          <p:cNvSpPr txBox="1"/>
          <p:nvPr/>
        </p:nvSpPr>
        <p:spPr>
          <a:xfrm>
            <a:off x="5767387" y="5014912"/>
            <a:ext cx="6093618" cy="1477328"/>
          </a:xfrm>
          <a:prstGeom prst="rect">
            <a:avLst/>
          </a:prstGeom>
          <a:noFill/>
          <a:ln w="28575">
            <a:solidFill>
              <a:schemeClr val="bg1"/>
            </a:solidFill>
          </a:ln>
        </p:spPr>
        <p:txBody>
          <a:bodyPr wrap="square">
            <a:spAutoFit/>
          </a:bodyPr>
          <a:lstStyle/>
          <a:p>
            <a:pPr marL="0" indent="0" algn="just">
              <a:buNone/>
            </a:pPr>
            <a:r>
              <a:rPr lang="en-IN" sz="1800" b="0" i="0" dirty="0">
                <a:solidFill>
                  <a:schemeClr val="bg1"/>
                </a:solidFill>
                <a:effectLst/>
                <a:latin typeface="Verdana" panose="020B0604030504040204" pitchFamily="34" charset="0"/>
              </a:rPr>
              <a:t>With an external style sheet, you can change the look of an entire website by changing just one file!</a:t>
            </a:r>
          </a:p>
          <a:p>
            <a:pPr marL="0" indent="0" algn="just">
              <a:buNone/>
            </a:pPr>
            <a:r>
              <a:rPr lang="en-IN" sz="1800" b="0" i="0" dirty="0">
                <a:solidFill>
                  <a:schemeClr val="bg1"/>
                </a:solidFill>
                <a:effectLst/>
                <a:latin typeface="Verdana" panose="020B0604030504040204" pitchFamily="34" charset="0"/>
              </a:rPr>
              <a:t>Each HTML page must include a reference to the external style sheet file inside the &lt;link&gt; element, inside the head section.</a:t>
            </a:r>
          </a:p>
        </p:txBody>
      </p:sp>
    </p:spTree>
    <p:extLst>
      <p:ext uri="{BB962C8B-B14F-4D97-AF65-F5344CB8AC3E}">
        <p14:creationId xmlns:p14="http://schemas.microsoft.com/office/powerpoint/2010/main" val="34418221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827D6C-9234-B302-5AF6-CC117D0FB3D5}"/>
              </a:ext>
            </a:extLst>
          </p:cNvPr>
          <p:cNvSpPr>
            <a:spLocks noGrp="1"/>
          </p:cNvSpPr>
          <p:nvPr>
            <p:ph type="title"/>
          </p:nvPr>
        </p:nvSpPr>
        <p:spPr/>
        <p:txBody>
          <a:bodyPr>
            <a:normAutofit/>
          </a:bodyPr>
          <a:lstStyle/>
          <a:p>
            <a:r>
              <a:rPr lang="en-IN" b="0" i="0" dirty="0">
                <a:effectLst/>
                <a:latin typeface="Segoe UI" panose="020B0502040204020203" pitchFamily="34" charset="0"/>
              </a:rPr>
              <a:t>External CSS</a:t>
            </a:r>
            <a:br>
              <a:rPr lang="en-IN" b="0" i="0" dirty="0">
                <a:effectLst/>
                <a:latin typeface="Segoe UI" panose="020B0502040204020203" pitchFamily="34" charset="0"/>
              </a:rPr>
            </a:br>
            <a:endParaRPr lang="en-US" dirty="0"/>
          </a:p>
        </p:txBody>
      </p:sp>
      <p:pic>
        <p:nvPicPr>
          <p:cNvPr id="4" name="Picture 3">
            <a:extLst>
              <a:ext uri="{FF2B5EF4-FFF2-40B4-BE49-F238E27FC236}">
                <a16:creationId xmlns:a16="http://schemas.microsoft.com/office/drawing/2014/main" id="{4E9D8804-BC7D-E409-62E3-BDDC0C3E8A60}"/>
              </a:ext>
            </a:extLst>
          </p:cNvPr>
          <p:cNvPicPr>
            <a:picLocks noChangeAspect="1"/>
          </p:cNvPicPr>
          <p:nvPr/>
        </p:nvPicPr>
        <p:blipFill>
          <a:blip r:embed="rId2"/>
          <a:stretch>
            <a:fillRect/>
          </a:stretch>
        </p:blipFill>
        <p:spPr>
          <a:xfrm>
            <a:off x="200024" y="1691324"/>
            <a:ext cx="11558589" cy="4800916"/>
          </a:xfrm>
          <a:prstGeom prst="rect">
            <a:avLst/>
          </a:prstGeom>
        </p:spPr>
      </p:pic>
    </p:spTree>
    <p:extLst>
      <p:ext uri="{BB962C8B-B14F-4D97-AF65-F5344CB8AC3E}">
        <p14:creationId xmlns:p14="http://schemas.microsoft.com/office/powerpoint/2010/main" val="37786334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6E1506-8D4A-C4F5-5FB3-DFB4724F3DCA}"/>
              </a:ext>
            </a:extLst>
          </p:cNvPr>
          <p:cNvSpPr>
            <a:spLocks noGrp="1"/>
          </p:cNvSpPr>
          <p:nvPr>
            <p:ph type="title"/>
          </p:nvPr>
        </p:nvSpPr>
        <p:spPr/>
        <p:txBody>
          <a:bodyPr>
            <a:normAutofit/>
          </a:bodyPr>
          <a:lstStyle/>
          <a:p>
            <a:r>
              <a:rPr lang="en-IN" b="0" i="0" dirty="0">
                <a:effectLst/>
                <a:latin typeface="Segoe UI" panose="020B0502040204020203" pitchFamily="34" charset="0"/>
              </a:rPr>
              <a:t>External CSS</a:t>
            </a:r>
            <a:br>
              <a:rPr lang="en-IN" b="0" i="0" dirty="0">
                <a:effectLst/>
                <a:latin typeface="Segoe UI" panose="020B0502040204020203" pitchFamily="34" charset="0"/>
              </a:rPr>
            </a:br>
            <a:endParaRPr lang="en-US" dirty="0"/>
          </a:p>
        </p:txBody>
      </p:sp>
      <p:sp>
        <p:nvSpPr>
          <p:cNvPr id="3" name="Content Placeholder 2">
            <a:extLst>
              <a:ext uri="{FF2B5EF4-FFF2-40B4-BE49-F238E27FC236}">
                <a16:creationId xmlns:a16="http://schemas.microsoft.com/office/drawing/2014/main" id="{3DFC563E-459D-9B23-86DA-31EB0AFDCADB}"/>
              </a:ext>
            </a:extLst>
          </p:cNvPr>
          <p:cNvSpPr>
            <a:spLocks noGrp="1"/>
          </p:cNvSpPr>
          <p:nvPr>
            <p:ph idx="1"/>
          </p:nvPr>
        </p:nvSpPr>
        <p:spPr>
          <a:xfrm>
            <a:off x="302420" y="1501830"/>
            <a:ext cx="10515600" cy="4195763"/>
          </a:xfrm>
        </p:spPr>
        <p:txBody>
          <a:bodyPr>
            <a:noAutofit/>
          </a:bodyPr>
          <a:lstStyle/>
          <a:p>
            <a:pPr marL="0" indent="0" algn="l">
              <a:buNone/>
            </a:pPr>
            <a:r>
              <a:rPr lang="en-IN" sz="2400" b="0" i="0" dirty="0">
                <a:effectLst/>
                <a:latin typeface="Verdana" panose="020B0604030504040204" pitchFamily="34" charset="0"/>
              </a:rPr>
              <a:t>Here is how the "</a:t>
            </a:r>
            <a:r>
              <a:rPr lang="en-IN" sz="2400" b="0" i="0" dirty="0" err="1">
                <a:effectLst/>
                <a:latin typeface="Verdana" panose="020B0604030504040204" pitchFamily="34" charset="0"/>
              </a:rPr>
              <a:t>mystyle.css</a:t>
            </a:r>
            <a:r>
              <a:rPr lang="en-IN" sz="2400" b="0" i="0" dirty="0">
                <a:effectLst/>
                <a:latin typeface="Verdana" panose="020B0604030504040204" pitchFamily="34" charset="0"/>
              </a:rPr>
              <a:t>" file looks:</a:t>
            </a:r>
          </a:p>
          <a:p>
            <a:pPr algn="l"/>
            <a:r>
              <a:rPr lang="en-IN" sz="2400" b="0" i="0" dirty="0">
                <a:effectLst/>
                <a:latin typeface="Segoe UI" panose="020B0502040204020203" pitchFamily="34" charset="0"/>
              </a:rPr>
              <a:t>"</a:t>
            </a:r>
            <a:r>
              <a:rPr lang="en-IN" sz="2400" b="0" i="0" dirty="0" err="1">
                <a:effectLst/>
                <a:latin typeface="Segoe UI" panose="020B0502040204020203" pitchFamily="34" charset="0"/>
              </a:rPr>
              <a:t>mystyle.css</a:t>
            </a:r>
            <a:r>
              <a:rPr lang="en-IN" sz="2400" b="0" i="0" dirty="0">
                <a:effectLst/>
                <a:latin typeface="Segoe UI" panose="020B0502040204020203" pitchFamily="34" charset="0"/>
              </a:rPr>
              <a:t>"</a:t>
            </a:r>
          </a:p>
          <a:p>
            <a:pPr algn="l"/>
            <a:r>
              <a:rPr lang="en-IN" sz="2400" b="0" i="0" dirty="0">
                <a:effectLst/>
                <a:latin typeface="Consolas" panose="020B0609020204030204" pitchFamily="49" charset="0"/>
              </a:rPr>
              <a:t>body {</a:t>
            </a:r>
            <a:br>
              <a:rPr lang="en-IN" sz="2400" b="0" i="0" dirty="0">
                <a:effectLst/>
                <a:latin typeface="Consolas" panose="020B0609020204030204" pitchFamily="49" charset="0"/>
              </a:rPr>
            </a:br>
            <a:r>
              <a:rPr lang="en-IN" sz="2400" b="0" i="0" dirty="0">
                <a:effectLst/>
                <a:latin typeface="Consolas" panose="020B0609020204030204" pitchFamily="49" charset="0"/>
              </a:rPr>
              <a:t>  background-</a:t>
            </a:r>
            <a:r>
              <a:rPr lang="en-IN" sz="2400" b="0" i="0" dirty="0" err="1">
                <a:effectLst/>
                <a:latin typeface="Consolas" panose="020B0609020204030204" pitchFamily="49" charset="0"/>
              </a:rPr>
              <a:t>color</a:t>
            </a:r>
            <a:r>
              <a:rPr lang="en-IN" sz="2400" b="0" i="0" dirty="0">
                <a:effectLst/>
                <a:latin typeface="Consolas" panose="020B0609020204030204" pitchFamily="49" charset="0"/>
              </a:rPr>
              <a:t>: </a:t>
            </a:r>
            <a:r>
              <a:rPr lang="en-IN" sz="2400" b="0" i="0" dirty="0" err="1">
                <a:effectLst/>
                <a:latin typeface="Consolas" panose="020B0609020204030204" pitchFamily="49" charset="0"/>
              </a:rPr>
              <a:t>lightblue</a:t>
            </a:r>
            <a:r>
              <a:rPr lang="en-IN" sz="2400" b="0" i="0" dirty="0">
                <a:effectLst/>
                <a:latin typeface="Consolas" panose="020B0609020204030204" pitchFamily="49" charset="0"/>
              </a:rPr>
              <a:t>;</a:t>
            </a:r>
            <a:br>
              <a:rPr lang="en-IN" sz="2400" b="0" i="0" dirty="0">
                <a:effectLst/>
                <a:latin typeface="Consolas" panose="020B0609020204030204" pitchFamily="49" charset="0"/>
              </a:rPr>
            </a:br>
            <a:r>
              <a:rPr lang="en-IN" sz="2400" b="0" i="0" dirty="0">
                <a:effectLst/>
                <a:latin typeface="Consolas" panose="020B0609020204030204" pitchFamily="49" charset="0"/>
              </a:rPr>
              <a:t>}</a:t>
            </a:r>
            <a:br>
              <a:rPr lang="en-IN" sz="2400" b="0" i="0" dirty="0">
                <a:effectLst/>
                <a:latin typeface="Consolas" panose="020B0609020204030204" pitchFamily="49" charset="0"/>
              </a:rPr>
            </a:br>
            <a:br>
              <a:rPr lang="en-IN" sz="2400" b="0" i="0" dirty="0">
                <a:effectLst/>
                <a:latin typeface="Consolas" panose="020B0609020204030204" pitchFamily="49" charset="0"/>
              </a:rPr>
            </a:br>
            <a:r>
              <a:rPr lang="en-IN" sz="2400" b="0" i="0" dirty="0">
                <a:effectLst/>
                <a:latin typeface="Consolas" panose="020B0609020204030204" pitchFamily="49" charset="0"/>
              </a:rPr>
              <a:t>h1 {</a:t>
            </a:r>
            <a:br>
              <a:rPr lang="en-IN" sz="2400" b="0" i="0" dirty="0">
                <a:effectLst/>
                <a:latin typeface="Consolas" panose="020B0609020204030204" pitchFamily="49" charset="0"/>
              </a:rPr>
            </a:br>
            <a:r>
              <a:rPr lang="en-IN" sz="2400" b="0" i="0" dirty="0">
                <a:effectLst/>
                <a:latin typeface="Consolas" panose="020B0609020204030204" pitchFamily="49" charset="0"/>
              </a:rPr>
              <a:t>  </a:t>
            </a:r>
            <a:r>
              <a:rPr lang="en-IN" sz="2400" b="0" i="0" dirty="0" err="1">
                <a:effectLst/>
                <a:latin typeface="Consolas" panose="020B0609020204030204" pitchFamily="49" charset="0"/>
              </a:rPr>
              <a:t>color</a:t>
            </a:r>
            <a:r>
              <a:rPr lang="en-IN" sz="2400" b="0" i="0" dirty="0">
                <a:effectLst/>
                <a:latin typeface="Consolas" panose="020B0609020204030204" pitchFamily="49" charset="0"/>
              </a:rPr>
              <a:t>: navy;</a:t>
            </a:r>
            <a:br>
              <a:rPr lang="en-IN" sz="2400" b="0" i="0" dirty="0">
                <a:effectLst/>
                <a:latin typeface="Consolas" panose="020B0609020204030204" pitchFamily="49" charset="0"/>
              </a:rPr>
            </a:br>
            <a:r>
              <a:rPr lang="en-IN" sz="2400" b="0" i="0" dirty="0">
                <a:effectLst/>
                <a:latin typeface="Consolas" panose="020B0609020204030204" pitchFamily="49" charset="0"/>
              </a:rPr>
              <a:t>  margin-left: 20px;</a:t>
            </a:r>
            <a:br>
              <a:rPr lang="en-IN" sz="2400" b="0" i="0" dirty="0">
                <a:effectLst/>
                <a:latin typeface="Consolas" panose="020B0609020204030204" pitchFamily="49" charset="0"/>
              </a:rPr>
            </a:br>
            <a:r>
              <a:rPr lang="en-IN" sz="2400" b="0" i="0" dirty="0">
                <a:effectLst/>
                <a:latin typeface="Consolas" panose="020B0609020204030204" pitchFamily="49" charset="0"/>
              </a:rPr>
              <a:t>}</a:t>
            </a:r>
          </a:p>
          <a:p>
            <a:endParaRPr lang="en-US" sz="2400" dirty="0"/>
          </a:p>
        </p:txBody>
      </p:sp>
      <p:sp>
        <p:nvSpPr>
          <p:cNvPr id="5" name="TextBox 4">
            <a:extLst>
              <a:ext uri="{FF2B5EF4-FFF2-40B4-BE49-F238E27FC236}">
                <a16:creationId xmlns:a16="http://schemas.microsoft.com/office/drawing/2014/main" id="{188421E2-49B0-0C3D-674C-8BD3FF52B177}"/>
              </a:ext>
            </a:extLst>
          </p:cNvPr>
          <p:cNvSpPr txBox="1"/>
          <p:nvPr/>
        </p:nvSpPr>
        <p:spPr>
          <a:xfrm>
            <a:off x="5903120" y="2784103"/>
            <a:ext cx="6093618" cy="1631216"/>
          </a:xfrm>
          <a:prstGeom prst="rect">
            <a:avLst/>
          </a:prstGeom>
          <a:noFill/>
          <a:ln w="19050">
            <a:solidFill>
              <a:schemeClr val="bg1"/>
            </a:solidFill>
          </a:ln>
        </p:spPr>
        <p:txBody>
          <a:bodyPr wrap="square">
            <a:spAutoFit/>
          </a:bodyPr>
          <a:lstStyle/>
          <a:p>
            <a:pPr algn="l"/>
            <a:r>
              <a:rPr lang="en-IN" sz="2000" b="0" i="0" dirty="0">
                <a:solidFill>
                  <a:schemeClr val="bg1"/>
                </a:solidFill>
                <a:effectLst/>
                <a:latin typeface="Verdana" panose="020B0604030504040204" pitchFamily="34" charset="0"/>
              </a:rPr>
              <a:t>An external style sheet can be written in any text editor, and must be saved with a .</a:t>
            </a:r>
            <a:r>
              <a:rPr lang="en-IN" sz="2000" b="0" i="0" dirty="0" err="1">
                <a:solidFill>
                  <a:schemeClr val="bg1"/>
                </a:solidFill>
                <a:effectLst/>
                <a:latin typeface="Verdana" panose="020B0604030504040204" pitchFamily="34" charset="0"/>
              </a:rPr>
              <a:t>css</a:t>
            </a:r>
            <a:r>
              <a:rPr lang="en-IN" sz="2000" b="0" i="0" dirty="0">
                <a:solidFill>
                  <a:schemeClr val="bg1"/>
                </a:solidFill>
                <a:effectLst/>
                <a:latin typeface="Verdana" panose="020B0604030504040204" pitchFamily="34" charset="0"/>
              </a:rPr>
              <a:t> extension.</a:t>
            </a:r>
          </a:p>
          <a:p>
            <a:pPr algn="l"/>
            <a:r>
              <a:rPr lang="en-IN" sz="2000" b="0" i="0" dirty="0">
                <a:solidFill>
                  <a:schemeClr val="bg1"/>
                </a:solidFill>
                <a:effectLst/>
                <a:latin typeface="Verdana" panose="020B0604030504040204" pitchFamily="34" charset="0"/>
              </a:rPr>
              <a:t>The external .</a:t>
            </a:r>
            <a:r>
              <a:rPr lang="en-IN" sz="2000" b="0" i="0" dirty="0" err="1">
                <a:solidFill>
                  <a:schemeClr val="bg1"/>
                </a:solidFill>
                <a:effectLst/>
                <a:latin typeface="Verdana" panose="020B0604030504040204" pitchFamily="34" charset="0"/>
              </a:rPr>
              <a:t>css</a:t>
            </a:r>
            <a:r>
              <a:rPr lang="en-IN" sz="2000" b="0" i="0" dirty="0">
                <a:solidFill>
                  <a:schemeClr val="bg1"/>
                </a:solidFill>
                <a:effectLst/>
                <a:latin typeface="Verdana" panose="020B0604030504040204" pitchFamily="34" charset="0"/>
              </a:rPr>
              <a:t> file should not contain any HTML tags.</a:t>
            </a:r>
          </a:p>
        </p:txBody>
      </p:sp>
      <p:sp>
        <p:nvSpPr>
          <p:cNvPr id="7" name="TextBox 6">
            <a:extLst>
              <a:ext uri="{FF2B5EF4-FFF2-40B4-BE49-F238E27FC236}">
                <a16:creationId xmlns:a16="http://schemas.microsoft.com/office/drawing/2014/main" id="{62779623-1267-DA33-4164-F3316D4B6218}"/>
              </a:ext>
            </a:extLst>
          </p:cNvPr>
          <p:cNvSpPr txBox="1"/>
          <p:nvPr/>
        </p:nvSpPr>
        <p:spPr>
          <a:xfrm>
            <a:off x="5795962" y="4625543"/>
            <a:ext cx="6093618" cy="1938992"/>
          </a:xfrm>
          <a:prstGeom prst="rect">
            <a:avLst/>
          </a:prstGeom>
          <a:noFill/>
          <a:ln w="31750">
            <a:solidFill>
              <a:schemeClr val="bg1"/>
            </a:solidFill>
          </a:ln>
        </p:spPr>
        <p:txBody>
          <a:bodyPr wrap="square">
            <a:spAutoFit/>
          </a:bodyPr>
          <a:lstStyle/>
          <a:p>
            <a:pPr algn="just"/>
            <a:r>
              <a:rPr lang="en-IN" sz="2400" b="1" i="0" dirty="0">
                <a:solidFill>
                  <a:schemeClr val="bg1"/>
                </a:solidFill>
                <a:effectLst/>
                <a:latin typeface="Verdana" panose="020B0604030504040204" pitchFamily="34" charset="0"/>
              </a:rPr>
              <a:t>Note:</a:t>
            </a:r>
            <a:r>
              <a:rPr lang="en-IN" sz="2400" b="0" i="0" dirty="0">
                <a:solidFill>
                  <a:schemeClr val="bg1"/>
                </a:solidFill>
                <a:effectLst/>
                <a:latin typeface="Verdana" panose="020B0604030504040204" pitchFamily="34" charset="0"/>
              </a:rPr>
              <a:t> </a:t>
            </a:r>
          </a:p>
          <a:p>
            <a:pPr algn="just"/>
            <a:r>
              <a:rPr lang="en-IN" sz="2400" b="0" i="0" dirty="0">
                <a:solidFill>
                  <a:schemeClr val="bg1"/>
                </a:solidFill>
                <a:effectLst/>
                <a:latin typeface="Verdana" panose="020B0604030504040204" pitchFamily="34" charset="0"/>
              </a:rPr>
              <a:t>Do not add a space between the property value and the unit:</a:t>
            </a:r>
            <a:br>
              <a:rPr lang="en-IN" sz="2400" b="0" i="0" dirty="0">
                <a:solidFill>
                  <a:schemeClr val="bg1"/>
                </a:solidFill>
                <a:effectLst/>
                <a:latin typeface="Verdana" panose="020B0604030504040204" pitchFamily="34" charset="0"/>
              </a:rPr>
            </a:br>
            <a:r>
              <a:rPr lang="en-IN" sz="2400" b="0" i="0" dirty="0">
                <a:solidFill>
                  <a:schemeClr val="bg1"/>
                </a:solidFill>
                <a:effectLst/>
                <a:latin typeface="Verdana" panose="020B0604030504040204" pitchFamily="34" charset="0"/>
              </a:rPr>
              <a:t>Incorrect (space): margin-left: 20 </a:t>
            </a:r>
            <a:r>
              <a:rPr lang="en-IN" sz="2400" b="0" i="0" dirty="0" err="1">
                <a:solidFill>
                  <a:schemeClr val="bg1"/>
                </a:solidFill>
                <a:effectLst/>
                <a:latin typeface="Verdana" panose="020B0604030504040204" pitchFamily="34" charset="0"/>
              </a:rPr>
              <a:t>px</a:t>
            </a:r>
            <a:r>
              <a:rPr lang="en-IN" sz="2400" b="0" i="0" dirty="0">
                <a:solidFill>
                  <a:schemeClr val="bg1"/>
                </a:solidFill>
                <a:effectLst/>
                <a:latin typeface="Verdana" panose="020B0604030504040204" pitchFamily="34" charset="0"/>
              </a:rPr>
              <a:t>;</a:t>
            </a:r>
            <a:br>
              <a:rPr lang="en-IN" sz="2400" b="0" i="0" dirty="0">
                <a:solidFill>
                  <a:schemeClr val="bg1"/>
                </a:solidFill>
                <a:effectLst/>
                <a:latin typeface="Verdana" panose="020B0604030504040204" pitchFamily="34" charset="0"/>
              </a:rPr>
            </a:br>
            <a:r>
              <a:rPr lang="en-IN" sz="2400" b="0" i="0" dirty="0">
                <a:solidFill>
                  <a:schemeClr val="bg1"/>
                </a:solidFill>
                <a:effectLst/>
                <a:latin typeface="Verdana" panose="020B0604030504040204" pitchFamily="34" charset="0"/>
              </a:rPr>
              <a:t>Correct (</a:t>
            </a:r>
            <a:r>
              <a:rPr lang="en-IN" sz="2400" b="0" i="0" dirty="0" err="1">
                <a:solidFill>
                  <a:schemeClr val="bg1"/>
                </a:solidFill>
                <a:effectLst/>
                <a:latin typeface="Verdana" panose="020B0604030504040204" pitchFamily="34" charset="0"/>
              </a:rPr>
              <a:t>nospace</a:t>
            </a:r>
            <a:r>
              <a:rPr lang="en-IN" sz="2400" b="0" i="0" dirty="0">
                <a:solidFill>
                  <a:schemeClr val="bg1"/>
                </a:solidFill>
                <a:effectLst/>
                <a:latin typeface="Verdana" panose="020B0604030504040204" pitchFamily="34" charset="0"/>
              </a:rPr>
              <a:t>): margin-left: 20px;</a:t>
            </a:r>
          </a:p>
        </p:txBody>
      </p:sp>
    </p:spTree>
    <p:extLst>
      <p:ext uri="{BB962C8B-B14F-4D97-AF65-F5344CB8AC3E}">
        <p14:creationId xmlns:p14="http://schemas.microsoft.com/office/powerpoint/2010/main" val="400230538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5EEA43-0D4C-270F-2C22-4A0A00CDD56C}"/>
              </a:ext>
            </a:extLst>
          </p:cNvPr>
          <p:cNvSpPr>
            <a:spLocks noGrp="1"/>
          </p:cNvSpPr>
          <p:nvPr>
            <p:ph type="title"/>
          </p:nvPr>
        </p:nvSpPr>
        <p:spPr/>
        <p:txBody>
          <a:bodyPr>
            <a:normAutofit/>
          </a:bodyPr>
          <a:lstStyle/>
          <a:p>
            <a:r>
              <a:rPr lang="en-IN" b="0" i="0" dirty="0">
                <a:effectLst/>
                <a:latin typeface="Segoe UI" panose="020B0502040204020203" pitchFamily="34" charset="0"/>
              </a:rPr>
              <a:t>Internal CSS</a:t>
            </a:r>
            <a:br>
              <a:rPr lang="en-IN" b="0" i="0" dirty="0">
                <a:effectLst/>
                <a:latin typeface="Segoe UI" panose="020B0502040204020203" pitchFamily="34" charset="0"/>
              </a:rPr>
            </a:br>
            <a:endParaRPr lang="en-US" dirty="0"/>
          </a:p>
        </p:txBody>
      </p:sp>
      <p:sp>
        <p:nvSpPr>
          <p:cNvPr id="3" name="Content Placeholder 2">
            <a:extLst>
              <a:ext uri="{FF2B5EF4-FFF2-40B4-BE49-F238E27FC236}">
                <a16:creationId xmlns:a16="http://schemas.microsoft.com/office/drawing/2014/main" id="{629B4C52-FB7B-DE7A-D1B5-458944C794AA}"/>
              </a:ext>
            </a:extLst>
          </p:cNvPr>
          <p:cNvSpPr>
            <a:spLocks noGrp="1"/>
          </p:cNvSpPr>
          <p:nvPr>
            <p:ph idx="1"/>
          </p:nvPr>
        </p:nvSpPr>
        <p:spPr/>
        <p:txBody>
          <a:bodyPr/>
          <a:lstStyle/>
          <a:p>
            <a:pPr algn="l"/>
            <a:r>
              <a:rPr lang="en-IN" b="0" i="0" dirty="0">
                <a:effectLst/>
                <a:latin typeface="Verdana" panose="020B0604030504040204" pitchFamily="34" charset="0"/>
              </a:rPr>
              <a:t>An internal style sheet may be used if one single HTML page has a unique style.</a:t>
            </a:r>
          </a:p>
          <a:p>
            <a:pPr algn="l"/>
            <a:r>
              <a:rPr lang="en-IN" b="0" i="0" dirty="0">
                <a:effectLst/>
                <a:latin typeface="Verdana" panose="020B0604030504040204" pitchFamily="34" charset="0"/>
              </a:rPr>
              <a:t>The internal style is defined inside the &lt;style&gt; element, inside the head section.</a:t>
            </a:r>
          </a:p>
          <a:p>
            <a:endParaRPr lang="en-US" dirty="0"/>
          </a:p>
        </p:txBody>
      </p:sp>
    </p:spTree>
    <p:extLst>
      <p:ext uri="{BB962C8B-B14F-4D97-AF65-F5344CB8AC3E}">
        <p14:creationId xmlns:p14="http://schemas.microsoft.com/office/powerpoint/2010/main" val="359890948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6EE9047-08E8-D975-CBFA-37B99B5D6375}"/>
              </a:ext>
            </a:extLst>
          </p:cNvPr>
          <p:cNvPicPr>
            <a:picLocks noChangeAspect="1"/>
          </p:cNvPicPr>
          <p:nvPr/>
        </p:nvPicPr>
        <p:blipFill>
          <a:blip r:embed="rId2"/>
          <a:stretch>
            <a:fillRect/>
          </a:stretch>
        </p:blipFill>
        <p:spPr>
          <a:xfrm>
            <a:off x="0" y="44450"/>
            <a:ext cx="12192000" cy="6769100"/>
          </a:xfrm>
          <a:prstGeom prst="rect">
            <a:avLst/>
          </a:prstGeom>
        </p:spPr>
      </p:pic>
    </p:spTree>
    <p:extLst>
      <p:ext uri="{BB962C8B-B14F-4D97-AF65-F5344CB8AC3E}">
        <p14:creationId xmlns:p14="http://schemas.microsoft.com/office/powerpoint/2010/main" val="14303825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80343B-CE77-B96F-9B91-7A50ADF6B7B0}"/>
              </a:ext>
            </a:extLst>
          </p:cNvPr>
          <p:cNvSpPr>
            <a:spLocks noGrp="1"/>
          </p:cNvSpPr>
          <p:nvPr>
            <p:ph type="title"/>
          </p:nvPr>
        </p:nvSpPr>
        <p:spPr>
          <a:xfrm>
            <a:off x="981075" y="77033"/>
            <a:ext cx="9463088" cy="2014142"/>
          </a:xfrm>
        </p:spPr>
        <p:txBody>
          <a:bodyPr>
            <a:normAutofit/>
          </a:bodyPr>
          <a:lstStyle/>
          <a:p>
            <a:r>
              <a:rPr lang="en-IN" b="0" i="0" dirty="0">
                <a:solidFill>
                  <a:schemeClr val="tx2"/>
                </a:solidFill>
                <a:effectLst/>
                <a:latin typeface="Segoe UI" panose="020B0502040204020203" pitchFamily="34" charset="0"/>
              </a:rPr>
              <a:t>CSS Demo - One HTML Page - Multiple Styles!</a:t>
            </a:r>
            <a:br>
              <a:rPr lang="en-IN" b="0" i="0" dirty="0">
                <a:solidFill>
                  <a:schemeClr val="tx2"/>
                </a:solidFill>
                <a:effectLst/>
                <a:latin typeface="Segoe UI" panose="020B0502040204020203" pitchFamily="34" charset="0"/>
              </a:rPr>
            </a:br>
            <a:endParaRPr lang="en-US" dirty="0">
              <a:solidFill>
                <a:schemeClr val="tx2"/>
              </a:solidFill>
            </a:endParaRPr>
          </a:p>
        </p:txBody>
      </p:sp>
      <p:sp>
        <p:nvSpPr>
          <p:cNvPr id="3" name="Content Placeholder 2">
            <a:extLst>
              <a:ext uri="{FF2B5EF4-FFF2-40B4-BE49-F238E27FC236}">
                <a16:creationId xmlns:a16="http://schemas.microsoft.com/office/drawing/2014/main" id="{773F48E2-6DF4-538B-FE62-E8A89E58F04C}"/>
              </a:ext>
            </a:extLst>
          </p:cNvPr>
          <p:cNvSpPr>
            <a:spLocks noGrp="1"/>
          </p:cNvSpPr>
          <p:nvPr>
            <p:ph idx="1"/>
          </p:nvPr>
        </p:nvSpPr>
        <p:spPr>
          <a:xfrm>
            <a:off x="838200" y="1728788"/>
            <a:ext cx="6034088" cy="4285826"/>
          </a:xfrm>
        </p:spPr>
        <p:txBody>
          <a:bodyPr>
            <a:noAutofit/>
          </a:bodyPr>
          <a:lstStyle/>
          <a:p>
            <a:r>
              <a:rPr lang="en-IN" b="0" i="0" dirty="0">
                <a:solidFill>
                  <a:schemeClr val="tx2"/>
                </a:solidFill>
                <a:effectLst/>
                <a:latin typeface="Verdana" panose="020B0604030504040204" pitchFamily="34" charset="0"/>
              </a:rPr>
              <a:t>Here we will show one HTML page displayed with four different stylesheets. Click on the "Stylesheet 1", "Stylesheet 2", "Stylesheet 3", "Stylesheet 4" links below to see the different styles:</a:t>
            </a:r>
          </a:p>
          <a:p>
            <a:endParaRPr lang="en-US" dirty="0">
              <a:solidFill>
                <a:schemeClr val="tx2"/>
              </a:solidFill>
            </a:endParaRPr>
          </a:p>
        </p:txBody>
      </p:sp>
      <p:pic>
        <p:nvPicPr>
          <p:cNvPr id="7" name="Graphic 6" descr="Web Design">
            <a:extLst>
              <a:ext uri="{FF2B5EF4-FFF2-40B4-BE49-F238E27FC236}">
                <a16:creationId xmlns:a16="http://schemas.microsoft.com/office/drawing/2014/main" id="{8C3C79A1-9204-9AE9-D855-7D89AB72455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26806" y="1020267"/>
            <a:ext cx="4817466" cy="4817466"/>
          </a:xfrm>
          <a:prstGeom prst="rect">
            <a:avLst/>
          </a:prstGeom>
        </p:spPr>
      </p:pic>
    </p:spTree>
    <p:extLst>
      <p:ext uri="{BB962C8B-B14F-4D97-AF65-F5344CB8AC3E}">
        <p14:creationId xmlns:p14="http://schemas.microsoft.com/office/powerpoint/2010/main" val="27787693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04DB8-A9EA-F338-2435-81E2AEEB6E5F}"/>
              </a:ext>
            </a:extLst>
          </p:cNvPr>
          <p:cNvSpPr>
            <a:spLocks noGrp="1"/>
          </p:cNvSpPr>
          <p:nvPr>
            <p:ph type="title"/>
          </p:nvPr>
        </p:nvSpPr>
        <p:spPr/>
        <p:txBody>
          <a:bodyPr>
            <a:normAutofit/>
          </a:bodyPr>
          <a:lstStyle/>
          <a:p>
            <a:r>
              <a:rPr lang="en-IN" b="0" i="0" dirty="0">
                <a:effectLst/>
                <a:latin typeface="Segoe UI" panose="020B0502040204020203" pitchFamily="34" charset="0"/>
              </a:rPr>
              <a:t>Inline CSS</a:t>
            </a:r>
            <a:br>
              <a:rPr lang="en-IN" b="0" i="0" dirty="0">
                <a:effectLst/>
                <a:latin typeface="Segoe UI" panose="020B0502040204020203" pitchFamily="34" charset="0"/>
              </a:rPr>
            </a:br>
            <a:endParaRPr lang="en-US" dirty="0"/>
          </a:p>
        </p:txBody>
      </p:sp>
      <p:sp>
        <p:nvSpPr>
          <p:cNvPr id="3" name="Content Placeholder 2">
            <a:extLst>
              <a:ext uri="{FF2B5EF4-FFF2-40B4-BE49-F238E27FC236}">
                <a16:creationId xmlns:a16="http://schemas.microsoft.com/office/drawing/2014/main" id="{2FD1301C-A8BF-E9EB-5661-3AFAFB18D82B}"/>
              </a:ext>
            </a:extLst>
          </p:cNvPr>
          <p:cNvSpPr>
            <a:spLocks noGrp="1"/>
          </p:cNvSpPr>
          <p:nvPr>
            <p:ph idx="1"/>
          </p:nvPr>
        </p:nvSpPr>
        <p:spPr>
          <a:xfrm>
            <a:off x="123826" y="1331118"/>
            <a:ext cx="10515600" cy="4195763"/>
          </a:xfrm>
        </p:spPr>
        <p:txBody>
          <a:bodyPr>
            <a:normAutofit fontScale="92500" lnSpcReduction="20000"/>
          </a:bodyPr>
          <a:lstStyle/>
          <a:p>
            <a:pPr marL="0" indent="0" algn="l">
              <a:buNone/>
            </a:pPr>
            <a:r>
              <a:rPr lang="en-IN" sz="3100" b="0" i="0" u="sng" dirty="0">
                <a:effectLst/>
                <a:latin typeface="Segoe UI" panose="020B0502040204020203" pitchFamily="34" charset="0"/>
              </a:rPr>
              <a:t>Example</a:t>
            </a:r>
          </a:p>
          <a:p>
            <a:pPr algn="l"/>
            <a:r>
              <a:rPr lang="en-IN" b="0" i="0" dirty="0">
                <a:effectLst/>
                <a:latin typeface="Verdana" panose="020B0604030504040204" pitchFamily="34" charset="0"/>
              </a:rPr>
              <a:t>Inline styles are defined within the "style" attribute of the relevant element:</a:t>
            </a:r>
          </a:p>
          <a:p>
            <a:pPr algn="l"/>
            <a:r>
              <a:rPr lang="en-IN" b="0" i="0" dirty="0">
                <a:effectLst/>
                <a:latin typeface="Consolas" panose="020B0609020204030204" pitchFamily="49" charset="0"/>
              </a:rPr>
              <a:t>&lt;!DOCTYPE html&gt;</a:t>
            </a:r>
            <a:br>
              <a:rPr lang="en-IN" b="0" i="0" dirty="0">
                <a:effectLst/>
                <a:latin typeface="Consolas" panose="020B0609020204030204" pitchFamily="49" charset="0"/>
              </a:rPr>
            </a:br>
            <a:r>
              <a:rPr lang="en-IN" b="0" i="0" dirty="0">
                <a:effectLst/>
                <a:latin typeface="Consolas" panose="020B0609020204030204" pitchFamily="49" charset="0"/>
              </a:rPr>
              <a:t>&lt;html&gt;</a:t>
            </a:r>
            <a:br>
              <a:rPr lang="en-IN" b="0" i="0" dirty="0">
                <a:effectLst/>
                <a:latin typeface="Consolas" panose="020B0609020204030204" pitchFamily="49" charset="0"/>
              </a:rPr>
            </a:br>
            <a:r>
              <a:rPr lang="en-IN" b="0" i="0" dirty="0">
                <a:effectLst/>
                <a:latin typeface="Consolas" panose="020B0609020204030204" pitchFamily="49" charset="0"/>
              </a:rPr>
              <a:t>&lt;body&gt;</a:t>
            </a:r>
            <a:br>
              <a:rPr lang="en-IN" b="0" i="0" dirty="0">
                <a:effectLst/>
                <a:latin typeface="Consolas" panose="020B0609020204030204" pitchFamily="49" charset="0"/>
              </a:rPr>
            </a:br>
            <a:br>
              <a:rPr lang="en-IN" b="0" i="0" dirty="0">
                <a:effectLst/>
                <a:latin typeface="Consolas" panose="020B0609020204030204" pitchFamily="49" charset="0"/>
              </a:rPr>
            </a:br>
            <a:r>
              <a:rPr lang="en-IN" b="0" i="0" dirty="0">
                <a:effectLst/>
                <a:latin typeface="Consolas" panose="020B0609020204030204" pitchFamily="49" charset="0"/>
              </a:rPr>
              <a:t>&lt;h1 style="</a:t>
            </a:r>
            <a:r>
              <a:rPr lang="en-IN" b="0" i="0" dirty="0" err="1">
                <a:effectLst/>
                <a:latin typeface="Consolas" panose="020B0609020204030204" pitchFamily="49" charset="0"/>
              </a:rPr>
              <a:t>color:blue;text-align:center</a:t>
            </a:r>
            <a:r>
              <a:rPr lang="en-IN" b="0" i="0" dirty="0">
                <a:effectLst/>
                <a:latin typeface="Consolas" panose="020B0609020204030204" pitchFamily="49" charset="0"/>
              </a:rPr>
              <a:t>;"&gt;This is a heading&lt;/h1&gt;</a:t>
            </a:r>
            <a:br>
              <a:rPr lang="en-IN" b="0" i="0" dirty="0">
                <a:effectLst/>
                <a:latin typeface="Consolas" panose="020B0609020204030204" pitchFamily="49" charset="0"/>
              </a:rPr>
            </a:br>
            <a:r>
              <a:rPr lang="en-IN" b="0" i="0" dirty="0">
                <a:effectLst/>
                <a:latin typeface="Consolas" panose="020B0609020204030204" pitchFamily="49" charset="0"/>
              </a:rPr>
              <a:t>&lt;p style="</a:t>
            </a:r>
            <a:r>
              <a:rPr lang="en-IN" b="0" i="0" dirty="0" err="1">
                <a:effectLst/>
                <a:latin typeface="Consolas" panose="020B0609020204030204" pitchFamily="49" charset="0"/>
              </a:rPr>
              <a:t>color:red</a:t>
            </a:r>
            <a:r>
              <a:rPr lang="en-IN" b="0" i="0" dirty="0">
                <a:effectLst/>
                <a:latin typeface="Consolas" panose="020B0609020204030204" pitchFamily="49" charset="0"/>
              </a:rPr>
              <a:t>;"&gt;This is a paragraph.&lt;/p&gt;</a:t>
            </a:r>
            <a:br>
              <a:rPr lang="en-IN" b="0" i="0" dirty="0">
                <a:effectLst/>
                <a:latin typeface="Consolas" panose="020B0609020204030204" pitchFamily="49" charset="0"/>
              </a:rPr>
            </a:br>
            <a:br>
              <a:rPr lang="en-IN" b="0" i="0" dirty="0">
                <a:effectLst/>
                <a:latin typeface="Consolas" panose="020B0609020204030204" pitchFamily="49" charset="0"/>
              </a:rPr>
            </a:br>
            <a:r>
              <a:rPr lang="en-IN" b="0" i="0" dirty="0">
                <a:effectLst/>
                <a:latin typeface="Consolas" panose="020B0609020204030204" pitchFamily="49" charset="0"/>
              </a:rPr>
              <a:t>&lt;/body&gt;</a:t>
            </a:r>
            <a:br>
              <a:rPr lang="en-IN" b="0" i="0" dirty="0">
                <a:effectLst/>
                <a:latin typeface="Consolas" panose="020B0609020204030204" pitchFamily="49" charset="0"/>
              </a:rPr>
            </a:br>
            <a:r>
              <a:rPr lang="en-IN" b="0" i="0" dirty="0">
                <a:effectLst/>
                <a:latin typeface="Consolas" panose="020B0609020204030204" pitchFamily="49" charset="0"/>
              </a:rPr>
              <a:t>&lt;/html&gt;</a:t>
            </a:r>
          </a:p>
          <a:p>
            <a:endParaRPr lang="en-US" dirty="0"/>
          </a:p>
        </p:txBody>
      </p:sp>
      <p:sp>
        <p:nvSpPr>
          <p:cNvPr id="5" name="TextBox 4">
            <a:extLst>
              <a:ext uri="{FF2B5EF4-FFF2-40B4-BE49-F238E27FC236}">
                <a16:creationId xmlns:a16="http://schemas.microsoft.com/office/drawing/2014/main" id="{0C320ED6-0569-8EFC-917A-CFBAB43A6A76}"/>
              </a:ext>
            </a:extLst>
          </p:cNvPr>
          <p:cNvSpPr txBox="1"/>
          <p:nvPr/>
        </p:nvSpPr>
        <p:spPr>
          <a:xfrm>
            <a:off x="5867401" y="5066347"/>
            <a:ext cx="6093618" cy="1477328"/>
          </a:xfrm>
          <a:prstGeom prst="rect">
            <a:avLst/>
          </a:prstGeom>
          <a:noFill/>
          <a:ln w="19050">
            <a:solidFill>
              <a:schemeClr val="bg1"/>
            </a:solidFill>
          </a:ln>
        </p:spPr>
        <p:txBody>
          <a:bodyPr wrap="square">
            <a:spAutoFit/>
          </a:bodyPr>
          <a:lstStyle/>
          <a:p>
            <a:pPr algn="l"/>
            <a:r>
              <a:rPr lang="en-IN" b="0" i="0" dirty="0">
                <a:solidFill>
                  <a:schemeClr val="bg1"/>
                </a:solidFill>
                <a:effectLst/>
                <a:latin typeface="Verdana" panose="020B0604030504040204" pitchFamily="34" charset="0"/>
              </a:rPr>
              <a:t>An inline style may be used to apply a unique style for a single element.</a:t>
            </a:r>
          </a:p>
          <a:p>
            <a:pPr algn="l"/>
            <a:r>
              <a:rPr lang="en-IN" b="0" i="0" dirty="0">
                <a:solidFill>
                  <a:schemeClr val="bg1"/>
                </a:solidFill>
                <a:effectLst/>
                <a:latin typeface="Verdana" panose="020B0604030504040204" pitchFamily="34" charset="0"/>
              </a:rPr>
              <a:t>To use inline styles, add the style attribute to the relevant element. The style attribute can contain any CSS property.</a:t>
            </a:r>
          </a:p>
        </p:txBody>
      </p:sp>
    </p:spTree>
    <p:extLst>
      <p:ext uri="{BB962C8B-B14F-4D97-AF65-F5344CB8AC3E}">
        <p14:creationId xmlns:p14="http://schemas.microsoft.com/office/powerpoint/2010/main" val="92096613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D4F91CA-9F7A-41E3-9AF4-B39677B26022}"/>
              </a:ext>
            </a:extLst>
          </p:cNvPr>
          <p:cNvPicPr>
            <a:picLocks noChangeAspect="1"/>
          </p:cNvPicPr>
          <p:nvPr/>
        </p:nvPicPr>
        <p:blipFill>
          <a:blip r:embed="rId2"/>
          <a:stretch>
            <a:fillRect/>
          </a:stretch>
        </p:blipFill>
        <p:spPr>
          <a:xfrm>
            <a:off x="0" y="0"/>
            <a:ext cx="12192000" cy="6857999"/>
          </a:xfrm>
          <a:prstGeom prst="rect">
            <a:avLst/>
          </a:prstGeom>
        </p:spPr>
      </p:pic>
    </p:spTree>
    <p:extLst>
      <p:ext uri="{BB962C8B-B14F-4D97-AF65-F5344CB8AC3E}">
        <p14:creationId xmlns:p14="http://schemas.microsoft.com/office/powerpoint/2010/main" val="195020240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Person writing on a notepad">
            <a:extLst>
              <a:ext uri="{FF2B5EF4-FFF2-40B4-BE49-F238E27FC236}">
                <a16:creationId xmlns:a16="http://schemas.microsoft.com/office/drawing/2014/main" id="{64B36E0E-4546-E2E1-5178-3A5BC329A6BA}"/>
              </a:ext>
            </a:extLst>
          </p:cNvPr>
          <p:cNvPicPr>
            <a:picLocks noChangeAspect="1"/>
          </p:cNvPicPr>
          <p:nvPr/>
        </p:nvPicPr>
        <p:blipFill rotWithShape="1">
          <a:blip r:embed="rId2">
            <a:alphaModFix amt="70000"/>
          </a:blip>
          <a:srcRect t="13175" r="-1" b="15842"/>
          <a:stretch/>
        </p:blipFill>
        <p:spPr>
          <a:xfrm>
            <a:off x="20" y="10"/>
            <a:ext cx="12188932" cy="6856614"/>
          </a:xfrm>
          <a:prstGeom prst="rect">
            <a:avLst/>
          </a:prstGeom>
        </p:spPr>
      </p:pic>
      <p:sp>
        <p:nvSpPr>
          <p:cNvPr id="2" name="Title 1">
            <a:extLst>
              <a:ext uri="{FF2B5EF4-FFF2-40B4-BE49-F238E27FC236}">
                <a16:creationId xmlns:a16="http://schemas.microsoft.com/office/drawing/2014/main" id="{A61F9C59-2153-5053-4819-CBA1A69C0F5A}"/>
              </a:ext>
            </a:extLst>
          </p:cNvPr>
          <p:cNvSpPr>
            <a:spLocks noGrp="1"/>
          </p:cNvSpPr>
          <p:nvPr>
            <p:ph type="ctrTitle"/>
          </p:nvPr>
        </p:nvSpPr>
        <p:spPr>
          <a:xfrm>
            <a:off x="2177143" y="910334"/>
            <a:ext cx="7530685" cy="3672551"/>
          </a:xfrm>
        </p:spPr>
        <p:txBody>
          <a:bodyPr>
            <a:noAutofit/>
          </a:bodyPr>
          <a:lstStyle/>
          <a:p>
            <a:r>
              <a:rPr lang="en-US" sz="3600" b="1" dirty="0"/>
              <a:t>CSS-</a:t>
            </a:r>
            <a:r>
              <a:rPr lang="en-US" sz="3600" b="1" dirty="0" err="1"/>
              <a:t>Borders,Pseudo</a:t>
            </a:r>
            <a:r>
              <a:rPr lang="en-US" sz="3600" b="1" dirty="0"/>
              <a:t> Class &amp; Elements</a:t>
            </a:r>
            <a:br>
              <a:rPr lang="en-US" sz="3600" b="1" dirty="0"/>
            </a:br>
            <a:r>
              <a:rPr lang="en-US" sz="3600" b="1" dirty="0"/>
              <a:t> 29</a:t>
            </a:r>
            <a:r>
              <a:rPr lang="en-US" sz="3600" b="1" baseline="30000" dirty="0"/>
              <a:t>th</a:t>
            </a:r>
            <a:r>
              <a:rPr lang="en-US" sz="3600" b="1" dirty="0"/>
              <a:t> Sept 2022</a:t>
            </a:r>
            <a:br>
              <a:rPr lang="en-US" sz="3600" b="1" dirty="0"/>
            </a:br>
            <a:br>
              <a:rPr lang="en-US" sz="3600" b="1" dirty="0"/>
            </a:br>
            <a:r>
              <a:rPr lang="en-US" sz="2800" b="1" dirty="0"/>
              <a:t>Course</a:t>
            </a:r>
            <a:r>
              <a:rPr lang="en-US" sz="3200" b="1" dirty="0"/>
              <a:t>: </a:t>
            </a:r>
            <a:r>
              <a:rPr lang="en-US" sz="2400" b="1" dirty="0"/>
              <a:t>MCA 3</a:t>
            </a:r>
            <a:r>
              <a:rPr lang="en-US" sz="2400" b="1" baseline="30000" dirty="0"/>
              <a:t>rd</a:t>
            </a:r>
            <a:r>
              <a:rPr lang="en-US" sz="2400" b="1" dirty="0"/>
              <a:t> Semester</a:t>
            </a:r>
            <a:br>
              <a:rPr lang="en-US" sz="2400" b="1" dirty="0"/>
            </a:br>
            <a:r>
              <a:rPr lang="en-US" sz="2400" b="1" dirty="0"/>
              <a:t>SIKKIM UNIVERSITY</a:t>
            </a:r>
            <a:br>
              <a:rPr lang="en-US" sz="3600" b="1" dirty="0"/>
            </a:br>
            <a:endParaRPr lang="en-US" sz="3600" b="1" dirty="0"/>
          </a:p>
        </p:txBody>
      </p:sp>
      <p:sp>
        <p:nvSpPr>
          <p:cNvPr id="3" name="Subtitle 2">
            <a:extLst>
              <a:ext uri="{FF2B5EF4-FFF2-40B4-BE49-F238E27FC236}">
                <a16:creationId xmlns:a16="http://schemas.microsoft.com/office/drawing/2014/main" id="{84D281F5-A8F8-D71E-CF76-C3C1BBA81BB5}"/>
              </a:ext>
            </a:extLst>
          </p:cNvPr>
          <p:cNvSpPr>
            <a:spLocks noGrp="1"/>
          </p:cNvSpPr>
          <p:nvPr>
            <p:ph type="subTitle" idx="1"/>
          </p:nvPr>
        </p:nvSpPr>
        <p:spPr>
          <a:xfrm>
            <a:off x="7040828" y="4101225"/>
            <a:ext cx="2895600" cy="601403"/>
          </a:xfrm>
        </p:spPr>
        <p:txBody>
          <a:bodyPr>
            <a:normAutofit/>
          </a:bodyPr>
          <a:lstStyle/>
          <a:p>
            <a:pPr algn="l"/>
            <a:r>
              <a:rPr lang="en-US" sz="2200" b="1" dirty="0">
                <a:solidFill>
                  <a:schemeClr val="tx1"/>
                </a:solidFill>
              </a:rPr>
              <a:t>-</a:t>
            </a:r>
            <a:r>
              <a:rPr lang="en-US" sz="2200" b="1" dirty="0" err="1">
                <a:solidFill>
                  <a:schemeClr val="tx1"/>
                </a:solidFill>
              </a:rPr>
              <a:t>Pratikshya</a:t>
            </a:r>
            <a:r>
              <a:rPr lang="en-US" sz="2200" b="1" dirty="0">
                <a:solidFill>
                  <a:schemeClr val="tx1"/>
                </a:solidFill>
              </a:rPr>
              <a:t> Sharma</a:t>
            </a:r>
          </a:p>
          <a:p>
            <a:pPr algn="l"/>
            <a:endParaRPr lang="en-US" sz="2200" b="1" dirty="0">
              <a:solidFill>
                <a:schemeClr val="tx1"/>
              </a:solidFill>
            </a:endParaRPr>
          </a:p>
        </p:txBody>
      </p:sp>
    </p:spTree>
    <p:extLst>
      <p:ext uri="{BB962C8B-B14F-4D97-AF65-F5344CB8AC3E}">
        <p14:creationId xmlns:p14="http://schemas.microsoft.com/office/powerpoint/2010/main" val="1037937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400"/>
                                        <p:tgtEl>
                                          <p:spTgt spid="3">
                                            <p:txEl>
                                              <p:pRg st="0" end="0"/>
                                            </p:txEl>
                                          </p:spTgt>
                                        </p:tgtEl>
                                      </p:cBhvr>
                                    </p:animEffect>
                                  </p:childTnLst>
                                </p:cTn>
                              </p:par>
                              <p:par>
                                <p:cTn id="8" presetID="10" presetClass="entr" presetSubtype="0" fill="hold" grpId="0" nodeType="withEffect">
                                  <p:stCondLst>
                                    <p:cond delay="1000"/>
                                  </p:stCondLst>
                                  <p:iterate type="lt">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414BE10-FF4B-C20F-6186-A6C45A320964}"/>
              </a:ext>
            </a:extLst>
          </p:cNvPr>
          <p:cNvSpPr>
            <a:spLocks noGrp="1"/>
          </p:cNvSpPr>
          <p:nvPr>
            <p:ph type="title"/>
          </p:nvPr>
        </p:nvSpPr>
        <p:spPr>
          <a:xfrm>
            <a:off x="838200" y="365125"/>
            <a:ext cx="10515600" cy="1325563"/>
          </a:xfrm>
        </p:spPr>
        <p:txBody>
          <a:bodyPr>
            <a:normAutofit/>
          </a:bodyPr>
          <a:lstStyle/>
          <a:p>
            <a:r>
              <a:rPr lang="en-US" sz="5400" b="1" dirty="0"/>
              <a:t>BORDER</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171D79E-C374-FC53-7CCA-8F919E4B7543}"/>
              </a:ext>
            </a:extLst>
          </p:cNvPr>
          <p:cNvSpPr>
            <a:spLocks noGrp="1"/>
          </p:cNvSpPr>
          <p:nvPr>
            <p:ph idx="1"/>
          </p:nvPr>
        </p:nvSpPr>
        <p:spPr>
          <a:xfrm>
            <a:off x="357352" y="2037376"/>
            <a:ext cx="5505791" cy="3717135"/>
          </a:xfrm>
          <a:ln w="22225">
            <a:solidFill>
              <a:srgbClr val="000000"/>
            </a:solidFill>
          </a:ln>
        </p:spPr>
        <p:txBody>
          <a:bodyPr>
            <a:noAutofit/>
          </a:bodyPr>
          <a:lstStyle/>
          <a:p>
            <a:pPr algn="just"/>
            <a:r>
              <a:rPr lang="en-IN" sz="2000" b="0" i="0" dirty="0">
                <a:effectLst/>
                <a:latin typeface="Nunito" pitchFamily="2" charset="77"/>
              </a:rPr>
              <a:t>The </a:t>
            </a:r>
            <a:r>
              <a:rPr lang="en-IN" sz="2000" b="0" i="1" dirty="0">
                <a:effectLst/>
                <a:latin typeface="Nunito" pitchFamily="2" charset="77"/>
              </a:rPr>
              <a:t>border</a:t>
            </a:r>
            <a:r>
              <a:rPr lang="en-IN" sz="2000" b="0" i="0" dirty="0">
                <a:effectLst/>
                <a:latin typeface="Nunito" pitchFamily="2" charset="77"/>
              </a:rPr>
              <a:t> properties allow you to specify how the border of the box representing an element should look. There are three properties of a border you can change −</a:t>
            </a:r>
          </a:p>
          <a:p>
            <a:pPr algn="just">
              <a:buFont typeface="Arial" panose="020B0604020202020204" pitchFamily="34" charset="0"/>
              <a:buChar char="•"/>
            </a:pPr>
            <a:r>
              <a:rPr lang="en-IN" sz="2000" b="0" i="0" dirty="0">
                <a:effectLst/>
                <a:latin typeface="Nunito" pitchFamily="2" charset="77"/>
              </a:rPr>
              <a:t>The </a:t>
            </a:r>
            <a:r>
              <a:rPr lang="en-IN" sz="2000" b="1" i="0" dirty="0">
                <a:effectLst/>
                <a:latin typeface="Nunito" pitchFamily="2" charset="77"/>
              </a:rPr>
              <a:t>border-</a:t>
            </a:r>
            <a:r>
              <a:rPr lang="en-IN" sz="2000" b="1" i="0" dirty="0" err="1">
                <a:effectLst/>
                <a:latin typeface="Nunito" pitchFamily="2" charset="77"/>
              </a:rPr>
              <a:t>color</a:t>
            </a:r>
            <a:r>
              <a:rPr lang="en-IN" sz="2000" b="0" i="0" dirty="0">
                <a:effectLst/>
                <a:latin typeface="Nunito" pitchFamily="2" charset="77"/>
              </a:rPr>
              <a:t> specifies the </a:t>
            </a:r>
            <a:r>
              <a:rPr lang="en-IN" sz="2000" b="0" i="0" dirty="0" err="1">
                <a:effectLst/>
                <a:latin typeface="Nunito" pitchFamily="2" charset="77"/>
              </a:rPr>
              <a:t>color</a:t>
            </a:r>
            <a:r>
              <a:rPr lang="en-IN" sz="2000" b="0" i="0" dirty="0">
                <a:effectLst/>
                <a:latin typeface="Nunito" pitchFamily="2" charset="77"/>
              </a:rPr>
              <a:t> of a border.</a:t>
            </a:r>
          </a:p>
          <a:p>
            <a:pPr algn="just">
              <a:buFont typeface="Arial" panose="020B0604020202020204" pitchFamily="34" charset="0"/>
              <a:buChar char="•"/>
            </a:pPr>
            <a:r>
              <a:rPr lang="en-IN" sz="2000" b="0" i="0" dirty="0">
                <a:effectLst/>
                <a:latin typeface="Nunito" pitchFamily="2" charset="77"/>
              </a:rPr>
              <a:t>The </a:t>
            </a:r>
            <a:r>
              <a:rPr lang="en-IN" sz="2000" b="1" i="0" dirty="0">
                <a:effectLst/>
                <a:latin typeface="Nunito" pitchFamily="2" charset="77"/>
              </a:rPr>
              <a:t>border-style</a:t>
            </a:r>
            <a:r>
              <a:rPr lang="en-IN" sz="2000" b="0" i="0" dirty="0">
                <a:effectLst/>
                <a:latin typeface="Nunito" pitchFamily="2" charset="77"/>
              </a:rPr>
              <a:t> specifies whether a border should be solid, dashed line, double line, or one of the other possible values.</a:t>
            </a:r>
          </a:p>
          <a:p>
            <a:pPr algn="just">
              <a:buFont typeface="Arial" panose="020B0604020202020204" pitchFamily="34" charset="0"/>
              <a:buChar char="•"/>
            </a:pPr>
            <a:r>
              <a:rPr lang="en-IN" sz="2000" b="0" i="0" dirty="0">
                <a:effectLst/>
                <a:latin typeface="Nunito" pitchFamily="2" charset="77"/>
              </a:rPr>
              <a:t>The </a:t>
            </a:r>
            <a:r>
              <a:rPr lang="en-IN" sz="2000" b="1" i="0" dirty="0">
                <a:effectLst/>
                <a:latin typeface="Nunito" pitchFamily="2" charset="77"/>
              </a:rPr>
              <a:t>border-width</a:t>
            </a:r>
            <a:r>
              <a:rPr lang="en-IN" sz="2000" b="0" i="0" dirty="0">
                <a:effectLst/>
                <a:latin typeface="Nunito" pitchFamily="2" charset="77"/>
              </a:rPr>
              <a:t> specifies the width of a border.</a:t>
            </a:r>
          </a:p>
        </p:txBody>
      </p:sp>
      <p:sp>
        <p:nvSpPr>
          <p:cNvPr id="7" name="TextBox 6">
            <a:extLst>
              <a:ext uri="{FF2B5EF4-FFF2-40B4-BE49-F238E27FC236}">
                <a16:creationId xmlns:a16="http://schemas.microsoft.com/office/drawing/2014/main" id="{E81F95AD-6704-B9DC-0A08-4E544BDD22AF}"/>
              </a:ext>
            </a:extLst>
          </p:cNvPr>
          <p:cNvSpPr txBox="1"/>
          <p:nvPr/>
        </p:nvSpPr>
        <p:spPr>
          <a:xfrm>
            <a:off x="6328857" y="1788519"/>
            <a:ext cx="5505791" cy="4955203"/>
          </a:xfrm>
          <a:prstGeom prst="rect">
            <a:avLst/>
          </a:prstGeom>
          <a:noFill/>
          <a:ln w="22225">
            <a:solidFill>
              <a:srgbClr val="000000"/>
            </a:solidFill>
          </a:ln>
        </p:spPr>
        <p:txBody>
          <a:bodyPr wrap="square">
            <a:spAutoFit/>
          </a:bodyPr>
          <a:lstStyle/>
          <a:p>
            <a:pPr algn="just"/>
            <a:r>
              <a:rPr lang="en-IN" sz="1800" b="1" i="0" dirty="0">
                <a:effectLst/>
                <a:latin typeface="Heebo" pitchFamily="2" charset="-79"/>
                <a:cs typeface="Heebo" pitchFamily="2" charset="-79"/>
              </a:rPr>
              <a:t>The border-</a:t>
            </a:r>
            <a:r>
              <a:rPr lang="en-IN" sz="1800" b="1" i="0" dirty="0" err="1">
                <a:effectLst/>
                <a:latin typeface="Heebo" pitchFamily="2" charset="-79"/>
                <a:cs typeface="Heebo" pitchFamily="2" charset="-79"/>
              </a:rPr>
              <a:t>color</a:t>
            </a:r>
            <a:r>
              <a:rPr lang="en-IN" sz="1800" b="1" i="0" dirty="0">
                <a:effectLst/>
                <a:latin typeface="Heebo" pitchFamily="2" charset="-79"/>
                <a:cs typeface="Heebo" pitchFamily="2" charset="-79"/>
              </a:rPr>
              <a:t> Property</a:t>
            </a:r>
          </a:p>
          <a:p>
            <a:pPr algn="just"/>
            <a:endParaRPr lang="en-IN" sz="1800" b="0" i="0" dirty="0">
              <a:effectLst/>
              <a:latin typeface="Heebo" pitchFamily="2" charset="-79"/>
              <a:cs typeface="Heebo" pitchFamily="2" charset="-79"/>
            </a:endParaRPr>
          </a:p>
          <a:p>
            <a:pPr algn="just"/>
            <a:r>
              <a:rPr lang="en-IN" sz="2000" b="0" i="0" dirty="0">
                <a:effectLst/>
                <a:latin typeface="Nunito" pitchFamily="2" charset="77"/>
              </a:rPr>
              <a:t>The border-</a:t>
            </a:r>
            <a:r>
              <a:rPr lang="en-IN" sz="2000" b="0" i="0" dirty="0" err="1">
                <a:effectLst/>
                <a:latin typeface="Nunito" pitchFamily="2" charset="77"/>
              </a:rPr>
              <a:t>color</a:t>
            </a:r>
            <a:r>
              <a:rPr lang="en-IN" sz="2000" b="0" i="0" dirty="0">
                <a:effectLst/>
                <a:latin typeface="Nunito" pitchFamily="2" charset="77"/>
              </a:rPr>
              <a:t> property allows you to change the </a:t>
            </a:r>
            <a:r>
              <a:rPr lang="en-IN" sz="2000" b="0" i="0" dirty="0" err="1">
                <a:effectLst/>
                <a:latin typeface="Nunito" pitchFamily="2" charset="77"/>
              </a:rPr>
              <a:t>color</a:t>
            </a:r>
            <a:r>
              <a:rPr lang="en-IN" sz="2000" b="0" i="0" dirty="0">
                <a:effectLst/>
                <a:latin typeface="Nunito" pitchFamily="2" charset="77"/>
              </a:rPr>
              <a:t> of the border surrounding an element. You can individually change the </a:t>
            </a:r>
            <a:r>
              <a:rPr lang="en-IN" sz="2000" b="0" i="0" dirty="0" err="1">
                <a:effectLst/>
                <a:latin typeface="Nunito" pitchFamily="2" charset="77"/>
              </a:rPr>
              <a:t>color</a:t>
            </a:r>
            <a:r>
              <a:rPr lang="en-IN" sz="2000" b="0" i="0" dirty="0">
                <a:effectLst/>
                <a:latin typeface="Nunito" pitchFamily="2" charset="77"/>
              </a:rPr>
              <a:t> of the bottom, left, top and right sides of an element's border using the properties −</a:t>
            </a:r>
          </a:p>
          <a:p>
            <a:pPr algn="just"/>
            <a:endParaRPr lang="en-IN" sz="2000" b="0" i="0" dirty="0">
              <a:effectLst/>
              <a:latin typeface="Nunito" pitchFamily="2" charset="77"/>
            </a:endParaRPr>
          </a:p>
          <a:p>
            <a:pPr algn="just">
              <a:buFont typeface="Arial" panose="020B0604020202020204" pitchFamily="34" charset="0"/>
              <a:buChar char="•"/>
            </a:pPr>
            <a:r>
              <a:rPr lang="en-IN" sz="2000" b="1" i="0" dirty="0">
                <a:effectLst/>
                <a:latin typeface="Nunito" pitchFamily="2" charset="77"/>
              </a:rPr>
              <a:t>border-bottom-</a:t>
            </a:r>
            <a:r>
              <a:rPr lang="en-IN" sz="2000" b="1" i="0" dirty="0" err="1">
                <a:effectLst/>
                <a:latin typeface="Nunito" pitchFamily="2" charset="77"/>
              </a:rPr>
              <a:t>color</a:t>
            </a:r>
            <a:r>
              <a:rPr lang="en-IN" sz="2000" b="0" i="0" dirty="0">
                <a:effectLst/>
                <a:latin typeface="Nunito" pitchFamily="2" charset="77"/>
              </a:rPr>
              <a:t> changes the </a:t>
            </a:r>
            <a:r>
              <a:rPr lang="en-IN" sz="2000" b="0" i="0" dirty="0" err="1">
                <a:effectLst/>
                <a:latin typeface="Nunito" pitchFamily="2" charset="77"/>
              </a:rPr>
              <a:t>color</a:t>
            </a:r>
            <a:r>
              <a:rPr lang="en-IN" sz="2000" b="0" i="0" dirty="0">
                <a:effectLst/>
                <a:latin typeface="Nunito" pitchFamily="2" charset="77"/>
              </a:rPr>
              <a:t> of bottom border.</a:t>
            </a:r>
          </a:p>
          <a:p>
            <a:pPr algn="just">
              <a:buFont typeface="Arial" panose="020B0604020202020204" pitchFamily="34" charset="0"/>
              <a:buChar char="•"/>
            </a:pPr>
            <a:r>
              <a:rPr lang="en-IN" sz="2000" b="1" i="0" dirty="0">
                <a:effectLst/>
                <a:latin typeface="Nunito" pitchFamily="2" charset="77"/>
              </a:rPr>
              <a:t>border-top-</a:t>
            </a:r>
            <a:r>
              <a:rPr lang="en-IN" sz="2000" b="1" i="0" dirty="0" err="1">
                <a:effectLst/>
                <a:latin typeface="Nunito" pitchFamily="2" charset="77"/>
              </a:rPr>
              <a:t>color</a:t>
            </a:r>
            <a:r>
              <a:rPr lang="en-IN" sz="2000" b="0" i="0" dirty="0">
                <a:effectLst/>
                <a:latin typeface="Nunito" pitchFamily="2" charset="77"/>
              </a:rPr>
              <a:t> changes the </a:t>
            </a:r>
            <a:r>
              <a:rPr lang="en-IN" sz="2000" b="0" i="0" dirty="0" err="1">
                <a:effectLst/>
                <a:latin typeface="Nunito" pitchFamily="2" charset="77"/>
              </a:rPr>
              <a:t>color</a:t>
            </a:r>
            <a:r>
              <a:rPr lang="en-IN" sz="2000" b="0" i="0" dirty="0">
                <a:effectLst/>
                <a:latin typeface="Nunito" pitchFamily="2" charset="77"/>
              </a:rPr>
              <a:t> of top border.</a:t>
            </a:r>
          </a:p>
          <a:p>
            <a:pPr algn="just">
              <a:buFont typeface="Arial" panose="020B0604020202020204" pitchFamily="34" charset="0"/>
              <a:buChar char="•"/>
            </a:pPr>
            <a:r>
              <a:rPr lang="en-IN" sz="2000" b="1" i="0" dirty="0">
                <a:effectLst/>
                <a:latin typeface="Nunito" pitchFamily="2" charset="77"/>
              </a:rPr>
              <a:t>border-left-</a:t>
            </a:r>
            <a:r>
              <a:rPr lang="en-IN" sz="2000" b="1" i="0" dirty="0" err="1">
                <a:effectLst/>
                <a:latin typeface="Nunito" pitchFamily="2" charset="77"/>
              </a:rPr>
              <a:t>color</a:t>
            </a:r>
            <a:r>
              <a:rPr lang="en-IN" sz="2000" b="0" i="0" dirty="0">
                <a:effectLst/>
                <a:latin typeface="Nunito" pitchFamily="2" charset="77"/>
              </a:rPr>
              <a:t> changes the </a:t>
            </a:r>
            <a:r>
              <a:rPr lang="en-IN" sz="2000" b="0" i="0" dirty="0" err="1">
                <a:effectLst/>
                <a:latin typeface="Nunito" pitchFamily="2" charset="77"/>
              </a:rPr>
              <a:t>color</a:t>
            </a:r>
            <a:r>
              <a:rPr lang="en-IN" sz="2000" b="0" i="0" dirty="0">
                <a:effectLst/>
                <a:latin typeface="Nunito" pitchFamily="2" charset="77"/>
              </a:rPr>
              <a:t> of left border.</a:t>
            </a:r>
          </a:p>
          <a:p>
            <a:pPr algn="just">
              <a:buFont typeface="Arial" panose="020B0604020202020204" pitchFamily="34" charset="0"/>
              <a:buChar char="•"/>
            </a:pPr>
            <a:r>
              <a:rPr lang="en-IN" sz="2000" b="1" i="0" dirty="0">
                <a:effectLst/>
                <a:latin typeface="Nunito" pitchFamily="2" charset="77"/>
              </a:rPr>
              <a:t>border-right-</a:t>
            </a:r>
            <a:r>
              <a:rPr lang="en-IN" sz="2000" b="1" i="0" dirty="0" err="1">
                <a:effectLst/>
                <a:latin typeface="Nunito" pitchFamily="2" charset="77"/>
              </a:rPr>
              <a:t>color</a:t>
            </a:r>
            <a:r>
              <a:rPr lang="en-IN" sz="2000" b="0" i="0" dirty="0">
                <a:effectLst/>
                <a:latin typeface="Nunito" pitchFamily="2" charset="77"/>
              </a:rPr>
              <a:t> changes the </a:t>
            </a:r>
            <a:r>
              <a:rPr lang="en-IN" sz="2000" b="0" i="0" dirty="0" err="1">
                <a:effectLst/>
                <a:latin typeface="Nunito" pitchFamily="2" charset="77"/>
              </a:rPr>
              <a:t>color</a:t>
            </a:r>
            <a:r>
              <a:rPr lang="en-IN" sz="2000" b="0" i="0" dirty="0">
                <a:effectLst/>
                <a:latin typeface="Nunito" pitchFamily="2" charset="77"/>
              </a:rPr>
              <a:t> of right border.</a:t>
            </a:r>
          </a:p>
        </p:txBody>
      </p:sp>
    </p:spTree>
    <p:extLst>
      <p:ext uri="{BB962C8B-B14F-4D97-AF65-F5344CB8AC3E}">
        <p14:creationId xmlns:p14="http://schemas.microsoft.com/office/powerpoint/2010/main" val="47707193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6769ADF-8CF7-1C97-137D-F567FA1500DA}"/>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48373972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ADB3F72-83A4-552F-D217-8F2554CD6019}"/>
              </a:ext>
            </a:extLst>
          </p:cNvPr>
          <p:cNvPicPr>
            <a:picLocks noChangeAspect="1"/>
          </p:cNvPicPr>
          <p:nvPr/>
        </p:nvPicPr>
        <p:blipFill>
          <a:blip r:embed="rId2"/>
          <a:stretch>
            <a:fillRect/>
          </a:stretch>
        </p:blipFill>
        <p:spPr>
          <a:xfrm>
            <a:off x="0" y="923925"/>
            <a:ext cx="11578052" cy="3176587"/>
          </a:xfrm>
          <a:prstGeom prst="rect">
            <a:avLst/>
          </a:prstGeom>
        </p:spPr>
      </p:pic>
    </p:spTree>
    <p:extLst>
      <p:ext uri="{BB962C8B-B14F-4D97-AF65-F5344CB8AC3E}">
        <p14:creationId xmlns:p14="http://schemas.microsoft.com/office/powerpoint/2010/main" val="329308822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326DB-2F6B-284D-061C-0A6DDCC47191}"/>
              </a:ext>
            </a:extLst>
          </p:cNvPr>
          <p:cNvSpPr>
            <a:spLocks noGrp="1"/>
          </p:cNvSpPr>
          <p:nvPr>
            <p:ph type="title"/>
          </p:nvPr>
        </p:nvSpPr>
        <p:spPr/>
        <p:txBody>
          <a:bodyPr/>
          <a:lstStyle/>
          <a:p>
            <a:r>
              <a:rPr lang="en-IN" b="0" i="0" dirty="0">
                <a:solidFill>
                  <a:srgbClr val="000000"/>
                </a:solidFill>
                <a:effectLst/>
                <a:latin typeface="Heebo" pitchFamily="2" charset="-79"/>
                <a:cs typeface="Heebo" pitchFamily="2" charset="-79"/>
              </a:rPr>
              <a:t>The border-style Property</a:t>
            </a:r>
            <a:br>
              <a:rPr lang="en-IN" b="0" i="0" dirty="0">
                <a:solidFill>
                  <a:srgbClr val="000000"/>
                </a:solidFill>
                <a:effectLst/>
                <a:latin typeface="Heebo" pitchFamily="2" charset="-79"/>
                <a:cs typeface="Heebo" pitchFamily="2" charset="-79"/>
              </a:rPr>
            </a:br>
            <a:endParaRPr lang="en-US" dirty="0"/>
          </a:p>
        </p:txBody>
      </p:sp>
      <p:sp>
        <p:nvSpPr>
          <p:cNvPr id="3" name="Content Placeholder 2">
            <a:extLst>
              <a:ext uri="{FF2B5EF4-FFF2-40B4-BE49-F238E27FC236}">
                <a16:creationId xmlns:a16="http://schemas.microsoft.com/office/drawing/2014/main" id="{5927140C-9AA7-662D-5C99-C46CBE137739}"/>
              </a:ext>
            </a:extLst>
          </p:cNvPr>
          <p:cNvSpPr>
            <a:spLocks noGrp="1"/>
          </p:cNvSpPr>
          <p:nvPr>
            <p:ph idx="1"/>
          </p:nvPr>
        </p:nvSpPr>
        <p:spPr>
          <a:xfrm>
            <a:off x="295275" y="1253331"/>
            <a:ext cx="6662737" cy="5239544"/>
          </a:xfrm>
        </p:spPr>
        <p:txBody>
          <a:bodyPr>
            <a:noAutofit/>
          </a:bodyPr>
          <a:lstStyle/>
          <a:p>
            <a:pPr marL="0" indent="0" algn="just">
              <a:buNone/>
            </a:pPr>
            <a:r>
              <a:rPr lang="en-IN" sz="2000" b="0" i="0" dirty="0">
                <a:solidFill>
                  <a:srgbClr val="000000"/>
                </a:solidFill>
                <a:effectLst/>
                <a:latin typeface="Times New Roman" panose="02020603050405020304" pitchFamily="18" charset="0"/>
                <a:cs typeface="Times New Roman" panose="02020603050405020304" pitchFamily="18" charset="0"/>
              </a:rPr>
              <a:t>The border-style property allows you to select one of the following styles of border −</a:t>
            </a:r>
          </a:p>
          <a:p>
            <a:pPr algn="just">
              <a:buFont typeface="Arial" panose="020B0604020202020204" pitchFamily="34" charset="0"/>
              <a:buChar char="•"/>
            </a:pPr>
            <a:r>
              <a:rPr lang="en-IN" sz="2000" b="1" i="0" dirty="0">
                <a:solidFill>
                  <a:srgbClr val="000000"/>
                </a:solidFill>
                <a:effectLst/>
                <a:latin typeface="Times New Roman" panose="02020603050405020304" pitchFamily="18" charset="0"/>
                <a:cs typeface="Times New Roman" panose="02020603050405020304" pitchFamily="18" charset="0"/>
              </a:rPr>
              <a:t>none</a:t>
            </a:r>
            <a:r>
              <a:rPr lang="en-IN" sz="2000" b="0" i="0" dirty="0">
                <a:solidFill>
                  <a:srgbClr val="000000"/>
                </a:solidFill>
                <a:effectLst/>
                <a:latin typeface="Times New Roman" panose="02020603050405020304" pitchFamily="18" charset="0"/>
                <a:cs typeface="Times New Roman" panose="02020603050405020304" pitchFamily="18" charset="0"/>
              </a:rPr>
              <a:t> − No border. (Equivalent of border-width:0;)</a:t>
            </a:r>
          </a:p>
          <a:p>
            <a:pPr algn="just">
              <a:buFont typeface="Arial" panose="020B0604020202020204" pitchFamily="34" charset="0"/>
              <a:buChar char="•"/>
            </a:pPr>
            <a:r>
              <a:rPr lang="en-IN" sz="2000" b="1" i="0" dirty="0">
                <a:solidFill>
                  <a:srgbClr val="000000"/>
                </a:solidFill>
                <a:effectLst/>
                <a:latin typeface="Times New Roman" panose="02020603050405020304" pitchFamily="18" charset="0"/>
                <a:cs typeface="Times New Roman" panose="02020603050405020304" pitchFamily="18" charset="0"/>
              </a:rPr>
              <a:t>solid</a:t>
            </a:r>
            <a:r>
              <a:rPr lang="en-IN" sz="2000" b="0" i="0" dirty="0">
                <a:solidFill>
                  <a:srgbClr val="000000"/>
                </a:solidFill>
                <a:effectLst/>
                <a:latin typeface="Times New Roman" panose="02020603050405020304" pitchFamily="18" charset="0"/>
                <a:cs typeface="Times New Roman" panose="02020603050405020304" pitchFamily="18" charset="0"/>
              </a:rPr>
              <a:t> − Border is a single solid line.</a:t>
            </a:r>
          </a:p>
          <a:p>
            <a:pPr algn="just">
              <a:buFont typeface="Arial" panose="020B0604020202020204" pitchFamily="34" charset="0"/>
              <a:buChar char="•"/>
            </a:pPr>
            <a:r>
              <a:rPr lang="en-IN" sz="2000" b="1" i="0" dirty="0">
                <a:solidFill>
                  <a:srgbClr val="000000"/>
                </a:solidFill>
                <a:effectLst/>
                <a:latin typeface="Times New Roman" panose="02020603050405020304" pitchFamily="18" charset="0"/>
                <a:cs typeface="Times New Roman" panose="02020603050405020304" pitchFamily="18" charset="0"/>
              </a:rPr>
              <a:t>dotted</a:t>
            </a:r>
            <a:r>
              <a:rPr lang="en-IN" sz="2000" b="0" i="0" dirty="0">
                <a:solidFill>
                  <a:srgbClr val="000000"/>
                </a:solidFill>
                <a:effectLst/>
                <a:latin typeface="Times New Roman" panose="02020603050405020304" pitchFamily="18" charset="0"/>
                <a:cs typeface="Times New Roman" panose="02020603050405020304" pitchFamily="18" charset="0"/>
              </a:rPr>
              <a:t> − Border is a series of dots.</a:t>
            </a:r>
          </a:p>
          <a:p>
            <a:pPr algn="just">
              <a:buFont typeface="Arial" panose="020B0604020202020204" pitchFamily="34" charset="0"/>
              <a:buChar char="•"/>
            </a:pPr>
            <a:r>
              <a:rPr lang="en-IN" sz="2000" b="1" i="0" dirty="0">
                <a:solidFill>
                  <a:srgbClr val="000000"/>
                </a:solidFill>
                <a:effectLst/>
                <a:latin typeface="Times New Roman" panose="02020603050405020304" pitchFamily="18" charset="0"/>
                <a:cs typeface="Times New Roman" panose="02020603050405020304" pitchFamily="18" charset="0"/>
              </a:rPr>
              <a:t>dashed</a:t>
            </a:r>
            <a:r>
              <a:rPr lang="en-IN" sz="2000" b="0" i="0" dirty="0">
                <a:solidFill>
                  <a:srgbClr val="000000"/>
                </a:solidFill>
                <a:effectLst/>
                <a:latin typeface="Times New Roman" panose="02020603050405020304" pitchFamily="18" charset="0"/>
                <a:cs typeface="Times New Roman" panose="02020603050405020304" pitchFamily="18" charset="0"/>
              </a:rPr>
              <a:t> − Border is a series of short lines.</a:t>
            </a:r>
          </a:p>
          <a:p>
            <a:pPr algn="just">
              <a:buFont typeface="Arial" panose="020B0604020202020204" pitchFamily="34" charset="0"/>
              <a:buChar char="•"/>
            </a:pPr>
            <a:r>
              <a:rPr lang="en-IN" sz="2000" b="1" i="0" dirty="0">
                <a:solidFill>
                  <a:srgbClr val="000000"/>
                </a:solidFill>
                <a:effectLst/>
                <a:latin typeface="Times New Roman" panose="02020603050405020304" pitchFamily="18" charset="0"/>
                <a:cs typeface="Times New Roman" panose="02020603050405020304" pitchFamily="18" charset="0"/>
              </a:rPr>
              <a:t>double</a:t>
            </a:r>
            <a:r>
              <a:rPr lang="en-IN" sz="2000" b="0" i="0" dirty="0">
                <a:solidFill>
                  <a:srgbClr val="000000"/>
                </a:solidFill>
                <a:effectLst/>
                <a:latin typeface="Times New Roman" panose="02020603050405020304" pitchFamily="18" charset="0"/>
                <a:cs typeface="Times New Roman" panose="02020603050405020304" pitchFamily="18" charset="0"/>
              </a:rPr>
              <a:t> − Border is two solid lines.</a:t>
            </a:r>
          </a:p>
          <a:p>
            <a:pPr algn="just">
              <a:buFont typeface="Arial" panose="020B0604020202020204" pitchFamily="34" charset="0"/>
              <a:buChar char="•"/>
            </a:pPr>
            <a:r>
              <a:rPr lang="en-IN" sz="2000" b="1" i="0" dirty="0">
                <a:solidFill>
                  <a:srgbClr val="000000"/>
                </a:solidFill>
                <a:effectLst/>
                <a:latin typeface="Times New Roman" panose="02020603050405020304" pitchFamily="18" charset="0"/>
                <a:cs typeface="Times New Roman" panose="02020603050405020304" pitchFamily="18" charset="0"/>
              </a:rPr>
              <a:t>groove</a:t>
            </a:r>
            <a:r>
              <a:rPr lang="en-IN" sz="2000" b="0" i="0" dirty="0">
                <a:solidFill>
                  <a:srgbClr val="000000"/>
                </a:solidFill>
                <a:effectLst/>
                <a:latin typeface="Times New Roman" panose="02020603050405020304" pitchFamily="18" charset="0"/>
                <a:cs typeface="Times New Roman" panose="02020603050405020304" pitchFamily="18" charset="0"/>
              </a:rPr>
              <a:t> − Border looks as though it is carved into the page.</a:t>
            </a:r>
          </a:p>
          <a:p>
            <a:pPr algn="just">
              <a:buFont typeface="Arial" panose="020B0604020202020204" pitchFamily="34" charset="0"/>
              <a:buChar char="•"/>
            </a:pPr>
            <a:r>
              <a:rPr lang="en-IN" sz="2000" b="1" i="0" dirty="0">
                <a:solidFill>
                  <a:srgbClr val="000000"/>
                </a:solidFill>
                <a:effectLst/>
                <a:latin typeface="Times New Roman" panose="02020603050405020304" pitchFamily="18" charset="0"/>
                <a:cs typeface="Times New Roman" panose="02020603050405020304" pitchFamily="18" charset="0"/>
              </a:rPr>
              <a:t>ridge</a:t>
            </a:r>
            <a:r>
              <a:rPr lang="en-IN" sz="2000" b="0" i="0" dirty="0">
                <a:solidFill>
                  <a:srgbClr val="000000"/>
                </a:solidFill>
                <a:effectLst/>
                <a:latin typeface="Times New Roman" panose="02020603050405020304" pitchFamily="18" charset="0"/>
                <a:cs typeface="Times New Roman" panose="02020603050405020304" pitchFamily="18" charset="0"/>
              </a:rPr>
              <a:t> − Border looks the opposite of groove.</a:t>
            </a:r>
          </a:p>
          <a:p>
            <a:pPr algn="just">
              <a:buFont typeface="Arial" panose="020B0604020202020204" pitchFamily="34" charset="0"/>
              <a:buChar char="•"/>
            </a:pPr>
            <a:r>
              <a:rPr lang="en-IN" sz="2000" b="1" i="0" dirty="0">
                <a:solidFill>
                  <a:srgbClr val="000000"/>
                </a:solidFill>
                <a:effectLst/>
                <a:latin typeface="Times New Roman" panose="02020603050405020304" pitchFamily="18" charset="0"/>
                <a:cs typeface="Times New Roman" panose="02020603050405020304" pitchFamily="18" charset="0"/>
              </a:rPr>
              <a:t>inset</a:t>
            </a:r>
            <a:r>
              <a:rPr lang="en-IN" sz="2000" b="0" i="0" dirty="0">
                <a:solidFill>
                  <a:srgbClr val="000000"/>
                </a:solidFill>
                <a:effectLst/>
                <a:latin typeface="Times New Roman" panose="02020603050405020304" pitchFamily="18" charset="0"/>
                <a:cs typeface="Times New Roman" panose="02020603050405020304" pitchFamily="18" charset="0"/>
              </a:rPr>
              <a:t> − Border makes the box look like it is embedded in the page.</a:t>
            </a:r>
          </a:p>
          <a:p>
            <a:pPr algn="just">
              <a:buFont typeface="Arial" panose="020B0604020202020204" pitchFamily="34" charset="0"/>
              <a:buChar char="•"/>
            </a:pPr>
            <a:r>
              <a:rPr lang="en-IN" sz="2000" b="1" i="0" dirty="0">
                <a:solidFill>
                  <a:srgbClr val="000000"/>
                </a:solidFill>
                <a:effectLst/>
                <a:latin typeface="Times New Roman" panose="02020603050405020304" pitchFamily="18" charset="0"/>
                <a:cs typeface="Times New Roman" panose="02020603050405020304" pitchFamily="18" charset="0"/>
              </a:rPr>
              <a:t>outset</a:t>
            </a:r>
            <a:r>
              <a:rPr lang="en-IN" sz="2000" b="0" i="0" dirty="0">
                <a:solidFill>
                  <a:srgbClr val="000000"/>
                </a:solidFill>
                <a:effectLst/>
                <a:latin typeface="Times New Roman" panose="02020603050405020304" pitchFamily="18" charset="0"/>
                <a:cs typeface="Times New Roman" panose="02020603050405020304" pitchFamily="18" charset="0"/>
              </a:rPr>
              <a:t> − Border makes the box look like it is coming out of the canvas.</a:t>
            </a:r>
          </a:p>
          <a:p>
            <a:pPr algn="just">
              <a:buFont typeface="Arial" panose="020B0604020202020204" pitchFamily="34" charset="0"/>
              <a:buChar char="•"/>
            </a:pPr>
            <a:r>
              <a:rPr lang="en-IN" sz="2000" b="1" i="0" dirty="0">
                <a:solidFill>
                  <a:srgbClr val="000000"/>
                </a:solidFill>
                <a:effectLst/>
                <a:latin typeface="Times New Roman" panose="02020603050405020304" pitchFamily="18" charset="0"/>
                <a:cs typeface="Times New Roman" panose="02020603050405020304" pitchFamily="18" charset="0"/>
              </a:rPr>
              <a:t>hidden</a:t>
            </a:r>
            <a:r>
              <a:rPr lang="en-IN" sz="2000" b="0" i="0" dirty="0">
                <a:solidFill>
                  <a:srgbClr val="000000"/>
                </a:solidFill>
                <a:effectLst/>
                <a:latin typeface="Times New Roman" panose="02020603050405020304" pitchFamily="18" charset="0"/>
                <a:cs typeface="Times New Roman" panose="02020603050405020304" pitchFamily="18" charset="0"/>
              </a:rPr>
              <a:t> − Same as none, except in terms of border-conflict resolution for table elements.</a:t>
            </a:r>
          </a:p>
          <a:p>
            <a:pPr algn="just"/>
            <a:endParaRPr lang="en-US" sz="2000"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7BA2DC69-D8B8-12C2-A631-D0EDCDB800E3}"/>
              </a:ext>
            </a:extLst>
          </p:cNvPr>
          <p:cNvSpPr txBox="1"/>
          <p:nvPr/>
        </p:nvSpPr>
        <p:spPr>
          <a:xfrm>
            <a:off x="6958012" y="1738313"/>
            <a:ext cx="5119687" cy="3139321"/>
          </a:xfrm>
          <a:prstGeom prst="rect">
            <a:avLst/>
          </a:prstGeom>
          <a:noFill/>
          <a:ln w="22225">
            <a:solidFill>
              <a:srgbClr val="000000"/>
            </a:solidFill>
          </a:ln>
        </p:spPr>
        <p:txBody>
          <a:bodyPr wrap="square">
            <a:spAutoFit/>
          </a:bodyPr>
          <a:lstStyle/>
          <a:p>
            <a:pPr algn="just"/>
            <a:r>
              <a:rPr lang="en-IN" b="0" i="0" dirty="0">
                <a:solidFill>
                  <a:srgbClr val="000000"/>
                </a:solidFill>
                <a:effectLst/>
                <a:latin typeface="Nunito" pitchFamily="2" charset="77"/>
              </a:rPr>
              <a:t>You can individually change the style of the bottom, left, top, and right borders of an element using the following properties −</a:t>
            </a:r>
          </a:p>
          <a:p>
            <a:pPr algn="just">
              <a:buFont typeface="Arial" panose="020B0604020202020204" pitchFamily="34" charset="0"/>
              <a:buChar char="•"/>
            </a:pPr>
            <a:r>
              <a:rPr lang="en-IN" b="1" i="0" dirty="0">
                <a:solidFill>
                  <a:srgbClr val="000000"/>
                </a:solidFill>
                <a:effectLst/>
                <a:latin typeface="Nunito" pitchFamily="2" charset="77"/>
              </a:rPr>
              <a:t>border-bottom-style</a:t>
            </a:r>
            <a:r>
              <a:rPr lang="en-IN" b="0" i="0" dirty="0">
                <a:solidFill>
                  <a:srgbClr val="000000"/>
                </a:solidFill>
                <a:effectLst/>
                <a:latin typeface="Nunito" pitchFamily="2" charset="77"/>
              </a:rPr>
              <a:t> changes the style of bottom border.</a:t>
            </a:r>
          </a:p>
          <a:p>
            <a:pPr algn="just">
              <a:buFont typeface="Arial" panose="020B0604020202020204" pitchFamily="34" charset="0"/>
              <a:buChar char="•"/>
            </a:pPr>
            <a:r>
              <a:rPr lang="en-IN" b="1" i="0" dirty="0">
                <a:solidFill>
                  <a:srgbClr val="000000"/>
                </a:solidFill>
                <a:effectLst/>
                <a:latin typeface="Nunito" pitchFamily="2" charset="77"/>
              </a:rPr>
              <a:t>border-top-style</a:t>
            </a:r>
            <a:r>
              <a:rPr lang="en-IN" b="0" i="0" dirty="0">
                <a:solidFill>
                  <a:srgbClr val="000000"/>
                </a:solidFill>
                <a:effectLst/>
                <a:latin typeface="Nunito" pitchFamily="2" charset="77"/>
              </a:rPr>
              <a:t> changes the style of top border.</a:t>
            </a:r>
          </a:p>
          <a:p>
            <a:pPr algn="just">
              <a:buFont typeface="Arial" panose="020B0604020202020204" pitchFamily="34" charset="0"/>
              <a:buChar char="•"/>
            </a:pPr>
            <a:r>
              <a:rPr lang="en-IN" b="1" i="0" dirty="0">
                <a:solidFill>
                  <a:srgbClr val="000000"/>
                </a:solidFill>
                <a:effectLst/>
                <a:latin typeface="Nunito" pitchFamily="2" charset="77"/>
              </a:rPr>
              <a:t>border-left-style</a:t>
            </a:r>
            <a:r>
              <a:rPr lang="en-IN" b="0" i="0" dirty="0">
                <a:solidFill>
                  <a:srgbClr val="000000"/>
                </a:solidFill>
                <a:effectLst/>
                <a:latin typeface="Nunito" pitchFamily="2" charset="77"/>
              </a:rPr>
              <a:t> changes the style of left border.</a:t>
            </a:r>
          </a:p>
          <a:p>
            <a:pPr algn="just">
              <a:buFont typeface="Arial" panose="020B0604020202020204" pitchFamily="34" charset="0"/>
              <a:buChar char="•"/>
            </a:pPr>
            <a:r>
              <a:rPr lang="en-IN" b="1" i="0" dirty="0">
                <a:solidFill>
                  <a:srgbClr val="000000"/>
                </a:solidFill>
                <a:effectLst/>
                <a:latin typeface="Nunito" pitchFamily="2" charset="77"/>
              </a:rPr>
              <a:t>border-right-style</a:t>
            </a:r>
            <a:r>
              <a:rPr lang="en-IN" b="0" i="0" dirty="0">
                <a:solidFill>
                  <a:srgbClr val="000000"/>
                </a:solidFill>
                <a:effectLst/>
                <a:latin typeface="Nunito" pitchFamily="2" charset="77"/>
              </a:rPr>
              <a:t> changes the style of right border.</a:t>
            </a:r>
          </a:p>
        </p:txBody>
      </p:sp>
    </p:spTree>
    <p:extLst>
      <p:ext uri="{BB962C8B-B14F-4D97-AF65-F5344CB8AC3E}">
        <p14:creationId xmlns:p14="http://schemas.microsoft.com/office/powerpoint/2010/main" val="411434039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6583E61-3EAC-1330-AB95-BA2B2CFE078B}"/>
              </a:ext>
            </a:extLst>
          </p:cNvPr>
          <p:cNvPicPr>
            <a:picLocks noChangeAspect="1"/>
          </p:cNvPicPr>
          <p:nvPr/>
        </p:nvPicPr>
        <p:blipFill rotWithShape="1">
          <a:blip r:embed="rId2"/>
          <a:srcRect b="7084"/>
          <a:stretch/>
        </p:blipFill>
        <p:spPr>
          <a:xfrm>
            <a:off x="107950" y="139699"/>
            <a:ext cx="5486400" cy="6257925"/>
          </a:xfrm>
          <a:prstGeom prst="rect">
            <a:avLst/>
          </a:prstGeom>
          <a:ln>
            <a:solidFill>
              <a:schemeClr val="tx1"/>
            </a:solidFill>
          </a:ln>
        </p:spPr>
      </p:pic>
      <p:pic>
        <p:nvPicPr>
          <p:cNvPr id="5" name="Picture 4">
            <a:extLst>
              <a:ext uri="{FF2B5EF4-FFF2-40B4-BE49-F238E27FC236}">
                <a16:creationId xmlns:a16="http://schemas.microsoft.com/office/drawing/2014/main" id="{E2B697EC-17CB-74BA-8EF7-96DAC04A141D}"/>
              </a:ext>
            </a:extLst>
          </p:cNvPr>
          <p:cNvPicPr>
            <a:picLocks noChangeAspect="1"/>
          </p:cNvPicPr>
          <p:nvPr/>
        </p:nvPicPr>
        <p:blipFill>
          <a:blip r:embed="rId3"/>
          <a:stretch>
            <a:fillRect/>
          </a:stretch>
        </p:blipFill>
        <p:spPr>
          <a:xfrm>
            <a:off x="5857876" y="139699"/>
            <a:ext cx="6029324" cy="6230554"/>
          </a:xfrm>
          <a:prstGeom prst="rect">
            <a:avLst/>
          </a:prstGeom>
          <a:ln>
            <a:solidFill>
              <a:schemeClr val="tx1"/>
            </a:solidFill>
          </a:ln>
        </p:spPr>
      </p:pic>
    </p:spTree>
    <p:extLst>
      <p:ext uri="{BB962C8B-B14F-4D97-AF65-F5344CB8AC3E}">
        <p14:creationId xmlns:p14="http://schemas.microsoft.com/office/powerpoint/2010/main" val="397960254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B42A3D8-51FD-1ADF-615F-7E66755CE976}"/>
              </a:ext>
            </a:extLst>
          </p:cNvPr>
          <p:cNvPicPr>
            <a:picLocks noChangeAspect="1"/>
          </p:cNvPicPr>
          <p:nvPr/>
        </p:nvPicPr>
        <p:blipFill>
          <a:blip r:embed="rId2"/>
          <a:stretch>
            <a:fillRect/>
          </a:stretch>
        </p:blipFill>
        <p:spPr>
          <a:xfrm>
            <a:off x="1202786" y="157163"/>
            <a:ext cx="9166764" cy="6700837"/>
          </a:xfrm>
          <a:prstGeom prst="rect">
            <a:avLst/>
          </a:prstGeom>
        </p:spPr>
      </p:pic>
    </p:spTree>
    <p:extLst>
      <p:ext uri="{BB962C8B-B14F-4D97-AF65-F5344CB8AC3E}">
        <p14:creationId xmlns:p14="http://schemas.microsoft.com/office/powerpoint/2010/main" val="276708036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8D7BCB7-4615-4663-6BFE-F87A1F562557}"/>
              </a:ext>
            </a:extLst>
          </p:cNvPr>
          <p:cNvSpPr>
            <a:spLocks noGrp="1"/>
          </p:cNvSpPr>
          <p:nvPr>
            <p:ph type="title"/>
          </p:nvPr>
        </p:nvSpPr>
        <p:spPr>
          <a:xfrm>
            <a:off x="838200" y="365125"/>
            <a:ext cx="10515600" cy="1325563"/>
          </a:xfrm>
        </p:spPr>
        <p:txBody>
          <a:bodyPr>
            <a:normAutofit/>
          </a:bodyPr>
          <a:lstStyle/>
          <a:p>
            <a:r>
              <a:rPr lang="en-IN" sz="4200" b="0" i="0">
                <a:effectLst/>
                <a:latin typeface="Heebo" pitchFamily="2" charset="-79"/>
                <a:cs typeface="Heebo" pitchFamily="2" charset="-79"/>
              </a:rPr>
              <a:t>The border-width Property</a:t>
            </a:r>
            <a:br>
              <a:rPr lang="en-IN" sz="4200" b="0" i="0">
                <a:effectLst/>
                <a:latin typeface="Heebo" pitchFamily="2" charset="-79"/>
                <a:cs typeface="Heebo" pitchFamily="2" charset="-79"/>
              </a:rPr>
            </a:br>
            <a:endParaRPr lang="en-US" sz="4200"/>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72C40D4-0E46-D034-D3E0-F2731849C559}"/>
              </a:ext>
            </a:extLst>
          </p:cNvPr>
          <p:cNvSpPr>
            <a:spLocks noGrp="1"/>
          </p:cNvSpPr>
          <p:nvPr>
            <p:ph idx="1"/>
          </p:nvPr>
        </p:nvSpPr>
        <p:spPr>
          <a:xfrm>
            <a:off x="838200" y="1929384"/>
            <a:ext cx="10515600" cy="4251960"/>
          </a:xfrm>
        </p:spPr>
        <p:txBody>
          <a:bodyPr>
            <a:normAutofit/>
          </a:bodyPr>
          <a:lstStyle/>
          <a:p>
            <a:r>
              <a:rPr lang="en-IN" sz="2200" b="0" i="0">
                <a:effectLst/>
                <a:latin typeface="Nunito" pitchFamily="2" charset="77"/>
              </a:rPr>
              <a:t>The border-width property allows you to set the width of an element borders. The value of this property could be either a length in px, pt or cm or it should be set to </a:t>
            </a:r>
            <a:r>
              <a:rPr lang="en-IN" sz="2200" b="0" i="1">
                <a:effectLst/>
                <a:latin typeface="Nunito" pitchFamily="2" charset="77"/>
              </a:rPr>
              <a:t>thin, medium or thick.</a:t>
            </a:r>
            <a:endParaRPr lang="en-IN" sz="2200" b="0" i="0">
              <a:effectLst/>
              <a:latin typeface="Nunito" pitchFamily="2" charset="77"/>
            </a:endParaRPr>
          </a:p>
          <a:p>
            <a:r>
              <a:rPr lang="en-IN" sz="2200" b="0" i="0">
                <a:effectLst/>
                <a:latin typeface="Nunito" pitchFamily="2" charset="77"/>
              </a:rPr>
              <a:t>You can individually change the width of the bottom, top, left, and right borders of an element using the following properties −</a:t>
            </a:r>
          </a:p>
          <a:p>
            <a:pPr>
              <a:buFont typeface="Arial" panose="020B0604020202020204" pitchFamily="34" charset="0"/>
              <a:buChar char="•"/>
            </a:pPr>
            <a:r>
              <a:rPr lang="en-IN" sz="2200" b="1" i="0">
                <a:effectLst/>
                <a:latin typeface="Nunito" pitchFamily="2" charset="77"/>
              </a:rPr>
              <a:t>border-bottom-width</a:t>
            </a:r>
            <a:r>
              <a:rPr lang="en-IN" sz="2200" b="0" i="0">
                <a:effectLst/>
                <a:latin typeface="Nunito" pitchFamily="2" charset="77"/>
              </a:rPr>
              <a:t> changes the width of bottom border.</a:t>
            </a:r>
          </a:p>
          <a:p>
            <a:pPr>
              <a:buFont typeface="Arial" panose="020B0604020202020204" pitchFamily="34" charset="0"/>
              <a:buChar char="•"/>
            </a:pPr>
            <a:r>
              <a:rPr lang="en-IN" sz="2200" b="1" i="0">
                <a:effectLst/>
                <a:latin typeface="Nunito" pitchFamily="2" charset="77"/>
              </a:rPr>
              <a:t>border-top-width</a:t>
            </a:r>
            <a:r>
              <a:rPr lang="en-IN" sz="2200" b="0" i="0">
                <a:effectLst/>
                <a:latin typeface="Nunito" pitchFamily="2" charset="77"/>
              </a:rPr>
              <a:t> changes the width of top border.</a:t>
            </a:r>
          </a:p>
          <a:p>
            <a:pPr>
              <a:buFont typeface="Arial" panose="020B0604020202020204" pitchFamily="34" charset="0"/>
              <a:buChar char="•"/>
            </a:pPr>
            <a:r>
              <a:rPr lang="en-IN" sz="2200" b="1" i="0">
                <a:effectLst/>
                <a:latin typeface="Nunito" pitchFamily="2" charset="77"/>
              </a:rPr>
              <a:t>border-left-width</a:t>
            </a:r>
            <a:r>
              <a:rPr lang="en-IN" sz="2200" b="0" i="0">
                <a:effectLst/>
                <a:latin typeface="Nunito" pitchFamily="2" charset="77"/>
              </a:rPr>
              <a:t> changes the width of left border.</a:t>
            </a:r>
          </a:p>
          <a:p>
            <a:pPr>
              <a:buFont typeface="Arial" panose="020B0604020202020204" pitchFamily="34" charset="0"/>
              <a:buChar char="•"/>
            </a:pPr>
            <a:r>
              <a:rPr lang="en-IN" sz="2200" b="1" i="0">
                <a:effectLst/>
                <a:latin typeface="Nunito" pitchFamily="2" charset="77"/>
              </a:rPr>
              <a:t>border-right-width</a:t>
            </a:r>
            <a:r>
              <a:rPr lang="en-IN" sz="2200" b="0" i="0">
                <a:effectLst/>
                <a:latin typeface="Nunito" pitchFamily="2" charset="77"/>
              </a:rPr>
              <a:t> changes the width of right border.</a:t>
            </a:r>
          </a:p>
          <a:p>
            <a:endParaRPr lang="en-US" sz="2200"/>
          </a:p>
        </p:txBody>
      </p:sp>
    </p:spTree>
    <p:extLst>
      <p:ext uri="{BB962C8B-B14F-4D97-AF65-F5344CB8AC3E}">
        <p14:creationId xmlns:p14="http://schemas.microsoft.com/office/powerpoint/2010/main" val="26805392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9F82DA-1A67-B725-C950-C60D9D2D573F}"/>
              </a:ext>
            </a:extLst>
          </p:cNvPr>
          <p:cNvSpPr>
            <a:spLocks noGrp="1"/>
          </p:cNvSpPr>
          <p:nvPr>
            <p:ph type="title"/>
          </p:nvPr>
        </p:nvSpPr>
        <p:spPr>
          <a:xfrm>
            <a:off x="-1" y="58473"/>
            <a:ext cx="11901489" cy="1600124"/>
          </a:xfrm>
        </p:spPr>
        <p:txBody>
          <a:bodyPr>
            <a:normAutofit/>
          </a:bodyPr>
          <a:lstStyle/>
          <a:p>
            <a:r>
              <a:rPr lang="en-IN" b="0" i="0" dirty="0">
                <a:effectLst/>
                <a:latin typeface="Segoe UI" panose="020B0502040204020203" pitchFamily="34" charset="0"/>
              </a:rPr>
              <a:t>CSS Demo - One HTML Page - Multiple Styles!</a:t>
            </a:r>
            <a:endParaRPr lang="en-US" dirty="0"/>
          </a:p>
        </p:txBody>
      </p:sp>
      <p:sp>
        <p:nvSpPr>
          <p:cNvPr id="9" name="Content Placeholder 8">
            <a:extLst>
              <a:ext uri="{FF2B5EF4-FFF2-40B4-BE49-F238E27FC236}">
                <a16:creationId xmlns:a16="http://schemas.microsoft.com/office/drawing/2014/main" id="{687E45E4-7709-81AC-856C-AF9E39849706}"/>
              </a:ext>
            </a:extLst>
          </p:cNvPr>
          <p:cNvSpPr>
            <a:spLocks noGrp="1"/>
          </p:cNvSpPr>
          <p:nvPr>
            <p:ph idx="1"/>
          </p:nvPr>
        </p:nvSpPr>
        <p:spPr>
          <a:xfrm>
            <a:off x="838200" y="2745362"/>
            <a:ext cx="1905000" cy="683638"/>
          </a:xfrm>
        </p:spPr>
        <p:txBody>
          <a:bodyPr anchor="ctr">
            <a:normAutofit/>
          </a:bodyPr>
          <a:lstStyle/>
          <a:p>
            <a:r>
              <a:rPr lang="en-US" sz="1800" b="1" dirty="0">
                <a:solidFill>
                  <a:schemeClr val="tx1"/>
                </a:solidFill>
              </a:rPr>
              <a:t>Style 1</a:t>
            </a:r>
          </a:p>
        </p:txBody>
      </p:sp>
      <p:pic>
        <p:nvPicPr>
          <p:cNvPr id="5" name="Content Placeholder 4" descr="Graphical user interface, text, application, email&#10;&#10;Description automatically generated">
            <a:extLst>
              <a:ext uri="{FF2B5EF4-FFF2-40B4-BE49-F238E27FC236}">
                <a16:creationId xmlns:a16="http://schemas.microsoft.com/office/drawing/2014/main" id="{4C1F6F09-CF33-B5C1-5AA6-FD3D6669A99B}"/>
              </a:ext>
            </a:extLst>
          </p:cNvPr>
          <p:cNvPicPr>
            <a:picLocks noChangeAspect="1"/>
          </p:cNvPicPr>
          <p:nvPr/>
        </p:nvPicPr>
        <p:blipFill>
          <a:blip r:embed="rId2"/>
          <a:stretch>
            <a:fillRect/>
          </a:stretch>
        </p:blipFill>
        <p:spPr>
          <a:xfrm>
            <a:off x="3014663" y="1457325"/>
            <a:ext cx="8339137" cy="5283773"/>
          </a:xfrm>
          <a:prstGeom prst="rect">
            <a:avLst/>
          </a:prstGeom>
        </p:spPr>
      </p:pic>
    </p:spTree>
    <p:extLst>
      <p:ext uri="{BB962C8B-B14F-4D97-AF65-F5344CB8AC3E}">
        <p14:creationId xmlns:p14="http://schemas.microsoft.com/office/powerpoint/2010/main" val="205156140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DEF79638-7342-9D62-F65C-5A7EABE679EE}"/>
              </a:ext>
            </a:extLst>
          </p:cNvPr>
          <p:cNvPicPr>
            <a:picLocks noGrp="1" noChangeAspect="1"/>
          </p:cNvPicPr>
          <p:nvPr>
            <p:ph idx="1"/>
          </p:nvPr>
        </p:nvPicPr>
        <p:blipFill>
          <a:blip r:embed="rId2"/>
          <a:stretch>
            <a:fillRect/>
          </a:stretch>
        </p:blipFill>
        <p:spPr>
          <a:xfrm>
            <a:off x="2171700" y="-3094"/>
            <a:ext cx="7143750" cy="6861093"/>
          </a:xfrm>
          <a:prstGeom prst="rect">
            <a:avLst/>
          </a:prstGeom>
        </p:spPr>
      </p:pic>
    </p:spTree>
    <p:extLst>
      <p:ext uri="{BB962C8B-B14F-4D97-AF65-F5344CB8AC3E}">
        <p14:creationId xmlns:p14="http://schemas.microsoft.com/office/powerpoint/2010/main" val="110155693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CA044A4-4EF2-C165-5D8A-D0AAE1D49586}"/>
              </a:ext>
            </a:extLst>
          </p:cNvPr>
          <p:cNvPicPr>
            <a:picLocks noChangeAspect="1"/>
          </p:cNvPicPr>
          <p:nvPr/>
        </p:nvPicPr>
        <p:blipFill>
          <a:blip r:embed="rId2"/>
          <a:stretch>
            <a:fillRect/>
          </a:stretch>
        </p:blipFill>
        <p:spPr>
          <a:xfrm>
            <a:off x="296617" y="257175"/>
            <a:ext cx="11690596" cy="5800725"/>
          </a:xfrm>
          <a:prstGeom prst="rect">
            <a:avLst/>
          </a:prstGeom>
        </p:spPr>
      </p:pic>
    </p:spTree>
    <p:extLst>
      <p:ext uri="{BB962C8B-B14F-4D97-AF65-F5344CB8AC3E}">
        <p14:creationId xmlns:p14="http://schemas.microsoft.com/office/powerpoint/2010/main" val="296851601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ED03736-6839-1BBD-913D-B367C1835086}"/>
              </a:ext>
            </a:extLst>
          </p:cNvPr>
          <p:cNvSpPr>
            <a:spLocks noGrp="1"/>
          </p:cNvSpPr>
          <p:nvPr>
            <p:ph type="title"/>
          </p:nvPr>
        </p:nvSpPr>
        <p:spPr>
          <a:xfrm>
            <a:off x="838200" y="365125"/>
            <a:ext cx="10515600" cy="1325563"/>
          </a:xfrm>
        </p:spPr>
        <p:txBody>
          <a:bodyPr>
            <a:normAutofit/>
          </a:bodyPr>
          <a:lstStyle/>
          <a:p>
            <a:r>
              <a:rPr lang="en-IN" sz="4200" b="0" i="0">
                <a:effectLst/>
                <a:latin typeface="Heebo" pitchFamily="2" charset="-79"/>
                <a:cs typeface="Heebo" pitchFamily="2" charset="-79"/>
              </a:rPr>
              <a:t>CSS - Pseudo Classes</a:t>
            </a:r>
            <a:br>
              <a:rPr lang="en-IN" sz="4200" b="0" i="0">
                <a:effectLst/>
                <a:latin typeface="Heebo" pitchFamily="2" charset="-79"/>
                <a:cs typeface="Heebo" pitchFamily="2" charset="-79"/>
              </a:rPr>
            </a:br>
            <a:endParaRPr lang="en-US" sz="4200"/>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833A5B5-9647-F2AA-39F0-B34DFC1422C2}"/>
              </a:ext>
            </a:extLst>
          </p:cNvPr>
          <p:cNvSpPr>
            <a:spLocks noGrp="1"/>
          </p:cNvSpPr>
          <p:nvPr>
            <p:ph idx="1"/>
          </p:nvPr>
        </p:nvSpPr>
        <p:spPr>
          <a:xfrm>
            <a:off x="838200" y="1929384"/>
            <a:ext cx="10515600" cy="4251960"/>
          </a:xfrm>
        </p:spPr>
        <p:txBody>
          <a:bodyPr>
            <a:normAutofit/>
          </a:bodyPr>
          <a:lstStyle/>
          <a:p>
            <a:r>
              <a:rPr lang="en-IN" sz="2200" b="0" i="0" dirty="0">
                <a:effectLst/>
                <a:latin typeface="Times New Roman" panose="02020603050405020304" pitchFamily="18" charset="0"/>
                <a:cs typeface="Times New Roman" panose="02020603050405020304" pitchFamily="18" charset="0"/>
              </a:rPr>
              <a:t>CSS pseudo-classes are used to add special effects to some selectors. You do not need to use JavaScript or any other script to use those effects. A simple syntax of pseudo-classes is as follows −</a:t>
            </a:r>
          </a:p>
          <a:p>
            <a:pPr marL="0" indent="0">
              <a:buNone/>
            </a:pPr>
            <a:r>
              <a:rPr lang="en-IN" sz="2200" dirty="0" err="1">
                <a:latin typeface="Times New Roman" panose="02020603050405020304" pitchFamily="18" charset="0"/>
                <a:cs typeface="Times New Roman" panose="02020603050405020304" pitchFamily="18" charset="0"/>
              </a:rPr>
              <a:t>selector:pseudo-class</a:t>
            </a:r>
            <a:r>
              <a:rPr lang="en-IN" sz="2200" dirty="0">
                <a:latin typeface="Times New Roman" panose="02020603050405020304" pitchFamily="18" charset="0"/>
                <a:cs typeface="Times New Roman" panose="02020603050405020304" pitchFamily="18" charset="0"/>
              </a:rPr>
              <a:t> {property: value} </a:t>
            </a:r>
          </a:p>
          <a:p>
            <a:pPr marL="0" indent="0">
              <a:buNone/>
            </a:pPr>
            <a:endParaRPr lang="en-IN" sz="2200" b="0" i="0" dirty="0">
              <a:effectLst/>
              <a:latin typeface="Times New Roman" panose="02020603050405020304" pitchFamily="18" charset="0"/>
              <a:cs typeface="Times New Roman" panose="02020603050405020304" pitchFamily="18" charset="0"/>
            </a:endParaRPr>
          </a:p>
          <a:p>
            <a:pPr marL="0" indent="0">
              <a:buNone/>
            </a:pPr>
            <a:r>
              <a:rPr lang="en-IN" sz="2200" b="0" i="0" dirty="0">
                <a:effectLst/>
                <a:latin typeface="Times New Roman" panose="02020603050405020304" pitchFamily="18" charset="0"/>
                <a:cs typeface="Times New Roman" panose="02020603050405020304" pitchFamily="18" charset="0"/>
              </a:rPr>
              <a:t>CSS classes can also be used with pseudo-classes −</a:t>
            </a:r>
          </a:p>
          <a:p>
            <a:pPr marL="0" indent="0">
              <a:buNone/>
            </a:pPr>
            <a:r>
              <a:rPr lang="en-IN" sz="2200" dirty="0" err="1">
                <a:latin typeface="Times New Roman" panose="02020603050405020304" pitchFamily="18" charset="0"/>
                <a:cs typeface="Times New Roman" panose="02020603050405020304" pitchFamily="18" charset="0"/>
              </a:rPr>
              <a:t>selector.class:pseudo-class</a:t>
            </a:r>
            <a:r>
              <a:rPr lang="en-IN" sz="2200" dirty="0">
                <a:latin typeface="Times New Roman" panose="02020603050405020304" pitchFamily="18" charset="0"/>
                <a:cs typeface="Times New Roman" panose="02020603050405020304" pitchFamily="18" charset="0"/>
              </a:rPr>
              <a:t> {property: value}</a:t>
            </a:r>
            <a:endParaRPr lang="en-US"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6924238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C0FDB934-5AA9-1FB0-DF8E-BA3C8B5F2F7A}"/>
              </a:ext>
            </a:extLst>
          </p:cNvPr>
          <p:cNvGraphicFramePr>
            <a:graphicFrameLocks noGrp="1"/>
          </p:cNvGraphicFramePr>
          <p:nvPr>
            <p:ph idx="1"/>
            <p:extLst>
              <p:ext uri="{D42A27DB-BD31-4B8C-83A1-F6EECF244321}">
                <p14:modId xmlns:p14="http://schemas.microsoft.com/office/powerpoint/2010/main" val="3825932969"/>
              </p:ext>
            </p:extLst>
          </p:nvPr>
        </p:nvGraphicFramePr>
        <p:xfrm>
          <a:off x="594146" y="772191"/>
          <a:ext cx="11193041" cy="5324568"/>
        </p:xfrm>
        <a:graphic>
          <a:graphicData uri="http://schemas.openxmlformats.org/drawingml/2006/table">
            <a:tbl>
              <a:tblPr>
                <a:tableStyleId>{284E427A-3D55-4303-BF80-6455036E1DE7}</a:tableStyleId>
              </a:tblPr>
              <a:tblGrid>
                <a:gridCol w="948904">
                  <a:extLst>
                    <a:ext uri="{9D8B030D-6E8A-4147-A177-3AD203B41FA5}">
                      <a16:colId xmlns:a16="http://schemas.microsoft.com/office/drawing/2014/main" val="3014889324"/>
                    </a:ext>
                  </a:extLst>
                </a:gridCol>
                <a:gridCol w="10244137">
                  <a:extLst>
                    <a:ext uri="{9D8B030D-6E8A-4147-A177-3AD203B41FA5}">
                      <a16:colId xmlns:a16="http://schemas.microsoft.com/office/drawing/2014/main" val="1987180615"/>
                    </a:ext>
                  </a:extLst>
                </a:gridCol>
              </a:tblGrid>
              <a:tr h="245286">
                <a:tc>
                  <a:txBody>
                    <a:bodyPr/>
                    <a:lstStyle/>
                    <a:p>
                      <a:pPr algn="l" fontAlgn="t"/>
                      <a:r>
                        <a:rPr lang="en-IN" sz="2000" dirty="0" err="1">
                          <a:effectLst/>
                        </a:rPr>
                        <a:t>Sr.No</a:t>
                      </a:r>
                      <a:r>
                        <a:rPr lang="en-IN" sz="2000" dirty="0">
                          <a:effectLst/>
                        </a:rPr>
                        <a:t>.</a:t>
                      </a:r>
                    </a:p>
                  </a:txBody>
                  <a:tcPr marL="39702" marR="39702" marT="39702" marB="39702"/>
                </a:tc>
                <a:tc>
                  <a:txBody>
                    <a:bodyPr/>
                    <a:lstStyle/>
                    <a:p>
                      <a:pPr algn="ctr" fontAlgn="t"/>
                      <a:r>
                        <a:rPr lang="en-IN" sz="2000">
                          <a:effectLst/>
                        </a:rPr>
                        <a:t>Value &amp; Description</a:t>
                      </a:r>
                    </a:p>
                  </a:txBody>
                  <a:tcPr marL="39702" marR="39702" marT="39702" marB="39702"/>
                </a:tc>
                <a:extLst>
                  <a:ext uri="{0D108BD9-81ED-4DB2-BD59-A6C34878D82A}">
                    <a16:rowId xmlns:a16="http://schemas.microsoft.com/office/drawing/2014/main" val="1827481845"/>
                  </a:ext>
                </a:extLst>
              </a:tr>
              <a:tr h="560653">
                <a:tc>
                  <a:txBody>
                    <a:bodyPr/>
                    <a:lstStyle/>
                    <a:p>
                      <a:pPr fontAlgn="t"/>
                      <a:r>
                        <a:rPr lang="en-IN" sz="2000" dirty="0">
                          <a:effectLst/>
                        </a:rPr>
                        <a:t>1</a:t>
                      </a:r>
                    </a:p>
                  </a:txBody>
                  <a:tcPr marL="39702" marR="39702" marT="39702" marB="39702"/>
                </a:tc>
                <a:tc>
                  <a:txBody>
                    <a:bodyPr/>
                    <a:lstStyle/>
                    <a:p>
                      <a:pPr algn="just" fontAlgn="t"/>
                      <a:r>
                        <a:rPr lang="en-IN" sz="2000" b="1">
                          <a:solidFill>
                            <a:srgbClr val="000000"/>
                          </a:solidFill>
                          <a:effectLst/>
                        </a:rPr>
                        <a:t>:link</a:t>
                      </a:r>
                      <a:endParaRPr lang="en-IN" sz="2000">
                        <a:solidFill>
                          <a:srgbClr val="000000"/>
                        </a:solidFill>
                        <a:effectLst/>
                      </a:endParaRPr>
                    </a:p>
                    <a:p>
                      <a:pPr algn="just" fontAlgn="t"/>
                      <a:r>
                        <a:rPr lang="en-IN" sz="2000">
                          <a:solidFill>
                            <a:srgbClr val="000000"/>
                          </a:solidFill>
                          <a:effectLst/>
                        </a:rPr>
                        <a:t>Use this class to add special style to an unvisited link.</a:t>
                      </a:r>
                    </a:p>
                  </a:txBody>
                  <a:tcPr marL="39702" marR="39702" marT="39702" marB="39702"/>
                </a:tc>
                <a:extLst>
                  <a:ext uri="{0D108BD9-81ED-4DB2-BD59-A6C34878D82A}">
                    <a16:rowId xmlns:a16="http://schemas.microsoft.com/office/drawing/2014/main" val="3126082640"/>
                  </a:ext>
                </a:extLst>
              </a:tr>
              <a:tr h="560653">
                <a:tc>
                  <a:txBody>
                    <a:bodyPr/>
                    <a:lstStyle/>
                    <a:p>
                      <a:pPr fontAlgn="t"/>
                      <a:r>
                        <a:rPr lang="en-IN" sz="2000">
                          <a:effectLst/>
                        </a:rPr>
                        <a:t>2</a:t>
                      </a:r>
                    </a:p>
                  </a:txBody>
                  <a:tcPr marL="39702" marR="39702" marT="39702" marB="39702"/>
                </a:tc>
                <a:tc>
                  <a:txBody>
                    <a:bodyPr/>
                    <a:lstStyle/>
                    <a:p>
                      <a:pPr algn="just" fontAlgn="t"/>
                      <a:r>
                        <a:rPr lang="en-IN" sz="2000" b="1">
                          <a:solidFill>
                            <a:srgbClr val="000000"/>
                          </a:solidFill>
                          <a:effectLst/>
                        </a:rPr>
                        <a:t>:visited</a:t>
                      </a:r>
                      <a:endParaRPr lang="en-IN" sz="2000">
                        <a:solidFill>
                          <a:srgbClr val="000000"/>
                        </a:solidFill>
                        <a:effectLst/>
                      </a:endParaRPr>
                    </a:p>
                    <a:p>
                      <a:pPr algn="just" fontAlgn="t"/>
                      <a:r>
                        <a:rPr lang="en-IN" sz="2000">
                          <a:solidFill>
                            <a:srgbClr val="000000"/>
                          </a:solidFill>
                          <a:effectLst/>
                        </a:rPr>
                        <a:t>Use this class to add special style to a visited link.</a:t>
                      </a:r>
                    </a:p>
                  </a:txBody>
                  <a:tcPr marL="39702" marR="39702" marT="39702" marB="39702"/>
                </a:tc>
                <a:extLst>
                  <a:ext uri="{0D108BD9-81ED-4DB2-BD59-A6C34878D82A}">
                    <a16:rowId xmlns:a16="http://schemas.microsoft.com/office/drawing/2014/main" val="2335073522"/>
                  </a:ext>
                </a:extLst>
              </a:tr>
              <a:tr h="718338">
                <a:tc>
                  <a:txBody>
                    <a:bodyPr/>
                    <a:lstStyle/>
                    <a:p>
                      <a:pPr fontAlgn="t"/>
                      <a:r>
                        <a:rPr lang="en-IN" sz="2000">
                          <a:effectLst/>
                        </a:rPr>
                        <a:t>3</a:t>
                      </a:r>
                    </a:p>
                  </a:txBody>
                  <a:tcPr marL="39702" marR="39702" marT="39702" marB="39702"/>
                </a:tc>
                <a:tc>
                  <a:txBody>
                    <a:bodyPr/>
                    <a:lstStyle/>
                    <a:p>
                      <a:pPr algn="just" fontAlgn="t"/>
                      <a:r>
                        <a:rPr lang="en-IN" sz="2000" b="1" dirty="0">
                          <a:solidFill>
                            <a:srgbClr val="000000"/>
                          </a:solidFill>
                          <a:effectLst/>
                        </a:rPr>
                        <a:t>:hover</a:t>
                      </a:r>
                      <a:endParaRPr lang="en-IN" sz="2000" dirty="0">
                        <a:solidFill>
                          <a:srgbClr val="000000"/>
                        </a:solidFill>
                        <a:effectLst/>
                      </a:endParaRPr>
                    </a:p>
                    <a:p>
                      <a:pPr algn="just" fontAlgn="t"/>
                      <a:r>
                        <a:rPr lang="en-IN" sz="2000" dirty="0">
                          <a:solidFill>
                            <a:srgbClr val="000000"/>
                          </a:solidFill>
                          <a:effectLst/>
                        </a:rPr>
                        <a:t>Use this class to add special style to an element when you mouse over it.</a:t>
                      </a:r>
                    </a:p>
                  </a:txBody>
                  <a:tcPr marL="39702" marR="39702" marT="39702" marB="39702"/>
                </a:tc>
                <a:extLst>
                  <a:ext uri="{0D108BD9-81ED-4DB2-BD59-A6C34878D82A}">
                    <a16:rowId xmlns:a16="http://schemas.microsoft.com/office/drawing/2014/main" val="391247520"/>
                  </a:ext>
                </a:extLst>
              </a:tr>
              <a:tr h="560653">
                <a:tc>
                  <a:txBody>
                    <a:bodyPr/>
                    <a:lstStyle/>
                    <a:p>
                      <a:pPr fontAlgn="t"/>
                      <a:r>
                        <a:rPr lang="en-IN" sz="2000">
                          <a:effectLst/>
                        </a:rPr>
                        <a:t>4</a:t>
                      </a:r>
                    </a:p>
                  </a:txBody>
                  <a:tcPr marL="39702" marR="39702" marT="39702" marB="39702"/>
                </a:tc>
                <a:tc>
                  <a:txBody>
                    <a:bodyPr/>
                    <a:lstStyle/>
                    <a:p>
                      <a:pPr algn="just" fontAlgn="t"/>
                      <a:r>
                        <a:rPr lang="en-IN" sz="2000" b="1">
                          <a:solidFill>
                            <a:srgbClr val="000000"/>
                          </a:solidFill>
                          <a:effectLst/>
                        </a:rPr>
                        <a:t>:active</a:t>
                      </a:r>
                      <a:endParaRPr lang="en-IN" sz="2000">
                        <a:solidFill>
                          <a:srgbClr val="000000"/>
                        </a:solidFill>
                        <a:effectLst/>
                      </a:endParaRPr>
                    </a:p>
                    <a:p>
                      <a:pPr algn="just" fontAlgn="t"/>
                      <a:r>
                        <a:rPr lang="en-IN" sz="2000">
                          <a:solidFill>
                            <a:srgbClr val="000000"/>
                          </a:solidFill>
                          <a:effectLst/>
                        </a:rPr>
                        <a:t>Use this class to add special style to an active element.</a:t>
                      </a:r>
                    </a:p>
                  </a:txBody>
                  <a:tcPr marL="39702" marR="39702" marT="39702" marB="39702"/>
                </a:tc>
                <a:extLst>
                  <a:ext uri="{0D108BD9-81ED-4DB2-BD59-A6C34878D82A}">
                    <a16:rowId xmlns:a16="http://schemas.microsoft.com/office/drawing/2014/main" val="3485607353"/>
                  </a:ext>
                </a:extLst>
              </a:tr>
              <a:tr h="718338">
                <a:tc>
                  <a:txBody>
                    <a:bodyPr/>
                    <a:lstStyle/>
                    <a:p>
                      <a:pPr fontAlgn="t"/>
                      <a:r>
                        <a:rPr lang="en-IN" sz="2000">
                          <a:effectLst/>
                        </a:rPr>
                        <a:t>5</a:t>
                      </a:r>
                    </a:p>
                  </a:txBody>
                  <a:tcPr marL="39702" marR="39702" marT="39702" marB="39702"/>
                </a:tc>
                <a:tc>
                  <a:txBody>
                    <a:bodyPr/>
                    <a:lstStyle/>
                    <a:p>
                      <a:pPr algn="just" fontAlgn="t"/>
                      <a:r>
                        <a:rPr lang="en-IN" sz="2000" b="1">
                          <a:solidFill>
                            <a:srgbClr val="000000"/>
                          </a:solidFill>
                          <a:effectLst/>
                        </a:rPr>
                        <a:t>:focus</a:t>
                      </a:r>
                      <a:endParaRPr lang="en-IN" sz="2000">
                        <a:solidFill>
                          <a:srgbClr val="000000"/>
                        </a:solidFill>
                        <a:effectLst/>
                      </a:endParaRPr>
                    </a:p>
                    <a:p>
                      <a:pPr algn="just" fontAlgn="t"/>
                      <a:r>
                        <a:rPr lang="en-IN" sz="2000">
                          <a:solidFill>
                            <a:srgbClr val="000000"/>
                          </a:solidFill>
                          <a:effectLst/>
                        </a:rPr>
                        <a:t>Use this class to add special style to an element while the element has focus.</a:t>
                      </a:r>
                    </a:p>
                  </a:txBody>
                  <a:tcPr marL="39702" marR="39702" marT="39702" marB="39702"/>
                </a:tc>
                <a:extLst>
                  <a:ext uri="{0D108BD9-81ED-4DB2-BD59-A6C34878D82A}">
                    <a16:rowId xmlns:a16="http://schemas.microsoft.com/office/drawing/2014/main" val="3531734886"/>
                  </a:ext>
                </a:extLst>
              </a:tr>
              <a:tr h="718338">
                <a:tc>
                  <a:txBody>
                    <a:bodyPr/>
                    <a:lstStyle/>
                    <a:p>
                      <a:pPr fontAlgn="t"/>
                      <a:r>
                        <a:rPr lang="en-IN" sz="2000">
                          <a:effectLst/>
                        </a:rPr>
                        <a:t>6</a:t>
                      </a:r>
                    </a:p>
                  </a:txBody>
                  <a:tcPr marL="39702" marR="39702" marT="39702" marB="39702"/>
                </a:tc>
                <a:tc>
                  <a:txBody>
                    <a:bodyPr/>
                    <a:lstStyle/>
                    <a:p>
                      <a:pPr algn="just" fontAlgn="t"/>
                      <a:r>
                        <a:rPr lang="en-IN" sz="2000" b="1">
                          <a:solidFill>
                            <a:srgbClr val="000000"/>
                          </a:solidFill>
                          <a:effectLst/>
                        </a:rPr>
                        <a:t>:first-child</a:t>
                      </a:r>
                      <a:endParaRPr lang="en-IN" sz="2000">
                        <a:solidFill>
                          <a:srgbClr val="000000"/>
                        </a:solidFill>
                        <a:effectLst/>
                      </a:endParaRPr>
                    </a:p>
                    <a:p>
                      <a:pPr algn="just" fontAlgn="t"/>
                      <a:r>
                        <a:rPr lang="en-IN" sz="2000">
                          <a:solidFill>
                            <a:srgbClr val="000000"/>
                          </a:solidFill>
                          <a:effectLst/>
                        </a:rPr>
                        <a:t>Use this class to add special style to an element that is the first child of some other element.</a:t>
                      </a:r>
                    </a:p>
                  </a:txBody>
                  <a:tcPr marL="39702" marR="39702" marT="39702" marB="39702"/>
                </a:tc>
                <a:extLst>
                  <a:ext uri="{0D108BD9-81ED-4DB2-BD59-A6C34878D82A}">
                    <a16:rowId xmlns:a16="http://schemas.microsoft.com/office/drawing/2014/main" val="1103799534"/>
                  </a:ext>
                </a:extLst>
              </a:tr>
              <a:tr h="718338">
                <a:tc>
                  <a:txBody>
                    <a:bodyPr/>
                    <a:lstStyle/>
                    <a:p>
                      <a:pPr fontAlgn="t"/>
                      <a:r>
                        <a:rPr lang="en-IN" sz="2000">
                          <a:effectLst/>
                        </a:rPr>
                        <a:t>7</a:t>
                      </a:r>
                    </a:p>
                  </a:txBody>
                  <a:tcPr marL="39702" marR="39702" marT="39702" marB="39702"/>
                </a:tc>
                <a:tc>
                  <a:txBody>
                    <a:bodyPr/>
                    <a:lstStyle/>
                    <a:p>
                      <a:pPr algn="just" fontAlgn="t"/>
                      <a:r>
                        <a:rPr lang="en-IN" sz="2000" b="1" dirty="0">
                          <a:solidFill>
                            <a:srgbClr val="000000"/>
                          </a:solidFill>
                          <a:effectLst/>
                        </a:rPr>
                        <a:t>:lang</a:t>
                      </a:r>
                      <a:endParaRPr lang="en-IN" sz="2000" dirty="0">
                        <a:solidFill>
                          <a:srgbClr val="000000"/>
                        </a:solidFill>
                        <a:effectLst/>
                      </a:endParaRPr>
                    </a:p>
                    <a:p>
                      <a:pPr algn="just" fontAlgn="t"/>
                      <a:r>
                        <a:rPr lang="en-IN" sz="2000" dirty="0">
                          <a:solidFill>
                            <a:srgbClr val="000000"/>
                          </a:solidFill>
                          <a:effectLst/>
                        </a:rPr>
                        <a:t>Use this class to specify a language to use in a specified element.</a:t>
                      </a:r>
                    </a:p>
                  </a:txBody>
                  <a:tcPr marL="39702" marR="39702" marT="39702" marB="39702"/>
                </a:tc>
                <a:extLst>
                  <a:ext uri="{0D108BD9-81ED-4DB2-BD59-A6C34878D82A}">
                    <a16:rowId xmlns:a16="http://schemas.microsoft.com/office/drawing/2014/main" val="958123737"/>
                  </a:ext>
                </a:extLst>
              </a:tr>
            </a:tbl>
          </a:graphicData>
        </a:graphic>
      </p:graphicFrame>
      <p:sp>
        <p:nvSpPr>
          <p:cNvPr id="5" name="Rectangle 1">
            <a:extLst>
              <a:ext uri="{FF2B5EF4-FFF2-40B4-BE49-F238E27FC236}">
                <a16:creationId xmlns:a16="http://schemas.microsoft.com/office/drawing/2014/main" id="{3A37C587-0853-2CF6-4049-FA5E16548AF2}"/>
              </a:ext>
            </a:extLst>
          </p:cNvPr>
          <p:cNvSpPr>
            <a:spLocks noChangeArrowheads="1"/>
          </p:cNvSpPr>
          <p:nvPr/>
        </p:nvSpPr>
        <p:spPr bwMode="auto">
          <a:xfrm>
            <a:off x="594147" y="280927"/>
            <a:ext cx="611738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The most commonly used pseudo-classes are as follows −</a:t>
            </a:r>
            <a:endPar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9578487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DDE7D61-998B-DAF8-DE80-27541F046E00}"/>
              </a:ext>
            </a:extLst>
          </p:cNvPr>
          <p:cNvSpPr>
            <a:spLocks noGrp="1"/>
          </p:cNvSpPr>
          <p:nvPr>
            <p:ph type="title"/>
          </p:nvPr>
        </p:nvSpPr>
        <p:spPr>
          <a:xfrm>
            <a:off x="838200" y="365125"/>
            <a:ext cx="10515600" cy="1325563"/>
          </a:xfrm>
        </p:spPr>
        <p:txBody>
          <a:bodyPr>
            <a:normAutofit/>
          </a:bodyPr>
          <a:lstStyle/>
          <a:p>
            <a:r>
              <a:rPr lang="en-US" sz="5400"/>
              <a:t>RULES</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9D2F9BDD-2FDB-E0ED-A82C-951B40ACF890}"/>
              </a:ext>
            </a:extLst>
          </p:cNvPr>
          <p:cNvSpPr>
            <a:spLocks noGrp="1"/>
          </p:cNvSpPr>
          <p:nvPr>
            <p:ph idx="1"/>
          </p:nvPr>
        </p:nvSpPr>
        <p:spPr>
          <a:xfrm>
            <a:off x="838200" y="1929384"/>
            <a:ext cx="10515600" cy="4251960"/>
          </a:xfrm>
        </p:spPr>
        <p:txBody>
          <a:bodyPr>
            <a:normAutofit/>
          </a:bodyPr>
          <a:lstStyle/>
          <a:p>
            <a:r>
              <a:rPr lang="en-IN" sz="2200" b="0" i="0">
                <a:effectLst/>
                <a:latin typeface="Nunito" pitchFamily="2" charset="77"/>
              </a:rPr>
              <a:t>While defining pseudo-classes in a &lt;style&gt;...&lt;/style&gt; block, following points should be noted −</a:t>
            </a:r>
          </a:p>
          <a:p>
            <a:pPr>
              <a:buFont typeface="Arial" panose="020B0604020202020204" pitchFamily="34" charset="0"/>
              <a:buChar char="•"/>
            </a:pPr>
            <a:r>
              <a:rPr lang="en-IN" sz="2200" b="0" i="0">
                <a:effectLst/>
                <a:latin typeface="Nunito" pitchFamily="2" charset="77"/>
              </a:rPr>
              <a:t>a:hover MUST come after a:link and a:visited in the CSS definition in order to be effective.</a:t>
            </a:r>
          </a:p>
          <a:p>
            <a:pPr>
              <a:buFont typeface="Arial" panose="020B0604020202020204" pitchFamily="34" charset="0"/>
              <a:buChar char="•"/>
            </a:pPr>
            <a:r>
              <a:rPr lang="en-IN" sz="2200" b="0" i="0">
                <a:effectLst/>
                <a:latin typeface="Nunito" pitchFamily="2" charset="77"/>
              </a:rPr>
              <a:t>a:active MUST come after a:hover in the CSS definition in order to be effective.</a:t>
            </a:r>
          </a:p>
          <a:p>
            <a:pPr>
              <a:buFont typeface="Arial" panose="020B0604020202020204" pitchFamily="34" charset="0"/>
              <a:buChar char="•"/>
            </a:pPr>
            <a:r>
              <a:rPr lang="en-IN" sz="2200" b="0" i="0">
                <a:effectLst/>
                <a:latin typeface="Nunito" pitchFamily="2" charset="77"/>
              </a:rPr>
              <a:t>Pseudo-class names are not case-sensitive.</a:t>
            </a:r>
          </a:p>
          <a:p>
            <a:pPr>
              <a:buFont typeface="Arial" panose="020B0604020202020204" pitchFamily="34" charset="0"/>
              <a:buChar char="•"/>
            </a:pPr>
            <a:r>
              <a:rPr lang="en-IN" sz="2200" b="0" i="0">
                <a:effectLst/>
                <a:latin typeface="Nunito" pitchFamily="2" charset="77"/>
              </a:rPr>
              <a:t>Pseudo-class are different from CSS classes but they can be combined.</a:t>
            </a:r>
          </a:p>
          <a:p>
            <a:endParaRPr lang="en-US" sz="2200"/>
          </a:p>
        </p:txBody>
      </p:sp>
    </p:spTree>
    <p:extLst>
      <p:ext uri="{BB962C8B-B14F-4D97-AF65-F5344CB8AC3E}">
        <p14:creationId xmlns:p14="http://schemas.microsoft.com/office/powerpoint/2010/main" val="16361944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41CC2-E5A6-7774-1763-CD3CDF7E5D07}"/>
              </a:ext>
            </a:extLst>
          </p:cNvPr>
          <p:cNvSpPr>
            <a:spLocks noGrp="1"/>
          </p:cNvSpPr>
          <p:nvPr>
            <p:ph type="title"/>
          </p:nvPr>
        </p:nvSpPr>
        <p:spPr/>
        <p:txBody>
          <a:bodyPr/>
          <a:lstStyle/>
          <a:p>
            <a:r>
              <a:rPr lang="en-IN" b="0" i="0">
                <a:solidFill>
                  <a:srgbClr val="000000"/>
                </a:solidFill>
                <a:effectLst/>
                <a:latin typeface="Heebo" pitchFamily="2" charset="-79"/>
                <a:cs typeface="Heebo" pitchFamily="2" charset="-79"/>
              </a:rPr>
              <a:t>The :link pseudo-class</a:t>
            </a:r>
            <a:br>
              <a:rPr lang="en-IN" b="0" i="0">
                <a:solidFill>
                  <a:srgbClr val="000000"/>
                </a:solidFill>
                <a:effectLst/>
                <a:latin typeface="Heebo" pitchFamily="2" charset="-79"/>
                <a:cs typeface="Heebo" pitchFamily="2" charset="-79"/>
              </a:rPr>
            </a:br>
            <a:endParaRPr lang="en-US" dirty="0"/>
          </a:p>
        </p:txBody>
      </p:sp>
      <p:sp>
        <p:nvSpPr>
          <p:cNvPr id="3" name="Content Placeholder 2">
            <a:extLst>
              <a:ext uri="{FF2B5EF4-FFF2-40B4-BE49-F238E27FC236}">
                <a16:creationId xmlns:a16="http://schemas.microsoft.com/office/drawing/2014/main" id="{5F6266A2-3A61-388E-76B2-777A8A53243A}"/>
              </a:ext>
            </a:extLst>
          </p:cNvPr>
          <p:cNvSpPr>
            <a:spLocks noGrp="1"/>
          </p:cNvSpPr>
          <p:nvPr>
            <p:ph idx="1"/>
          </p:nvPr>
        </p:nvSpPr>
        <p:spPr>
          <a:xfrm>
            <a:off x="438150" y="1027906"/>
            <a:ext cx="10515600" cy="4351338"/>
          </a:xfrm>
        </p:spPr>
        <p:txBody>
          <a:bodyPr>
            <a:normAutofit fontScale="85000" lnSpcReduction="20000"/>
          </a:bodyPr>
          <a:lstStyle/>
          <a:p>
            <a:pPr algn="just"/>
            <a:r>
              <a:rPr lang="en-IN" b="0" i="0">
                <a:solidFill>
                  <a:srgbClr val="000000"/>
                </a:solidFill>
                <a:effectLst/>
                <a:latin typeface="Nunito" pitchFamily="2" charset="77"/>
              </a:rPr>
              <a:t>The following example demonstrates how to use the </a:t>
            </a:r>
            <a:r>
              <a:rPr lang="en-IN" b="0" i="1">
                <a:solidFill>
                  <a:srgbClr val="000000"/>
                </a:solidFill>
                <a:effectLst/>
                <a:latin typeface="Nunito" pitchFamily="2" charset="77"/>
              </a:rPr>
              <a:t>:link</a:t>
            </a:r>
            <a:r>
              <a:rPr lang="en-IN" b="0" i="0">
                <a:solidFill>
                  <a:srgbClr val="000000"/>
                </a:solidFill>
                <a:effectLst/>
                <a:latin typeface="Nunito" pitchFamily="2" charset="77"/>
              </a:rPr>
              <a:t> class to set the link color. Possible values could be any color name in any valid format.</a:t>
            </a:r>
          </a:p>
          <a:p>
            <a:pPr marL="0" indent="0">
              <a:buNone/>
            </a:pPr>
            <a:r>
              <a:rPr lang="en-IN">
                <a:solidFill>
                  <a:srgbClr val="000088"/>
                </a:solidFill>
                <a:effectLst/>
              </a:rPr>
              <a:t>  &lt;html&gt;</a:t>
            </a:r>
            <a:r>
              <a:rPr lang="en-IN">
                <a:solidFill>
                  <a:srgbClr val="000000"/>
                </a:solidFill>
                <a:effectLst/>
              </a:rPr>
              <a:t> </a:t>
            </a:r>
          </a:p>
          <a:p>
            <a:pPr marL="0" indent="0">
              <a:buNone/>
            </a:pPr>
            <a:r>
              <a:rPr lang="en-IN">
                <a:solidFill>
                  <a:srgbClr val="000088"/>
                </a:solidFill>
                <a:effectLst/>
              </a:rPr>
              <a:t>   &lt;head&gt;</a:t>
            </a:r>
          </a:p>
          <a:p>
            <a:pPr marL="0" indent="0">
              <a:buNone/>
            </a:pPr>
            <a:r>
              <a:rPr lang="en-IN">
                <a:solidFill>
                  <a:srgbClr val="000088"/>
                </a:solidFill>
              </a:rPr>
              <a:t>  </a:t>
            </a:r>
            <a:r>
              <a:rPr lang="en-IN">
                <a:solidFill>
                  <a:srgbClr val="000000"/>
                </a:solidFill>
                <a:effectLst/>
              </a:rPr>
              <a:t> 	</a:t>
            </a:r>
            <a:r>
              <a:rPr lang="en-IN">
                <a:solidFill>
                  <a:srgbClr val="000088"/>
                </a:solidFill>
                <a:effectLst/>
              </a:rPr>
              <a:t>&lt;style</a:t>
            </a:r>
            <a:r>
              <a:rPr lang="en-IN">
                <a:solidFill>
                  <a:srgbClr val="000000"/>
                </a:solidFill>
                <a:effectLst/>
              </a:rPr>
              <a:t> </a:t>
            </a:r>
            <a:r>
              <a:rPr lang="en-IN">
                <a:solidFill>
                  <a:srgbClr val="660066"/>
                </a:solidFill>
                <a:effectLst/>
              </a:rPr>
              <a:t>type</a:t>
            </a:r>
            <a:r>
              <a:rPr lang="en-IN">
                <a:solidFill>
                  <a:srgbClr val="000000"/>
                </a:solidFill>
                <a:effectLst/>
              </a:rPr>
              <a:t> </a:t>
            </a:r>
            <a:r>
              <a:rPr lang="en-IN">
                <a:solidFill>
                  <a:srgbClr val="666600"/>
                </a:solidFill>
                <a:effectLst/>
              </a:rPr>
              <a:t>=</a:t>
            </a:r>
            <a:r>
              <a:rPr lang="en-IN">
                <a:solidFill>
                  <a:srgbClr val="000000"/>
                </a:solidFill>
                <a:effectLst/>
              </a:rPr>
              <a:t> </a:t>
            </a:r>
            <a:r>
              <a:rPr lang="en-IN">
                <a:solidFill>
                  <a:srgbClr val="008800"/>
                </a:solidFill>
                <a:effectLst/>
              </a:rPr>
              <a:t>"text/css"</a:t>
            </a:r>
            <a:r>
              <a:rPr lang="en-IN">
                <a:solidFill>
                  <a:srgbClr val="000088"/>
                </a:solidFill>
                <a:effectLst/>
              </a:rPr>
              <a:t>&gt;</a:t>
            </a:r>
          </a:p>
          <a:p>
            <a:pPr marL="0" indent="0">
              <a:buNone/>
            </a:pPr>
            <a:r>
              <a:rPr lang="en-IN">
                <a:solidFill>
                  <a:srgbClr val="000000"/>
                </a:solidFill>
                <a:effectLst/>
              </a:rPr>
              <a:t> 	a</a:t>
            </a:r>
            <a:r>
              <a:rPr lang="en-IN">
                <a:solidFill>
                  <a:srgbClr val="666600"/>
                </a:solidFill>
                <a:effectLst/>
              </a:rPr>
              <a:t>:</a:t>
            </a:r>
            <a:r>
              <a:rPr lang="en-IN">
                <a:solidFill>
                  <a:srgbClr val="000000"/>
                </a:solidFill>
                <a:effectLst/>
              </a:rPr>
              <a:t>link </a:t>
            </a:r>
            <a:r>
              <a:rPr lang="en-IN">
                <a:solidFill>
                  <a:srgbClr val="666600"/>
                </a:solidFill>
                <a:effectLst/>
              </a:rPr>
              <a:t>{</a:t>
            </a:r>
            <a:r>
              <a:rPr lang="en-IN">
                <a:solidFill>
                  <a:srgbClr val="000000"/>
                </a:solidFill>
                <a:effectLst/>
              </a:rPr>
              <a:t>color</a:t>
            </a:r>
            <a:r>
              <a:rPr lang="en-IN">
                <a:solidFill>
                  <a:srgbClr val="666600"/>
                </a:solidFill>
                <a:effectLst/>
              </a:rPr>
              <a:t>:#</a:t>
            </a:r>
            <a:r>
              <a:rPr lang="en-IN">
                <a:solidFill>
                  <a:srgbClr val="006666"/>
                </a:solidFill>
                <a:effectLst/>
              </a:rPr>
              <a:t>000000</a:t>
            </a:r>
            <a:r>
              <a:rPr lang="en-IN">
                <a:solidFill>
                  <a:srgbClr val="666600"/>
                </a:solidFill>
                <a:effectLst/>
              </a:rPr>
              <a:t>}</a:t>
            </a:r>
            <a:r>
              <a:rPr lang="en-IN">
                <a:solidFill>
                  <a:srgbClr val="000000"/>
                </a:solidFill>
                <a:effectLst/>
              </a:rPr>
              <a:t> </a:t>
            </a:r>
          </a:p>
          <a:p>
            <a:pPr marL="0" indent="0">
              <a:buNone/>
            </a:pPr>
            <a:r>
              <a:rPr lang="en-IN">
                <a:solidFill>
                  <a:srgbClr val="000088"/>
                </a:solidFill>
                <a:effectLst/>
              </a:rPr>
              <a:t> &lt;/style&gt;</a:t>
            </a:r>
            <a:r>
              <a:rPr lang="en-IN">
                <a:solidFill>
                  <a:srgbClr val="000000"/>
                </a:solidFill>
                <a:effectLst/>
              </a:rPr>
              <a:t> </a:t>
            </a:r>
          </a:p>
          <a:p>
            <a:pPr marL="0" indent="0">
              <a:buNone/>
            </a:pPr>
            <a:r>
              <a:rPr lang="en-IN">
                <a:solidFill>
                  <a:srgbClr val="000088"/>
                </a:solidFill>
                <a:effectLst/>
              </a:rPr>
              <a:t>&lt;/head&gt;</a:t>
            </a:r>
            <a:r>
              <a:rPr lang="en-IN">
                <a:solidFill>
                  <a:srgbClr val="000000"/>
                </a:solidFill>
                <a:effectLst/>
              </a:rPr>
              <a:t> </a:t>
            </a:r>
          </a:p>
          <a:p>
            <a:pPr marL="0" indent="0">
              <a:buNone/>
            </a:pPr>
            <a:r>
              <a:rPr lang="en-IN">
                <a:solidFill>
                  <a:srgbClr val="000088"/>
                </a:solidFill>
                <a:effectLst/>
              </a:rPr>
              <a:t>&lt;body&gt;</a:t>
            </a:r>
            <a:r>
              <a:rPr lang="en-IN">
                <a:solidFill>
                  <a:srgbClr val="000000"/>
                </a:solidFill>
                <a:effectLst/>
              </a:rPr>
              <a:t> </a:t>
            </a:r>
          </a:p>
          <a:p>
            <a:pPr marL="0" indent="0">
              <a:buNone/>
            </a:pPr>
            <a:r>
              <a:rPr lang="en-IN">
                <a:solidFill>
                  <a:srgbClr val="000088"/>
                </a:solidFill>
                <a:effectLst/>
              </a:rPr>
              <a:t>	&lt;a</a:t>
            </a:r>
            <a:r>
              <a:rPr lang="en-IN">
                <a:solidFill>
                  <a:srgbClr val="000000"/>
                </a:solidFill>
                <a:effectLst/>
              </a:rPr>
              <a:t> </a:t>
            </a:r>
            <a:r>
              <a:rPr lang="en-IN">
                <a:solidFill>
                  <a:srgbClr val="660066"/>
                </a:solidFill>
                <a:effectLst/>
              </a:rPr>
              <a:t>href</a:t>
            </a:r>
            <a:r>
              <a:rPr lang="en-IN">
                <a:solidFill>
                  <a:srgbClr val="000000"/>
                </a:solidFill>
                <a:effectLst/>
              </a:rPr>
              <a:t> </a:t>
            </a:r>
            <a:r>
              <a:rPr lang="en-IN">
                <a:solidFill>
                  <a:srgbClr val="666600"/>
                </a:solidFill>
                <a:effectLst/>
              </a:rPr>
              <a:t>=</a:t>
            </a:r>
            <a:r>
              <a:rPr lang="en-IN">
                <a:solidFill>
                  <a:srgbClr val="000000"/>
                </a:solidFill>
                <a:effectLst/>
              </a:rPr>
              <a:t> </a:t>
            </a:r>
            <a:r>
              <a:rPr lang="en-IN">
                <a:solidFill>
                  <a:srgbClr val="008800"/>
                </a:solidFill>
                <a:effectLst/>
              </a:rPr>
              <a:t>""</a:t>
            </a:r>
            <a:r>
              <a:rPr lang="en-IN">
                <a:solidFill>
                  <a:srgbClr val="000088"/>
                </a:solidFill>
                <a:effectLst/>
              </a:rPr>
              <a:t>&gt;</a:t>
            </a:r>
            <a:r>
              <a:rPr lang="en-IN">
                <a:solidFill>
                  <a:srgbClr val="000000"/>
                </a:solidFill>
                <a:effectLst/>
              </a:rPr>
              <a:t>Black Link</a:t>
            </a:r>
            <a:r>
              <a:rPr lang="en-IN">
                <a:solidFill>
                  <a:srgbClr val="000088"/>
                </a:solidFill>
                <a:effectLst/>
              </a:rPr>
              <a:t>&lt;/a&gt;</a:t>
            </a:r>
            <a:r>
              <a:rPr lang="en-IN">
                <a:solidFill>
                  <a:srgbClr val="000000"/>
                </a:solidFill>
                <a:effectLst/>
              </a:rPr>
              <a:t> </a:t>
            </a:r>
          </a:p>
          <a:p>
            <a:pPr marL="0" indent="0">
              <a:buNone/>
            </a:pPr>
            <a:r>
              <a:rPr lang="en-IN">
                <a:solidFill>
                  <a:srgbClr val="000088"/>
                </a:solidFill>
                <a:effectLst/>
              </a:rPr>
              <a:t>&lt;/body&gt;</a:t>
            </a:r>
            <a:r>
              <a:rPr lang="en-IN">
                <a:solidFill>
                  <a:srgbClr val="000000"/>
                </a:solidFill>
                <a:effectLst/>
              </a:rPr>
              <a:t> </a:t>
            </a:r>
            <a:r>
              <a:rPr lang="en-IN">
                <a:solidFill>
                  <a:srgbClr val="000088"/>
                </a:solidFill>
                <a:effectLst/>
              </a:rPr>
              <a:t>&lt;/html&gt;</a:t>
            </a:r>
            <a:endParaRPr lang="en-US" dirty="0"/>
          </a:p>
        </p:txBody>
      </p:sp>
      <p:pic>
        <p:nvPicPr>
          <p:cNvPr id="4" name="Picture 3">
            <a:extLst>
              <a:ext uri="{FF2B5EF4-FFF2-40B4-BE49-F238E27FC236}">
                <a16:creationId xmlns:a16="http://schemas.microsoft.com/office/drawing/2014/main" id="{572FC08C-5502-2786-ABC4-D2DFBF21A1F6}"/>
              </a:ext>
            </a:extLst>
          </p:cNvPr>
          <p:cNvPicPr>
            <a:picLocks noChangeAspect="1"/>
          </p:cNvPicPr>
          <p:nvPr/>
        </p:nvPicPr>
        <p:blipFill>
          <a:blip r:embed="rId2"/>
          <a:stretch>
            <a:fillRect/>
          </a:stretch>
        </p:blipFill>
        <p:spPr>
          <a:xfrm>
            <a:off x="5318125" y="3786187"/>
            <a:ext cx="6725330" cy="2857500"/>
          </a:xfrm>
          <a:prstGeom prst="rect">
            <a:avLst/>
          </a:prstGeom>
          <a:ln>
            <a:solidFill>
              <a:schemeClr val="tx1"/>
            </a:solidFill>
          </a:ln>
        </p:spPr>
      </p:pic>
    </p:spTree>
    <p:extLst>
      <p:ext uri="{BB962C8B-B14F-4D97-AF65-F5344CB8AC3E}">
        <p14:creationId xmlns:p14="http://schemas.microsoft.com/office/powerpoint/2010/main" val="230133811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17FE9E-679C-D70B-C404-28F8F1CFE8E6}"/>
              </a:ext>
            </a:extLst>
          </p:cNvPr>
          <p:cNvSpPr>
            <a:spLocks noGrp="1"/>
          </p:cNvSpPr>
          <p:nvPr>
            <p:ph type="title"/>
          </p:nvPr>
        </p:nvSpPr>
        <p:spPr/>
        <p:txBody>
          <a:bodyPr/>
          <a:lstStyle/>
          <a:p>
            <a:r>
              <a:rPr lang="en-IN" b="0" i="0" dirty="0">
                <a:solidFill>
                  <a:srgbClr val="000000"/>
                </a:solidFill>
                <a:effectLst/>
                <a:latin typeface="Heebo" pitchFamily="2" charset="-79"/>
                <a:cs typeface="Heebo" pitchFamily="2" charset="-79"/>
              </a:rPr>
              <a:t>The :visited pseudo-class</a:t>
            </a:r>
            <a:br>
              <a:rPr lang="en-IN" b="0" i="0" dirty="0">
                <a:solidFill>
                  <a:srgbClr val="000000"/>
                </a:solidFill>
                <a:effectLst/>
                <a:latin typeface="Heebo" pitchFamily="2" charset="-79"/>
                <a:cs typeface="Heebo" pitchFamily="2" charset="-79"/>
              </a:rPr>
            </a:br>
            <a:endParaRPr lang="en-US" dirty="0"/>
          </a:p>
        </p:txBody>
      </p:sp>
      <p:sp>
        <p:nvSpPr>
          <p:cNvPr id="3" name="Content Placeholder 2">
            <a:extLst>
              <a:ext uri="{FF2B5EF4-FFF2-40B4-BE49-F238E27FC236}">
                <a16:creationId xmlns:a16="http://schemas.microsoft.com/office/drawing/2014/main" id="{6EB442E4-471F-D37D-F9DA-4D434F693187}"/>
              </a:ext>
            </a:extLst>
          </p:cNvPr>
          <p:cNvSpPr>
            <a:spLocks noGrp="1"/>
          </p:cNvSpPr>
          <p:nvPr>
            <p:ph idx="1"/>
          </p:nvPr>
        </p:nvSpPr>
        <p:spPr>
          <a:xfrm>
            <a:off x="295275" y="1027906"/>
            <a:ext cx="10515600" cy="5230019"/>
          </a:xfrm>
        </p:spPr>
        <p:txBody>
          <a:bodyPr>
            <a:normAutofit fontScale="85000" lnSpcReduction="20000"/>
          </a:bodyPr>
          <a:lstStyle/>
          <a:p>
            <a:pPr algn="just"/>
            <a:r>
              <a:rPr lang="en-IN" b="0" i="0" dirty="0">
                <a:solidFill>
                  <a:srgbClr val="000000"/>
                </a:solidFill>
                <a:effectLst/>
                <a:latin typeface="Nunito" pitchFamily="2" charset="77"/>
              </a:rPr>
              <a:t>The following is the example which demonstrates how to use the </a:t>
            </a:r>
            <a:r>
              <a:rPr lang="en-IN" b="0" i="1" dirty="0">
                <a:solidFill>
                  <a:srgbClr val="000000"/>
                </a:solidFill>
                <a:effectLst/>
                <a:latin typeface="Nunito" pitchFamily="2" charset="77"/>
              </a:rPr>
              <a:t>:visited</a:t>
            </a:r>
            <a:r>
              <a:rPr lang="en-IN" b="0" i="0" dirty="0">
                <a:solidFill>
                  <a:srgbClr val="000000"/>
                </a:solidFill>
                <a:effectLst/>
                <a:latin typeface="Nunito" pitchFamily="2" charset="77"/>
              </a:rPr>
              <a:t> class to set the </a:t>
            </a:r>
            <a:r>
              <a:rPr lang="en-IN" b="0" i="0" dirty="0" err="1">
                <a:solidFill>
                  <a:srgbClr val="000000"/>
                </a:solidFill>
                <a:effectLst/>
                <a:latin typeface="Nunito" pitchFamily="2" charset="77"/>
              </a:rPr>
              <a:t>color</a:t>
            </a:r>
            <a:r>
              <a:rPr lang="en-IN" b="0" i="0" dirty="0">
                <a:solidFill>
                  <a:srgbClr val="000000"/>
                </a:solidFill>
                <a:effectLst/>
                <a:latin typeface="Nunito" pitchFamily="2" charset="77"/>
              </a:rPr>
              <a:t> of visited links. Possible values could be any </a:t>
            </a:r>
            <a:r>
              <a:rPr lang="en-IN" b="0" i="0" dirty="0" err="1">
                <a:solidFill>
                  <a:srgbClr val="000000"/>
                </a:solidFill>
                <a:effectLst/>
                <a:latin typeface="Nunito" pitchFamily="2" charset="77"/>
              </a:rPr>
              <a:t>color</a:t>
            </a:r>
            <a:r>
              <a:rPr lang="en-IN" b="0" i="0" dirty="0">
                <a:solidFill>
                  <a:srgbClr val="000000"/>
                </a:solidFill>
                <a:effectLst/>
                <a:latin typeface="Nunito" pitchFamily="2" charset="77"/>
              </a:rPr>
              <a:t> name in any valid format.</a:t>
            </a:r>
          </a:p>
          <a:p>
            <a:pPr marL="0" indent="0" algn="l">
              <a:buNone/>
            </a:pPr>
            <a:r>
              <a:rPr lang="en-IN" dirty="0">
                <a:solidFill>
                  <a:srgbClr val="FFFFFF"/>
                </a:solidFill>
                <a:latin typeface="Open Sans" panose="020B0606030504020204" pitchFamily="34" charset="0"/>
              </a:rPr>
              <a:t>  </a:t>
            </a:r>
            <a:r>
              <a:rPr lang="en-IN" dirty="0">
                <a:solidFill>
                  <a:srgbClr val="000088"/>
                </a:solidFill>
                <a:effectLst/>
              </a:rPr>
              <a:t>&lt;html&gt;</a:t>
            </a:r>
          </a:p>
          <a:p>
            <a:pPr marL="0" indent="0" algn="l">
              <a:buNone/>
            </a:pPr>
            <a:r>
              <a:rPr lang="en-IN" dirty="0">
                <a:solidFill>
                  <a:srgbClr val="000000"/>
                </a:solidFill>
                <a:effectLst/>
              </a:rPr>
              <a:t> </a:t>
            </a:r>
            <a:r>
              <a:rPr lang="en-IN" dirty="0">
                <a:solidFill>
                  <a:srgbClr val="000088"/>
                </a:solidFill>
                <a:effectLst/>
              </a:rPr>
              <a:t>&lt;head&gt;</a:t>
            </a:r>
          </a:p>
          <a:p>
            <a:pPr marL="0" indent="0" algn="l">
              <a:buNone/>
            </a:pPr>
            <a:r>
              <a:rPr lang="en-IN" dirty="0">
                <a:solidFill>
                  <a:srgbClr val="000000"/>
                </a:solidFill>
                <a:effectLst/>
              </a:rPr>
              <a:t> </a:t>
            </a:r>
            <a:r>
              <a:rPr lang="en-IN" dirty="0">
                <a:solidFill>
                  <a:srgbClr val="000088"/>
                </a:solidFill>
                <a:effectLst/>
              </a:rPr>
              <a:t>&lt;style</a:t>
            </a:r>
            <a:r>
              <a:rPr lang="en-IN" dirty="0">
                <a:solidFill>
                  <a:srgbClr val="000000"/>
                </a:solidFill>
                <a:effectLst/>
              </a:rPr>
              <a:t> </a:t>
            </a:r>
            <a:r>
              <a:rPr lang="en-IN" dirty="0">
                <a:solidFill>
                  <a:srgbClr val="660066"/>
                </a:solidFill>
                <a:effectLst/>
              </a:rPr>
              <a:t>type</a:t>
            </a:r>
            <a:r>
              <a:rPr lang="en-IN" dirty="0">
                <a:solidFill>
                  <a:srgbClr val="000000"/>
                </a:solidFill>
                <a:effectLst/>
              </a:rPr>
              <a:t> </a:t>
            </a:r>
            <a:r>
              <a:rPr lang="en-IN" dirty="0">
                <a:solidFill>
                  <a:srgbClr val="666600"/>
                </a:solidFill>
                <a:effectLst/>
              </a:rPr>
              <a:t>=</a:t>
            </a:r>
            <a:r>
              <a:rPr lang="en-IN" dirty="0">
                <a:solidFill>
                  <a:srgbClr val="000000"/>
                </a:solidFill>
                <a:effectLst/>
              </a:rPr>
              <a:t> </a:t>
            </a:r>
            <a:r>
              <a:rPr lang="en-IN" dirty="0">
                <a:solidFill>
                  <a:srgbClr val="008800"/>
                </a:solidFill>
                <a:effectLst/>
              </a:rPr>
              <a:t>"text/</a:t>
            </a:r>
            <a:r>
              <a:rPr lang="en-IN" dirty="0" err="1">
                <a:solidFill>
                  <a:srgbClr val="008800"/>
                </a:solidFill>
                <a:effectLst/>
              </a:rPr>
              <a:t>css</a:t>
            </a:r>
            <a:r>
              <a:rPr lang="en-IN" dirty="0">
                <a:solidFill>
                  <a:srgbClr val="008800"/>
                </a:solidFill>
                <a:effectLst/>
              </a:rPr>
              <a:t>"</a:t>
            </a:r>
            <a:r>
              <a:rPr lang="en-IN" dirty="0">
                <a:solidFill>
                  <a:srgbClr val="000088"/>
                </a:solidFill>
                <a:effectLst/>
              </a:rPr>
              <a:t>&gt;</a:t>
            </a:r>
          </a:p>
          <a:p>
            <a:pPr marL="0" indent="0" algn="l">
              <a:buNone/>
            </a:pPr>
            <a:r>
              <a:rPr lang="en-IN" dirty="0">
                <a:solidFill>
                  <a:srgbClr val="000088"/>
                </a:solidFill>
              </a:rPr>
              <a:t>	</a:t>
            </a:r>
            <a:r>
              <a:rPr lang="en-IN" dirty="0">
                <a:solidFill>
                  <a:srgbClr val="000000"/>
                </a:solidFill>
                <a:effectLst/>
              </a:rPr>
              <a:t> </a:t>
            </a:r>
            <a:r>
              <a:rPr lang="en-IN" dirty="0" err="1">
                <a:solidFill>
                  <a:srgbClr val="000000"/>
                </a:solidFill>
                <a:effectLst/>
              </a:rPr>
              <a:t>a</a:t>
            </a:r>
            <a:r>
              <a:rPr lang="en-IN" dirty="0" err="1">
                <a:solidFill>
                  <a:srgbClr val="666600"/>
                </a:solidFill>
                <a:effectLst/>
              </a:rPr>
              <a:t>:</a:t>
            </a:r>
            <a:r>
              <a:rPr lang="en-IN" dirty="0" err="1">
                <a:solidFill>
                  <a:srgbClr val="000000"/>
                </a:solidFill>
                <a:effectLst/>
              </a:rPr>
              <a:t>visited</a:t>
            </a:r>
            <a:r>
              <a:rPr lang="en-IN" dirty="0">
                <a:solidFill>
                  <a:srgbClr val="000000"/>
                </a:solidFill>
                <a:effectLst/>
              </a:rPr>
              <a:t> </a:t>
            </a:r>
            <a:r>
              <a:rPr lang="en-IN" dirty="0">
                <a:solidFill>
                  <a:srgbClr val="666600"/>
                </a:solidFill>
                <a:effectLst/>
              </a:rPr>
              <a:t>{</a:t>
            </a:r>
            <a:r>
              <a:rPr lang="en-IN" dirty="0" err="1">
                <a:solidFill>
                  <a:srgbClr val="000000"/>
                </a:solidFill>
                <a:effectLst/>
              </a:rPr>
              <a:t>color</a:t>
            </a:r>
            <a:r>
              <a:rPr lang="en-IN" dirty="0">
                <a:solidFill>
                  <a:srgbClr val="666600"/>
                </a:solidFill>
                <a:effectLst/>
              </a:rPr>
              <a:t>:</a:t>
            </a:r>
            <a:r>
              <a:rPr lang="en-IN" dirty="0">
                <a:solidFill>
                  <a:srgbClr val="000000"/>
                </a:solidFill>
                <a:effectLst/>
              </a:rPr>
              <a:t> </a:t>
            </a:r>
            <a:r>
              <a:rPr lang="en-IN" dirty="0">
                <a:solidFill>
                  <a:srgbClr val="880000"/>
                </a:solidFill>
                <a:effectLst/>
              </a:rPr>
              <a:t>#006600}</a:t>
            </a:r>
            <a:r>
              <a:rPr lang="en-IN" dirty="0">
                <a:solidFill>
                  <a:srgbClr val="000000"/>
                </a:solidFill>
                <a:effectLst/>
              </a:rPr>
              <a:t> </a:t>
            </a:r>
          </a:p>
          <a:p>
            <a:pPr marL="0" indent="0" algn="l">
              <a:buNone/>
            </a:pPr>
            <a:r>
              <a:rPr lang="en-IN" dirty="0">
                <a:solidFill>
                  <a:srgbClr val="000088"/>
                </a:solidFill>
                <a:effectLst/>
              </a:rPr>
              <a:t>&lt;/style&gt;</a:t>
            </a:r>
            <a:r>
              <a:rPr lang="en-IN" dirty="0">
                <a:solidFill>
                  <a:srgbClr val="000000"/>
                </a:solidFill>
                <a:effectLst/>
              </a:rPr>
              <a:t> </a:t>
            </a:r>
          </a:p>
          <a:p>
            <a:pPr marL="0" indent="0" algn="l">
              <a:buNone/>
            </a:pPr>
            <a:r>
              <a:rPr lang="en-IN" dirty="0">
                <a:solidFill>
                  <a:srgbClr val="000088"/>
                </a:solidFill>
                <a:effectLst/>
              </a:rPr>
              <a:t>&lt;/head&gt;</a:t>
            </a:r>
          </a:p>
          <a:p>
            <a:pPr marL="0" indent="0" algn="l">
              <a:buNone/>
            </a:pPr>
            <a:r>
              <a:rPr lang="en-IN" dirty="0">
                <a:solidFill>
                  <a:srgbClr val="000000"/>
                </a:solidFill>
                <a:effectLst/>
              </a:rPr>
              <a:t> </a:t>
            </a:r>
            <a:r>
              <a:rPr lang="en-IN" dirty="0">
                <a:solidFill>
                  <a:srgbClr val="000088"/>
                </a:solidFill>
                <a:effectLst/>
              </a:rPr>
              <a:t>&lt;body&gt;</a:t>
            </a:r>
            <a:r>
              <a:rPr lang="en-IN" dirty="0">
                <a:solidFill>
                  <a:srgbClr val="000000"/>
                </a:solidFill>
                <a:effectLst/>
              </a:rPr>
              <a:t> </a:t>
            </a:r>
          </a:p>
          <a:p>
            <a:pPr marL="0" indent="0" algn="l">
              <a:buNone/>
            </a:pPr>
            <a:r>
              <a:rPr lang="en-IN" dirty="0">
                <a:solidFill>
                  <a:srgbClr val="000088"/>
                </a:solidFill>
                <a:effectLst/>
              </a:rPr>
              <a:t>	&lt;a</a:t>
            </a:r>
            <a:r>
              <a:rPr lang="en-IN" dirty="0">
                <a:solidFill>
                  <a:srgbClr val="000000"/>
                </a:solidFill>
                <a:effectLst/>
              </a:rPr>
              <a:t> </a:t>
            </a:r>
            <a:r>
              <a:rPr lang="en-IN" dirty="0" err="1">
                <a:solidFill>
                  <a:srgbClr val="660066"/>
                </a:solidFill>
                <a:effectLst/>
              </a:rPr>
              <a:t>href</a:t>
            </a:r>
            <a:r>
              <a:rPr lang="en-IN" dirty="0">
                <a:solidFill>
                  <a:srgbClr val="000000"/>
                </a:solidFill>
                <a:effectLst/>
              </a:rPr>
              <a:t> </a:t>
            </a:r>
            <a:r>
              <a:rPr lang="en-IN" dirty="0">
                <a:solidFill>
                  <a:srgbClr val="666600"/>
                </a:solidFill>
                <a:effectLst/>
              </a:rPr>
              <a:t>=</a:t>
            </a:r>
            <a:r>
              <a:rPr lang="en-IN" dirty="0">
                <a:solidFill>
                  <a:srgbClr val="000000"/>
                </a:solidFill>
                <a:effectLst/>
              </a:rPr>
              <a:t> </a:t>
            </a:r>
            <a:r>
              <a:rPr lang="en-IN" dirty="0">
                <a:solidFill>
                  <a:srgbClr val="008800"/>
                </a:solidFill>
                <a:effectLst/>
              </a:rPr>
              <a:t>""</a:t>
            </a:r>
            <a:r>
              <a:rPr lang="en-IN" dirty="0">
                <a:solidFill>
                  <a:srgbClr val="000088"/>
                </a:solidFill>
                <a:effectLst/>
              </a:rPr>
              <a:t>&gt;</a:t>
            </a:r>
            <a:r>
              <a:rPr lang="en-IN" dirty="0">
                <a:solidFill>
                  <a:srgbClr val="000000"/>
                </a:solidFill>
                <a:effectLst/>
              </a:rPr>
              <a:t>Click this link</a:t>
            </a:r>
            <a:r>
              <a:rPr lang="en-IN" dirty="0">
                <a:solidFill>
                  <a:srgbClr val="000088"/>
                </a:solidFill>
                <a:effectLst/>
              </a:rPr>
              <a:t>&lt;/a&gt;</a:t>
            </a:r>
            <a:r>
              <a:rPr lang="en-IN" dirty="0">
                <a:solidFill>
                  <a:srgbClr val="000000"/>
                </a:solidFill>
                <a:effectLst/>
              </a:rPr>
              <a:t> </a:t>
            </a:r>
          </a:p>
          <a:p>
            <a:pPr marL="0" indent="0" algn="l">
              <a:buNone/>
            </a:pPr>
            <a:r>
              <a:rPr lang="en-IN" dirty="0">
                <a:solidFill>
                  <a:srgbClr val="000088"/>
                </a:solidFill>
                <a:effectLst/>
              </a:rPr>
              <a:t>&lt;/body&gt;</a:t>
            </a:r>
          </a:p>
          <a:p>
            <a:pPr marL="0" indent="0" algn="l">
              <a:buNone/>
            </a:pPr>
            <a:r>
              <a:rPr lang="en-IN" dirty="0">
                <a:solidFill>
                  <a:srgbClr val="000000"/>
                </a:solidFill>
                <a:effectLst/>
              </a:rPr>
              <a:t> </a:t>
            </a:r>
            <a:r>
              <a:rPr lang="en-IN" dirty="0">
                <a:solidFill>
                  <a:srgbClr val="000088"/>
                </a:solidFill>
                <a:effectLst/>
              </a:rPr>
              <a:t>&lt;/html&gt;</a:t>
            </a:r>
            <a:r>
              <a:rPr lang="en-IN" dirty="0">
                <a:solidFill>
                  <a:srgbClr val="000000"/>
                </a:solidFill>
                <a:effectLst/>
              </a:rPr>
              <a:t> </a:t>
            </a:r>
            <a:br>
              <a:rPr lang="en-IN" dirty="0"/>
            </a:br>
            <a:endParaRPr lang="en-US" dirty="0"/>
          </a:p>
        </p:txBody>
      </p:sp>
      <p:pic>
        <p:nvPicPr>
          <p:cNvPr id="4" name="Picture 3">
            <a:extLst>
              <a:ext uri="{FF2B5EF4-FFF2-40B4-BE49-F238E27FC236}">
                <a16:creationId xmlns:a16="http://schemas.microsoft.com/office/drawing/2014/main" id="{074E0D82-ED7A-216B-DFC9-84FD4FFED8F4}"/>
              </a:ext>
            </a:extLst>
          </p:cNvPr>
          <p:cNvPicPr>
            <a:picLocks noChangeAspect="1"/>
          </p:cNvPicPr>
          <p:nvPr/>
        </p:nvPicPr>
        <p:blipFill>
          <a:blip r:embed="rId2"/>
          <a:stretch>
            <a:fillRect/>
          </a:stretch>
        </p:blipFill>
        <p:spPr>
          <a:xfrm>
            <a:off x="5069706" y="2286792"/>
            <a:ext cx="6827019" cy="3543302"/>
          </a:xfrm>
          <a:prstGeom prst="rect">
            <a:avLst/>
          </a:prstGeom>
        </p:spPr>
      </p:pic>
    </p:spTree>
    <p:extLst>
      <p:ext uri="{BB962C8B-B14F-4D97-AF65-F5344CB8AC3E}">
        <p14:creationId xmlns:p14="http://schemas.microsoft.com/office/powerpoint/2010/main" val="377868909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D3EC053-618E-04E8-1630-035BAAA04FEE}"/>
              </a:ext>
            </a:extLst>
          </p:cNvPr>
          <p:cNvSpPr>
            <a:spLocks noGrp="1"/>
          </p:cNvSpPr>
          <p:nvPr>
            <p:ph type="title"/>
          </p:nvPr>
        </p:nvSpPr>
        <p:spPr>
          <a:xfrm>
            <a:off x="838200" y="365125"/>
            <a:ext cx="10515600" cy="1325563"/>
          </a:xfrm>
        </p:spPr>
        <p:txBody>
          <a:bodyPr>
            <a:normAutofit/>
          </a:bodyPr>
          <a:lstStyle/>
          <a:p>
            <a:r>
              <a:rPr lang="en-IN" sz="4200" b="0" i="0">
                <a:effectLst/>
                <a:latin typeface="Heebo" pitchFamily="2" charset="-79"/>
                <a:cs typeface="Heebo" pitchFamily="2" charset="-79"/>
              </a:rPr>
              <a:t>The :hover pseudo-class</a:t>
            </a:r>
            <a:br>
              <a:rPr lang="en-IN" sz="4200" b="0" i="0">
                <a:effectLst/>
                <a:latin typeface="Heebo" pitchFamily="2" charset="-79"/>
                <a:cs typeface="Heebo" pitchFamily="2" charset="-79"/>
              </a:rPr>
            </a:br>
            <a:endParaRPr lang="en-US" sz="4200"/>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7E8A4F9-9E06-8853-AB80-C2B8F84EC89F}"/>
              </a:ext>
            </a:extLst>
          </p:cNvPr>
          <p:cNvSpPr>
            <a:spLocks noGrp="1"/>
          </p:cNvSpPr>
          <p:nvPr>
            <p:ph idx="1"/>
          </p:nvPr>
        </p:nvSpPr>
        <p:spPr>
          <a:xfrm>
            <a:off x="838200" y="1929384"/>
            <a:ext cx="10515600" cy="4251960"/>
          </a:xfrm>
        </p:spPr>
        <p:txBody>
          <a:bodyPr>
            <a:normAutofit/>
          </a:bodyPr>
          <a:lstStyle/>
          <a:p>
            <a:r>
              <a:rPr lang="en-IN" sz="2200" b="0" i="0">
                <a:effectLst/>
                <a:latin typeface="Nunito" pitchFamily="2" charset="77"/>
              </a:rPr>
              <a:t>The following example demonstrates how to use the </a:t>
            </a:r>
            <a:r>
              <a:rPr lang="en-IN" sz="2200" b="0" i="1">
                <a:effectLst/>
                <a:latin typeface="Nunito" pitchFamily="2" charset="77"/>
              </a:rPr>
              <a:t>:hover</a:t>
            </a:r>
            <a:r>
              <a:rPr lang="en-IN" sz="2200" b="0" i="0">
                <a:effectLst/>
                <a:latin typeface="Nunito" pitchFamily="2" charset="77"/>
              </a:rPr>
              <a:t> class to change the color of links when we bring a mouse pointer over that link. Possible values could be any color name in any valid format.</a:t>
            </a:r>
          </a:p>
          <a:p>
            <a:endParaRPr lang="en-US" sz="2200"/>
          </a:p>
        </p:txBody>
      </p:sp>
    </p:spTree>
    <p:extLst>
      <p:ext uri="{BB962C8B-B14F-4D97-AF65-F5344CB8AC3E}">
        <p14:creationId xmlns:p14="http://schemas.microsoft.com/office/powerpoint/2010/main" val="253371508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732ED6B-1A35-8982-F195-34AF7B443F4D}"/>
              </a:ext>
            </a:extLst>
          </p:cNvPr>
          <p:cNvSpPr>
            <a:spLocks noGrp="1"/>
          </p:cNvSpPr>
          <p:nvPr>
            <p:ph idx="1"/>
          </p:nvPr>
        </p:nvSpPr>
        <p:spPr>
          <a:xfrm>
            <a:off x="107156" y="601663"/>
            <a:ext cx="11977687" cy="4351338"/>
          </a:xfrm>
        </p:spPr>
        <p:txBody>
          <a:bodyPr>
            <a:normAutofit fontScale="92500" lnSpcReduction="20000"/>
          </a:bodyPr>
          <a:lstStyle/>
          <a:p>
            <a:pPr marL="0" indent="0">
              <a:buNone/>
            </a:pPr>
            <a:r>
              <a:rPr lang="en-IN" dirty="0">
                <a:solidFill>
                  <a:srgbClr val="000088"/>
                </a:solidFill>
                <a:effectLst/>
              </a:rPr>
              <a:t>&lt;html&gt;</a:t>
            </a:r>
            <a:r>
              <a:rPr lang="en-IN" dirty="0">
                <a:solidFill>
                  <a:srgbClr val="000000"/>
                </a:solidFill>
                <a:effectLst/>
              </a:rPr>
              <a:t> </a:t>
            </a:r>
          </a:p>
          <a:p>
            <a:pPr marL="0" indent="0">
              <a:buNone/>
            </a:pPr>
            <a:r>
              <a:rPr lang="en-IN" dirty="0">
                <a:solidFill>
                  <a:srgbClr val="000000"/>
                </a:solidFill>
              </a:rPr>
              <a:t>	</a:t>
            </a:r>
            <a:r>
              <a:rPr lang="en-IN" dirty="0">
                <a:solidFill>
                  <a:srgbClr val="000088"/>
                </a:solidFill>
                <a:effectLst/>
              </a:rPr>
              <a:t>&lt;head&gt;</a:t>
            </a:r>
          </a:p>
          <a:p>
            <a:pPr marL="0" indent="0">
              <a:buNone/>
            </a:pPr>
            <a:r>
              <a:rPr lang="en-IN" dirty="0">
                <a:solidFill>
                  <a:srgbClr val="000088"/>
                </a:solidFill>
              </a:rPr>
              <a:t>	</a:t>
            </a:r>
            <a:r>
              <a:rPr lang="en-IN" dirty="0">
                <a:solidFill>
                  <a:srgbClr val="000000"/>
                </a:solidFill>
                <a:effectLst/>
              </a:rPr>
              <a:t> </a:t>
            </a:r>
            <a:r>
              <a:rPr lang="en-IN" dirty="0">
                <a:solidFill>
                  <a:srgbClr val="000088"/>
                </a:solidFill>
                <a:effectLst/>
              </a:rPr>
              <a:t>&lt;style</a:t>
            </a:r>
            <a:r>
              <a:rPr lang="en-IN" dirty="0">
                <a:solidFill>
                  <a:srgbClr val="000000"/>
                </a:solidFill>
                <a:effectLst/>
              </a:rPr>
              <a:t> </a:t>
            </a:r>
            <a:r>
              <a:rPr lang="en-IN" dirty="0">
                <a:solidFill>
                  <a:srgbClr val="660066"/>
                </a:solidFill>
                <a:effectLst/>
              </a:rPr>
              <a:t>type</a:t>
            </a:r>
            <a:r>
              <a:rPr lang="en-IN" dirty="0">
                <a:solidFill>
                  <a:srgbClr val="000000"/>
                </a:solidFill>
                <a:effectLst/>
              </a:rPr>
              <a:t> </a:t>
            </a:r>
            <a:r>
              <a:rPr lang="en-IN" dirty="0">
                <a:solidFill>
                  <a:srgbClr val="666600"/>
                </a:solidFill>
                <a:effectLst/>
              </a:rPr>
              <a:t>=</a:t>
            </a:r>
            <a:r>
              <a:rPr lang="en-IN" dirty="0">
                <a:solidFill>
                  <a:srgbClr val="000000"/>
                </a:solidFill>
                <a:effectLst/>
              </a:rPr>
              <a:t> </a:t>
            </a:r>
            <a:r>
              <a:rPr lang="en-IN" dirty="0">
                <a:solidFill>
                  <a:srgbClr val="008800"/>
                </a:solidFill>
                <a:effectLst/>
              </a:rPr>
              <a:t>"text/</a:t>
            </a:r>
            <a:r>
              <a:rPr lang="en-IN" dirty="0" err="1">
                <a:solidFill>
                  <a:srgbClr val="008800"/>
                </a:solidFill>
                <a:effectLst/>
              </a:rPr>
              <a:t>css</a:t>
            </a:r>
            <a:r>
              <a:rPr lang="en-IN" dirty="0">
                <a:solidFill>
                  <a:srgbClr val="008800"/>
                </a:solidFill>
                <a:effectLst/>
              </a:rPr>
              <a:t>"</a:t>
            </a:r>
            <a:r>
              <a:rPr lang="en-IN" dirty="0">
                <a:solidFill>
                  <a:srgbClr val="000088"/>
                </a:solidFill>
                <a:effectLst/>
              </a:rPr>
              <a:t>&gt;</a:t>
            </a:r>
          </a:p>
          <a:p>
            <a:pPr marL="0" indent="0">
              <a:buNone/>
            </a:pPr>
            <a:r>
              <a:rPr lang="en-IN" dirty="0">
                <a:solidFill>
                  <a:srgbClr val="000088"/>
                </a:solidFill>
              </a:rPr>
              <a:t>	</a:t>
            </a:r>
            <a:r>
              <a:rPr lang="en-IN" dirty="0">
                <a:solidFill>
                  <a:srgbClr val="000000"/>
                </a:solidFill>
                <a:effectLst/>
              </a:rPr>
              <a:t> </a:t>
            </a:r>
            <a:r>
              <a:rPr lang="en-IN" dirty="0" err="1">
                <a:solidFill>
                  <a:srgbClr val="000000"/>
                </a:solidFill>
                <a:effectLst/>
              </a:rPr>
              <a:t>a</a:t>
            </a:r>
            <a:r>
              <a:rPr lang="en-IN" dirty="0" err="1">
                <a:solidFill>
                  <a:srgbClr val="666600"/>
                </a:solidFill>
                <a:effectLst/>
              </a:rPr>
              <a:t>:</a:t>
            </a:r>
            <a:r>
              <a:rPr lang="en-IN" dirty="0" err="1">
                <a:solidFill>
                  <a:srgbClr val="000000"/>
                </a:solidFill>
                <a:effectLst/>
              </a:rPr>
              <a:t>hover</a:t>
            </a:r>
            <a:r>
              <a:rPr lang="en-IN" dirty="0">
                <a:solidFill>
                  <a:srgbClr val="000000"/>
                </a:solidFill>
                <a:effectLst/>
              </a:rPr>
              <a:t> </a:t>
            </a:r>
            <a:r>
              <a:rPr lang="en-IN" dirty="0">
                <a:solidFill>
                  <a:srgbClr val="666600"/>
                </a:solidFill>
                <a:effectLst/>
              </a:rPr>
              <a:t>{</a:t>
            </a:r>
            <a:r>
              <a:rPr lang="en-IN" dirty="0" err="1">
                <a:solidFill>
                  <a:srgbClr val="000000"/>
                </a:solidFill>
                <a:effectLst/>
              </a:rPr>
              <a:t>color</a:t>
            </a:r>
            <a:r>
              <a:rPr lang="en-IN" dirty="0">
                <a:solidFill>
                  <a:srgbClr val="666600"/>
                </a:solidFill>
                <a:effectLst/>
              </a:rPr>
              <a:t>:</a:t>
            </a:r>
            <a:r>
              <a:rPr lang="en-IN" dirty="0">
                <a:solidFill>
                  <a:srgbClr val="000000"/>
                </a:solidFill>
                <a:effectLst/>
              </a:rPr>
              <a:t> </a:t>
            </a:r>
            <a:r>
              <a:rPr lang="en-IN" dirty="0">
                <a:solidFill>
                  <a:srgbClr val="880000"/>
                </a:solidFill>
                <a:effectLst/>
              </a:rPr>
              <a:t>#FFCC00}</a:t>
            </a:r>
            <a:r>
              <a:rPr lang="en-IN" dirty="0">
                <a:solidFill>
                  <a:srgbClr val="000000"/>
                </a:solidFill>
                <a:effectLst/>
              </a:rPr>
              <a:t> </a:t>
            </a:r>
          </a:p>
          <a:p>
            <a:pPr marL="0" indent="0">
              <a:buNone/>
            </a:pPr>
            <a:r>
              <a:rPr lang="en-IN" dirty="0">
                <a:solidFill>
                  <a:srgbClr val="000000"/>
                </a:solidFill>
              </a:rPr>
              <a:t>	</a:t>
            </a:r>
            <a:r>
              <a:rPr lang="en-IN" dirty="0">
                <a:solidFill>
                  <a:srgbClr val="000088"/>
                </a:solidFill>
                <a:effectLst/>
              </a:rPr>
              <a:t>&lt;/style&gt;</a:t>
            </a:r>
          </a:p>
          <a:p>
            <a:pPr marL="0" indent="0">
              <a:buNone/>
            </a:pPr>
            <a:r>
              <a:rPr lang="en-IN" dirty="0">
                <a:solidFill>
                  <a:srgbClr val="000000"/>
                </a:solidFill>
                <a:effectLst/>
              </a:rPr>
              <a:t> </a:t>
            </a:r>
            <a:r>
              <a:rPr lang="en-IN" dirty="0">
                <a:solidFill>
                  <a:srgbClr val="000088"/>
                </a:solidFill>
                <a:effectLst/>
              </a:rPr>
              <a:t>&lt;/head&gt;</a:t>
            </a:r>
          </a:p>
          <a:p>
            <a:pPr marL="0" indent="0">
              <a:buNone/>
            </a:pPr>
            <a:r>
              <a:rPr lang="en-IN" dirty="0">
                <a:solidFill>
                  <a:srgbClr val="000000"/>
                </a:solidFill>
                <a:effectLst/>
              </a:rPr>
              <a:t> </a:t>
            </a:r>
            <a:r>
              <a:rPr lang="en-IN" dirty="0">
                <a:solidFill>
                  <a:srgbClr val="000088"/>
                </a:solidFill>
                <a:effectLst/>
              </a:rPr>
              <a:t>&lt;body&gt;</a:t>
            </a:r>
            <a:r>
              <a:rPr lang="en-IN" dirty="0">
                <a:solidFill>
                  <a:srgbClr val="000000"/>
                </a:solidFill>
                <a:effectLst/>
              </a:rPr>
              <a:t> </a:t>
            </a:r>
          </a:p>
          <a:p>
            <a:pPr marL="0" indent="0">
              <a:buNone/>
            </a:pPr>
            <a:r>
              <a:rPr lang="en-IN" dirty="0">
                <a:solidFill>
                  <a:srgbClr val="000088"/>
                </a:solidFill>
                <a:effectLst/>
              </a:rPr>
              <a:t>	&lt;a</a:t>
            </a:r>
            <a:r>
              <a:rPr lang="en-IN" dirty="0">
                <a:solidFill>
                  <a:srgbClr val="000000"/>
                </a:solidFill>
                <a:effectLst/>
              </a:rPr>
              <a:t> </a:t>
            </a:r>
            <a:r>
              <a:rPr lang="en-IN" dirty="0" err="1">
                <a:solidFill>
                  <a:srgbClr val="660066"/>
                </a:solidFill>
                <a:effectLst/>
              </a:rPr>
              <a:t>href</a:t>
            </a:r>
            <a:r>
              <a:rPr lang="en-IN" dirty="0">
                <a:solidFill>
                  <a:srgbClr val="000000"/>
                </a:solidFill>
                <a:effectLst/>
              </a:rPr>
              <a:t> </a:t>
            </a:r>
            <a:r>
              <a:rPr lang="en-IN" dirty="0">
                <a:solidFill>
                  <a:srgbClr val="666600"/>
                </a:solidFill>
                <a:effectLst/>
              </a:rPr>
              <a:t>=</a:t>
            </a:r>
            <a:r>
              <a:rPr lang="en-IN" dirty="0">
                <a:solidFill>
                  <a:srgbClr val="000000"/>
                </a:solidFill>
                <a:effectLst/>
              </a:rPr>
              <a:t> </a:t>
            </a:r>
            <a:r>
              <a:rPr lang="en-IN" dirty="0">
                <a:solidFill>
                  <a:srgbClr val="008800"/>
                </a:solidFill>
                <a:effectLst/>
              </a:rPr>
              <a:t>""</a:t>
            </a:r>
            <a:r>
              <a:rPr lang="en-IN" dirty="0">
                <a:solidFill>
                  <a:srgbClr val="000088"/>
                </a:solidFill>
                <a:effectLst/>
              </a:rPr>
              <a:t>&gt;</a:t>
            </a:r>
            <a:r>
              <a:rPr lang="en-IN" dirty="0">
                <a:solidFill>
                  <a:srgbClr val="000000"/>
                </a:solidFill>
                <a:effectLst/>
              </a:rPr>
              <a:t>Bring Mouse Here</a:t>
            </a:r>
            <a:r>
              <a:rPr lang="en-IN" dirty="0">
                <a:solidFill>
                  <a:srgbClr val="000088"/>
                </a:solidFill>
                <a:effectLst/>
              </a:rPr>
              <a:t>&lt;/a&gt;</a:t>
            </a:r>
          </a:p>
          <a:p>
            <a:pPr marL="0" indent="0">
              <a:buNone/>
            </a:pPr>
            <a:r>
              <a:rPr lang="en-IN" dirty="0">
                <a:solidFill>
                  <a:srgbClr val="000000"/>
                </a:solidFill>
                <a:effectLst/>
              </a:rPr>
              <a:t> </a:t>
            </a:r>
            <a:r>
              <a:rPr lang="en-IN" dirty="0">
                <a:solidFill>
                  <a:srgbClr val="000088"/>
                </a:solidFill>
                <a:effectLst/>
              </a:rPr>
              <a:t>&lt;/body&gt;</a:t>
            </a:r>
          </a:p>
          <a:p>
            <a:pPr marL="0" indent="0">
              <a:buNone/>
            </a:pPr>
            <a:r>
              <a:rPr lang="en-IN" dirty="0">
                <a:solidFill>
                  <a:srgbClr val="000000"/>
                </a:solidFill>
                <a:effectLst/>
              </a:rPr>
              <a:t> </a:t>
            </a:r>
            <a:r>
              <a:rPr lang="en-IN" dirty="0">
                <a:solidFill>
                  <a:srgbClr val="000088"/>
                </a:solidFill>
                <a:effectLst/>
              </a:rPr>
              <a:t>&lt;/html&gt;</a:t>
            </a:r>
            <a:r>
              <a:rPr lang="en-IN" dirty="0">
                <a:solidFill>
                  <a:srgbClr val="000000"/>
                </a:solidFill>
                <a:effectLst/>
              </a:rPr>
              <a:t> </a:t>
            </a:r>
          </a:p>
          <a:p>
            <a:pPr marL="0" indent="0">
              <a:buNone/>
            </a:pPr>
            <a:endParaRPr lang="en-IN" dirty="0">
              <a:solidFill>
                <a:srgbClr val="000000"/>
              </a:solidFill>
              <a:effectLst/>
            </a:endParaRPr>
          </a:p>
          <a:p>
            <a:endParaRPr lang="en-US" dirty="0"/>
          </a:p>
        </p:txBody>
      </p:sp>
      <p:pic>
        <p:nvPicPr>
          <p:cNvPr id="4" name="Picture 3">
            <a:extLst>
              <a:ext uri="{FF2B5EF4-FFF2-40B4-BE49-F238E27FC236}">
                <a16:creationId xmlns:a16="http://schemas.microsoft.com/office/drawing/2014/main" id="{C93BCC9A-0474-6752-5F1B-A4F65551170F}"/>
              </a:ext>
            </a:extLst>
          </p:cNvPr>
          <p:cNvPicPr>
            <a:picLocks noChangeAspect="1"/>
          </p:cNvPicPr>
          <p:nvPr/>
        </p:nvPicPr>
        <p:blipFill>
          <a:blip r:embed="rId2"/>
          <a:stretch>
            <a:fillRect/>
          </a:stretch>
        </p:blipFill>
        <p:spPr>
          <a:xfrm>
            <a:off x="6019800" y="3232150"/>
            <a:ext cx="6172200" cy="1879600"/>
          </a:xfrm>
          <a:prstGeom prst="rect">
            <a:avLst/>
          </a:prstGeom>
        </p:spPr>
      </p:pic>
      <p:pic>
        <p:nvPicPr>
          <p:cNvPr id="5" name="Picture 4">
            <a:extLst>
              <a:ext uri="{FF2B5EF4-FFF2-40B4-BE49-F238E27FC236}">
                <a16:creationId xmlns:a16="http://schemas.microsoft.com/office/drawing/2014/main" id="{7D737F9C-FFB3-D3E5-ACE5-C3986755F414}"/>
              </a:ext>
            </a:extLst>
          </p:cNvPr>
          <p:cNvPicPr>
            <a:picLocks noChangeAspect="1"/>
          </p:cNvPicPr>
          <p:nvPr/>
        </p:nvPicPr>
        <p:blipFill>
          <a:blip r:embed="rId3"/>
          <a:stretch>
            <a:fillRect/>
          </a:stretch>
        </p:blipFill>
        <p:spPr>
          <a:xfrm>
            <a:off x="6991350" y="163513"/>
            <a:ext cx="4724400" cy="2159000"/>
          </a:xfrm>
          <a:prstGeom prst="rect">
            <a:avLst/>
          </a:prstGeom>
        </p:spPr>
      </p:pic>
      <p:sp>
        <p:nvSpPr>
          <p:cNvPr id="7" name="TextBox 6">
            <a:extLst>
              <a:ext uri="{FF2B5EF4-FFF2-40B4-BE49-F238E27FC236}">
                <a16:creationId xmlns:a16="http://schemas.microsoft.com/office/drawing/2014/main" id="{7333422D-3241-1F05-9CD3-883B473FB6C3}"/>
              </a:ext>
            </a:extLst>
          </p:cNvPr>
          <p:cNvSpPr txBox="1"/>
          <p:nvPr/>
        </p:nvSpPr>
        <p:spPr>
          <a:xfrm>
            <a:off x="307181" y="5508695"/>
            <a:ext cx="11408569" cy="707886"/>
          </a:xfrm>
          <a:prstGeom prst="rect">
            <a:avLst/>
          </a:prstGeom>
          <a:noFill/>
        </p:spPr>
        <p:txBody>
          <a:bodyPr wrap="square">
            <a:spAutoFit/>
          </a:bodyPr>
          <a:lstStyle/>
          <a:p>
            <a:pPr marL="0" indent="0">
              <a:buNone/>
            </a:pPr>
            <a:r>
              <a:rPr lang="en-IN" sz="2000" b="0" i="0" dirty="0">
                <a:solidFill>
                  <a:srgbClr val="000000"/>
                </a:solidFill>
                <a:effectLst/>
                <a:latin typeface="Nunito" pitchFamily="2" charset="77"/>
              </a:rPr>
              <a:t>It will produce the following link. Now you bring your mouse over this link and you will see that it changes its </a:t>
            </a:r>
            <a:r>
              <a:rPr lang="en-IN" sz="2000" b="0" i="0" dirty="0" err="1">
                <a:solidFill>
                  <a:srgbClr val="000000"/>
                </a:solidFill>
                <a:effectLst/>
                <a:latin typeface="Nunito" pitchFamily="2" charset="77"/>
              </a:rPr>
              <a:t>color</a:t>
            </a:r>
            <a:r>
              <a:rPr lang="en-IN" sz="2000" b="0" i="0" dirty="0">
                <a:solidFill>
                  <a:srgbClr val="000000"/>
                </a:solidFill>
                <a:effectLst/>
                <a:latin typeface="Nunito" pitchFamily="2" charset="77"/>
              </a:rPr>
              <a:t> to yellow.</a:t>
            </a:r>
          </a:p>
        </p:txBody>
      </p:sp>
      <p:sp>
        <p:nvSpPr>
          <p:cNvPr id="8" name="TextBox 7">
            <a:extLst>
              <a:ext uri="{FF2B5EF4-FFF2-40B4-BE49-F238E27FC236}">
                <a16:creationId xmlns:a16="http://schemas.microsoft.com/office/drawing/2014/main" id="{CF44D09C-7F0B-1126-F747-D84AA5B00485}"/>
              </a:ext>
            </a:extLst>
          </p:cNvPr>
          <p:cNvSpPr txBox="1"/>
          <p:nvPr/>
        </p:nvSpPr>
        <p:spPr>
          <a:xfrm>
            <a:off x="6095999" y="232331"/>
            <a:ext cx="3118248" cy="369332"/>
          </a:xfrm>
          <a:prstGeom prst="rect">
            <a:avLst/>
          </a:prstGeom>
          <a:noFill/>
        </p:spPr>
        <p:txBody>
          <a:bodyPr wrap="square">
            <a:spAutoFit/>
          </a:bodyPr>
          <a:lstStyle/>
          <a:p>
            <a:pPr marL="0" indent="0">
              <a:buNone/>
            </a:pPr>
            <a:r>
              <a:rPr lang="en-IN" b="0" i="0" dirty="0">
                <a:solidFill>
                  <a:srgbClr val="000000"/>
                </a:solidFill>
                <a:effectLst/>
                <a:latin typeface="Nunito" pitchFamily="2" charset="77"/>
              </a:rPr>
              <a:t>Before</a:t>
            </a:r>
          </a:p>
        </p:txBody>
      </p:sp>
      <p:sp>
        <p:nvSpPr>
          <p:cNvPr id="9" name="TextBox 8">
            <a:extLst>
              <a:ext uri="{FF2B5EF4-FFF2-40B4-BE49-F238E27FC236}">
                <a16:creationId xmlns:a16="http://schemas.microsoft.com/office/drawing/2014/main" id="{39ECDE6E-3B5A-FEDA-D4C3-2A0CDEE5FA85}"/>
              </a:ext>
            </a:extLst>
          </p:cNvPr>
          <p:cNvSpPr txBox="1"/>
          <p:nvPr/>
        </p:nvSpPr>
        <p:spPr>
          <a:xfrm>
            <a:off x="5148262" y="4910752"/>
            <a:ext cx="3118248" cy="369332"/>
          </a:xfrm>
          <a:prstGeom prst="rect">
            <a:avLst/>
          </a:prstGeom>
          <a:noFill/>
        </p:spPr>
        <p:txBody>
          <a:bodyPr wrap="square">
            <a:spAutoFit/>
          </a:bodyPr>
          <a:lstStyle/>
          <a:p>
            <a:pPr marL="0" indent="0">
              <a:buNone/>
            </a:pPr>
            <a:r>
              <a:rPr lang="en-IN" b="0" i="0" dirty="0">
                <a:solidFill>
                  <a:srgbClr val="000000"/>
                </a:solidFill>
                <a:effectLst/>
                <a:latin typeface="Nunito" pitchFamily="2" charset="77"/>
              </a:rPr>
              <a:t>After</a:t>
            </a:r>
          </a:p>
        </p:txBody>
      </p:sp>
    </p:spTree>
    <p:extLst>
      <p:ext uri="{BB962C8B-B14F-4D97-AF65-F5344CB8AC3E}">
        <p14:creationId xmlns:p14="http://schemas.microsoft.com/office/powerpoint/2010/main" val="263476672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DC0ECF-593A-2F7B-BFB0-DEBA5379DB36}"/>
              </a:ext>
            </a:extLst>
          </p:cNvPr>
          <p:cNvSpPr>
            <a:spLocks noGrp="1"/>
          </p:cNvSpPr>
          <p:nvPr>
            <p:ph type="title"/>
          </p:nvPr>
        </p:nvSpPr>
        <p:spPr/>
        <p:txBody>
          <a:bodyPr/>
          <a:lstStyle/>
          <a:p>
            <a:r>
              <a:rPr lang="en-IN" b="0" i="0" dirty="0">
                <a:solidFill>
                  <a:srgbClr val="000000"/>
                </a:solidFill>
                <a:effectLst/>
                <a:latin typeface="Heebo" pitchFamily="2" charset="-79"/>
                <a:cs typeface="Heebo" pitchFamily="2" charset="-79"/>
              </a:rPr>
              <a:t>The :active pseudo-class</a:t>
            </a:r>
            <a:br>
              <a:rPr lang="en-IN" b="0" i="0" dirty="0">
                <a:solidFill>
                  <a:srgbClr val="000000"/>
                </a:solidFill>
                <a:effectLst/>
                <a:latin typeface="Heebo" pitchFamily="2" charset="-79"/>
                <a:cs typeface="Heebo" pitchFamily="2" charset="-79"/>
              </a:rPr>
            </a:br>
            <a:endParaRPr lang="en-US" dirty="0"/>
          </a:p>
        </p:txBody>
      </p:sp>
      <p:sp>
        <p:nvSpPr>
          <p:cNvPr id="3" name="Content Placeholder 2">
            <a:extLst>
              <a:ext uri="{FF2B5EF4-FFF2-40B4-BE49-F238E27FC236}">
                <a16:creationId xmlns:a16="http://schemas.microsoft.com/office/drawing/2014/main" id="{FFB8537F-2896-3E93-33F2-6DC9DDC95609}"/>
              </a:ext>
            </a:extLst>
          </p:cNvPr>
          <p:cNvSpPr>
            <a:spLocks noGrp="1"/>
          </p:cNvSpPr>
          <p:nvPr>
            <p:ph idx="1"/>
          </p:nvPr>
        </p:nvSpPr>
        <p:spPr>
          <a:xfrm>
            <a:off x="395287" y="1253331"/>
            <a:ext cx="11615639" cy="5239544"/>
          </a:xfrm>
        </p:spPr>
        <p:txBody>
          <a:bodyPr>
            <a:normAutofit fontScale="92500" lnSpcReduction="10000"/>
          </a:bodyPr>
          <a:lstStyle/>
          <a:p>
            <a:pPr marL="0" indent="0" algn="just">
              <a:buNone/>
            </a:pPr>
            <a:r>
              <a:rPr lang="en-IN" b="0" i="0" dirty="0">
                <a:solidFill>
                  <a:srgbClr val="000000"/>
                </a:solidFill>
                <a:effectLst/>
                <a:latin typeface="Nunito" pitchFamily="2" charset="77"/>
              </a:rPr>
              <a:t>The following example demonstrates how to use the </a:t>
            </a:r>
            <a:r>
              <a:rPr lang="en-IN" b="0" i="1" dirty="0">
                <a:solidFill>
                  <a:srgbClr val="000000"/>
                </a:solidFill>
                <a:effectLst/>
                <a:latin typeface="Nunito" pitchFamily="2" charset="77"/>
              </a:rPr>
              <a:t>:active</a:t>
            </a:r>
            <a:r>
              <a:rPr lang="en-IN" b="0" i="0" dirty="0">
                <a:solidFill>
                  <a:srgbClr val="000000"/>
                </a:solidFill>
                <a:effectLst/>
                <a:latin typeface="Nunito" pitchFamily="2" charset="77"/>
              </a:rPr>
              <a:t> class to change the </a:t>
            </a:r>
            <a:r>
              <a:rPr lang="en-IN" b="0" i="0" dirty="0" err="1">
                <a:solidFill>
                  <a:srgbClr val="000000"/>
                </a:solidFill>
                <a:effectLst/>
                <a:latin typeface="Nunito" pitchFamily="2" charset="77"/>
              </a:rPr>
              <a:t>color</a:t>
            </a:r>
            <a:r>
              <a:rPr lang="en-IN" b="0" i="0" dirty="0">
                <a:solidFill>
                  <a:srgbClr val="000000"/>
                </a:solidFill>
                <a:effectLst/>
                <a:latin typeface="Nunito" pitchFamily="2" charset="77"/>
              </a:rPr>
              <a:t> of active links. Possible values could be any </a:t>
            </a:r>
            <a:r>
              <a:rPr lang="en-IN" b="0" i="0" dirty="0" err="1">
                <a:solidFill>
                  <a:srgbClr val="000000"/>
                </a:solidFill>
                <a:effectLst/>
                <a:latin typeface="Nunito" pitchFamily="2" charset="77"/>
              </a:rPr>
              <a:t>color</a:t>
            </a:r>
            <a:r>
              <a:rPr lang="en-IN" b="0" i="0" dirty="0">
                <a:solidFill>
                  <a:srgbClr val="000000"/>
                </a:solidFill>
                <a:effectLst/>
                <a:latin typeface="Nunito" pitchFamily="2" charset="77"/>
              </a:rPr>
              <a:t> name in any valid format.</a:t>
            </a:r>
          </a:p>
          <a:p>
            <a:pPr marL="0" indent="0" algn="l">
              <a:buNone/>
            </a:pPr>
            <a:r>
              <a:rPr lang="en-IN" dirty="0">
                <a:solidFill>
                  <a:srgbClr val="000088"/>
                </a:solidFill>
                <a:effectLst/>
              </a:rPr>
              <a:t>&lt;html&gt;</a:t>
            </a:r>
          </a:p>
          <a:p>
            <a:pPr marL="0" indent="0" algn="l">
              <a:buNone/>
            </a:pPr>
            <a:r>
              <a:rPr lang="en-IN" dirty="0">
                <a:solidFill>
                  <a:srgbClr val="000088"/>
                </a:solidFill>
              </a:rPr>
              <a:t>	</a:t>
            </a:r>
            <a:r>
              <a:rPr lang="en-IN" dirty="0">
                <a:solidFill>
                  <a:srgbClr val="000000"/>
                </a:solidFill>
                <a:effectLst/>
              </a:rPr>
              <a:t> </a:t>
            </a:r>
            <a:r>
              <a:rPr lang="en-IN" dirty="0">
                <a:solidFill>
                  <a:srgbClr val="000088"/>
                </a:solidFill>
                <a:effectLst/>
              </a:rPr>
              <a:t>&lt;head&gt;</a:t>
            </a:r>
            <a:r>
              <a:rPr lang="en-IN" dirty="0">
                <a:solidFill>
                  <a:srgbClr val="000000"/>
                </a:solidFill>
                <a:effectLst/>
              </a:rPr>
              <a:t> </a:t>
            </a:r>
          </a:p>
          <a:p>
            <a:pPr marL="0" indent="0" algn="l">
              <a:buNone/>
            </a:pPr>
            <a:r>
              <a:rPr lang="en-IN" dirty="0">
                <a:solidFill>
                  <a:srgbClr val="000000"/>
                </a:solidFill>
              </a:rPr>
              <a:t>	</a:t>
            </a:r>
            <a:r>
              <a:rPr lang="en-IN" dirty="0">
                <a:solidFill>
                  <a:srgbClr val="000088"/>
                </a:solidFill>
                <a:effectLst/>
              </a:rPr>
              <a:t>&lt;style</a:t>
            </a:r>
            <a:r>
              <a:rPr lang="en-IN" dirty="0">
                <a:solidFill>
                  <a:srgbClr val="000000"/>
                </a:solidFill>
                <a:effectLst/>
              </a:rPr>
              <a:t> </a:t>
            </a:r>
            <a:r>
              <a:rPr lang="en-IN" dirty="0">
                <a:solidFill>
                  <a:srgbClr val="660066"/>
                </a:solidFill>
                <a:effectLst/>
              </a:rPr>
              <a:t>type</a:t>
            </a:r>
            <a:r>
              <a:rPr lang="en-IN" dirty="0">
                <a:solidFill>
                  <a:srgbClr val="000000"/>
                </a:solidFill>
                <a:effectLst/>
              </a:rPr>
              <a:t> </a:t>
            </a:r>
            <a:r>
              <a:rPr lang="en-IN" dirty="0">
                <a:solidFill>
                  <a:srgbClr val="666600"/>
                </a:solidFill>
                <a:effectLst/>
              </a:rPr>
              <a:t>=</a:t>
            </a:r>
            <a:r>
              <a:rPr lang="en-IN" dirty="0">
                <a:solidFill>
                  <a:srgbClr val="000000"/>
                </a:solidFill>
                <a:effectLst/>
              </a:rPr>
              <a:t> </a:t>
            </a:r>
            <a:r>
              <a:rPr lang="en-IN" dirty="0">
                <a:solidFill>
                  <a:srgbClr val="008800"/>
                </a:solidFill>
                <a:effectLst/>
              </a:rPr>
              <a:t>"text/</a:t>
            </a:r>
            <a:r>
              <a:rPr lang="en-IN" dirty="0" err="1">
                <a:solidFill>
                  <a:srgbClr val="008800"/>
                </a:solidFill>
                <a:effectLst/>
              </a:rPr>
              <a:t>css</a:t>
            </a:r>
            <a:r>
              <a:rPr lang="en-IN" dirty="0">
                <a:solidFill>
                  <a:srgbClr val="008800"/>
                </a:solidFill>
                <a:effectLst/>
              </a:rPr>
              <a:t>"</a:t>
            </a:r>
            <a:r>
              <a:rPr lang="en-IN" dirty="0">
                <a:solidFill>
                  <a:srgbClr val="000088"/>
                </a:solidFill>
                <a:effectLst/>
              </a:rPr>
              <a:t>&gt;</a:t>
            </a:r>
          </a:p>
          <a:p>
            <a:pPr marL="0" indent="0" algn="l">
              <a:buNone/>
            </a:pPr>
            <a:r>
              <a:rPr lang="en-IN" dirty="0">
                <a:solidFill>
                  <a:srgbClr val="000088"/>
                </a:solidFill>
              </a:rPr>
              <a:t>		</a:t>
            </a:r>
            <a:r>
              <a:rPr lang="en-IN" dirty="0">
                <a:solidFill>
                  <a:srgbClr val="000000"/>
                </a:solidFill>
                <a:effectLst/>
              </a:rPr>
              <a:t> </a:t>
            </a:r>
            <a:r>
              <a:rPr lang="en-IN" dirty="0" err="1">
                <a:solidFill>
                  <a:srgbClr val="000000"/>
                </a:solidFill>
                <a:effectLst/>
              </a:rPr>
              <a:t>a</a:t>
            </a:r>
            <a:r>
              <a:rPr lang="en-IN" dirty="0" err="1">
                <a:solidFill>
                  <a:srgbClr val="666600"/>
                </a:solidFill>
                <a:effectLst/>
              </a:rPr>
              <a:t>:</a:t>
            </a:r>
            <a:r>
              <a:rPr lang="en-IN" dirty="0" err="1">
                <a:solidFill>
                  <a:srgbClr val="000000"/>
                </a:solidFill>
                <a:effectLst/>
              </a:rPr>
              <a:t>active</a:t>
            </a:r>
            <a:r>
              <a:rPr lang="en-IN" dirty="0">
                <a:solidFill>
                  <a:srgbClr val="000000"/>
                </a:solidFill>
                <a:effectLst/>
              </a:rPr>
              <a:t> </a:t>
            </a:r>
            <a:r>
              <a:rPr lang="en-IN" dirty="0">
                <a:solidFill>
                  <a:srgbClr val="666600"/>
                </a:solidFill>
                <a:effectLst/>
              </a:rPr>
              <a:t>{</a:t>
            </a:r>
            <a:r>
              <a:rPr lang="en-IN" dirty="0" err="1">
                <a:solidFill>
                  <a:srgbClr val="000000"/>
                </a:solidFill>
                <a:effectLst/>
              </a:rPr>
              <a:t>color</a:t>
            </a:r>
            <a:r>
              <a:rPr lang="en-IN" dirty="0">
                <a:solidFill>
                  <a:srgbClr val="666600"/>
                </a:solidFill>
                <a:effectLst/>
              </a:rPr>
              <a:t>:</a:t>
            </a:r>
            <a:r>
              <a:rPr lang="en-IN" dirty="0">
                <a:solidFill>
                  <a:srgbClr val="000000"/>
                </a:solidFill>
                <a:effectLst/>
              </a:rPr>
              <a:t> </a:t>
            </a:r>
            <a:r>
              <a:rPr lang="en-IN" dirty="0">
                <a:solidFill>
                  <a:srgbClr val="880000"/>
                </a:solidFill>
                <a:effectLst/>
              </a:rPr>
              <a:t>#FF00CC}</a:t>
            </a:r>
            <a:r>
              <a:rPr lang="en-IN" dirty="0">
                <a:solidFill>
                  <a:srgbClr val="000000"/>
                </a:solidFill>
                <a:effectLst/>
              </a:rPr>
              <a:t> </a:t>
            </a:r>
          </a:p>
          <a:p>
            <a:pPr marL="0" indent="0" algn="l">
              <a:buNone/>
            </a:pPr>
            <a:r>
              <a:rPr lang="en-IN" dirty="0">
                <a:solidFill>
                  <a:srgbClr val="000088"/>
                </a:solidFill>
                <a:effectLst/>
              </a:rPr>
              <a:t>&lt;/style&gt;</a:t>
            </a:r>
            <a:r>
              <a:rPr lang="en-IN" dirty="0">
                <a:solidFill>
                  <a:srgbClr val="000000"/>
                </a:solidFill>
                <a:effectLst/>
              </a:rPr>
              <a:t> </a:t>
            </a:r>
          </a:p>
          <a:p>
            <a:pPr marL="0" indent="0" algn="l">
              <a:buNone/>
            </a:pPr>
            <a:r>
              <a:rPr lang="en-IN" dirty="0">
                <a:solidFill>
                  <a:srgbClr val="000088"/>
                </a:solidFill>
                <a:effectLst/>
              </a:rPr>
              <a:t>&lt;/head&gt;</a:t>
            </a:r>
            <a:r>
              <a:rPr lang="en-IN" dirty="0">
                <a:solidFill>
                  <a:srgbClr val="000000"/>
                </a:solidFill>
                <a:effectLst/>
              </a:rPr>
              <a:t> </a:t>
            </a:r>
          </a:p>
          <a:p>
            <a:pPr marL="0" indent="0" algn="l">
              <a:buNone/>
            </a:pPr>
            <a:r>
              <a:rPr lang="en-IN" dirty="0">
                <a:solidFill>
                  <a:srgbClr val="000088"/>
                </a:solidFill>
                <a:effectLst/>
              </a:rPr>
              <a:t>	&lt;body&gt;</a:t>
            </a:r>
            <a:r>
              <a:rPr lang="en-IN" dirty="0">
                <a:solidFill>
                  <a:srgbClr val="000000"/>
                </a:solidFill>
                <a:effectLst/>
              </a:rPr>
              <a:t> </a:t>
            </a:r>
            <a:r>
              <a:rPr lang="en-IN" dirty="0">
                <a:solidFill>
                  <a:srgbClr val="000088"/>
                </a:solidFill>
                <a:effectLst/>
              </a:rPr>
              <a:t>&lt;a</a:t>
            </a:r>
            <a:r>
              <a:rPr lang="en-IN" dirty="0">
                <a:solidFill>
                  <a:srgbClr val="000000"/>
                </a:solidFill>
                <a:effectLst/>
              </a:rPr>
              <a:t> </a:t>
            </a:r>
            <a:r>
              <a:rPr lang="en-IN" dirty="0" err="1">
                <a:solidFill>
                  <a:srgbClr val="660066"/>
                </a:solidFill>
                <a:effectLst/>
              </a:rPr>
              <a:t>href</a:t>
            </a:r>
            <a:r>
              <a:rPr lang="en-IN" dirty="0">
                <a:solidFill>
                  <a:srgbClr val="000000"/>
                </a:solidFill>
                <a:effectLst/>
              </a:rPr>
              <a:t> </a:t>
            </a:r>
            <a:r>
              <a:rPr lang="en-IN" dirty="0">
                <a:solidFill>
                  <a:srgbClr val="666600"/>
                </a:solidFill>
                <a:effectLst/>
              </a:rPr>
              <a:t>=</a:t>
            </a:r>
            <a:r>
              <a:rPr lang="en-IN" dirty="0">
                <a:solidFill>
                  <a:srgbClr val="000000"/>
                </a:solidFill>
                <a:effectLst/>
              </a:rPr>
              <a:t> </a:t>
            </a:r>
            <a:r>
              <a:rPr lang="en-IN" dirty="0">
                <a:solidFill>
                  <a:srgbClr val="008800"/>
                </a:solidFill>
                <a:effectLst/>
              </a:rPr>
              <a:t>""</a:t>
            </a:r>
            <a:r>
              <a:rPr lang="en-IN" dirty="0">
                <a:solidFill>
                  <a:srgbClr val="000088"/>
                </a:solidFill>
                <a:effectLst/>
              </a:rPr>
              <a:t>&gt;</a:t>
            </a:r>
            <a:r>
              <a:rPr lang="en-IN" dirty="0">
                <a:solidFill>
                  <a:srgbClr val="000000"/>
                </a:solidFill>
                <a:effectLst/>
              </a:rPr>
              <a:t>Click This Link</a:t>
            </a:r>
            <a:r>
              <a:rPr lang="en-IN" dirty="0">
                <a:solidFill>
                  <a:srgbClr val="000088"/>
                </a:solidFill>
                <a:effectLst/>
              </a:rPr>
              <a:t>&lt;/a&gt;</a:t>
            </a:r>
          </a:p>
          <a:p>
            <a:pPr marL="0" indent="0" algn="l">
              <a:buNone/>
            </a:pPr>
            <a:r>
              <a:rPr lang="en-IN" dirty="0">
                <a:solidFill>
                  <a:srgbClr val="000000"/>
                </a:solidFill>
                <a:effectLst/>
              </a:rPr>
              <a:t> </a:t>
            </a:r>
            <a:r>
              <a:rPr lang="en-IN" dirty="0">
                <a:solidFill>
                  <a:srgbClr val="000088"/>
                </a:solidFill>
                <a:effectLst/>
              </a:rPr>
              <a:t>&lt;/body&gt;</a:t>
            </a:r>
            <a:r>
              <a:rPr lang="en-IN" dirty="0">
                <a:solidFill>
                  <a:srgbClr val="000000"/>
                </a:solidFill>
                <a:effectLst/>
              </a:rPr>
              <a:t> </a:t>
            </a:r>
          </a:p>
          <a:p>
            <a:pPr marL="0" indent="0" algn="l">
              <a:buNone/>
            </a:pPr>
            <a:r>
              <a:rPr lang="en-IN" dirty="0">
                <a:solidFill>
                  <a:srgbClr val="000088"/>
                </a:solidFill>
                <a:effectLst/>
              </a:rPr>
              <a:t>&lt;/html&gt;</a:t>
            </a:r>
            <a:r>
              <a:rPr lang="en-IN" dirty="0">
                <a:solidFill>
                  <a:srgbClr val="000000"/>
                </a:solidFill>
                <a:effectLst/>
              </a:rPr>
              <a:t> </a:t>
            </a:r>
            <a:endParaRPr lang="en-US" dirty="0"/>
          </a:p>
        </p:txBody>
      </p:sp>
      <p:sp>
        <p:nvSpPr>
          <p:cNvPr id="5" name="TextBox 4">
            <a:extLst>
              <a:ext uri="{FF2B5EF4-FFF2-40B4-BE49-F238E27FC236}">
                <a16:creationId xmlns:a16="http://schemas.microsoft.com/office/drawing/2014/main" id="{59D37360-E302-A12E-ED73-4BE90FC53E7F}"/>
              </a:ext>
            </a:extLst>
          </p:cNvPr>
          <p:cNvSpPr txBox="1"/>
          <p:nvPr/>
        </p:nvSpPr>
        <p:spPr>
          <a:xfrm>
            <a:off x="6766421" y="2600028"/>
            <a:ext cx="4977310" cy="707886"/>
          </a:xfrm>
          <a:prstGeom prst="rect">
            <a:avLst/>
          </a:prstGeom>
          <a:noFill/>
        </p:spPr>
        <p:txBody>
          <a:bodyPr wrap="square">
            <a:spAutoFit/>
          </a:bodyPr>
          <a:lstStyle/>
          <a:p>
            <a:r>
              <a:rPr lang="en-IN" sz="2000" b="0" i="0" dirty="0">
                <a:solidFill>
                  <a:srgbClr val="000000"/>
                </a:solidFill>
                <a:effectLst/>
                <a:latin typeface="Nunito" pitchFamily="2" charset="77"/>
              </a:rPr>
              <a:t>It will produce the following link. When a user clicks it, the </a:t>
            </a:r>
            <a:r>
              <a:rPr lang="en-IN" sz="2000" b="0" i="0" dirty="0" err="1">
                <a:solidFill>
                  <a:srgbClr val="000000"/>
                </a:solidFill>
                <a:effectLst/>
                <a:latin typeface="Nunito" pitchFamily="2" charset="77"/>
              </a:rPr>
              <a:t>color</a:t>
            </a:r>
            <a:r>
              <a:rPr lang="en-IN" sz="2000" b="0" i="0" dirty="0">
                <a:solidFill>
                  <a:srgbClr val="000000"/>
                </a:solidFill>
                <a:effectLst/>
                <a:latin typeface="Nunito" pitchFamily="2" charset="77"/>
              </a:rPr>
              <a:t> changes to pink.</a:t>
            </a:r>
            <a:endParaRPr lang="en-US" sz="2000" dirty="0"/>
          </a:p>
        </p:txBody>
      </p:sp>
      <p:pic>
        <p:nvPicPr>
          <p:cNvPr id="6" name="Picture 5">
            <a:extLst>
              <a:ext uri="{FF2B5EF4-FFF2-40B4-BE49-F238E27FC236}">
                <a16:creationId xmlns:a16="http://schemas.microsoft.com/office/drawing/2014/main" id="{4612FD72-7F8B-EBBB-6DA2-1B1A663DEC14}"/>
              </a:ext>
            </a:extLst>
          </p:cNvPr>
          <p:cNvPicPr>
            <a:picLocks noChangeAspect="1"/>
          </p:cNvPicPr>
          <p:nvPr/>
        </p:nvPicPr>
        <p:blipFill rotWithShape="1">
          <a:blip r:embed="rId2"/>
          <a:srcRect t="15268"/>
          <a:stretch/>
        </p:blipFill>
        <p:spPr>
          <a:xfrm>
            <a:off x="6766420" y="3615691"/>
            <a:ext cx="5244507" cy="2644140"/>
          </a:xfrm>
          <a:prstGeom prst="rect">
            <a:avLst/>
          </a:prstGeom>
        </p:spPr>
      </p:pic>
    </p:spTree>
    <p:extLst>
      <p:ext uri="{BB962C8B-B14F-4D97-AF65-F5344CB8AC3E}">
        <p14:creationId xmlns:p14="http://schemas.microsoft.com/office/powerpoint/2010/main" val="17319394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8581FAC2-ED37-D054-E8DC-D97DB159DD55}"/>
              </a:ext>
            </a:extLst>
          </p:cNvPr>
          <p:cNvSpPr txBox="1">
            <a:spLocks/>
          </p:cNvSpPr>
          <p:nvPr/>
        </p:nvSpPr>
        <p:spPr>
          <a:xfrm>
            <a:off x="-6115" y="0"/>
            <a:ext cx="12185894" cy="1600124"/>
          </a:xfrm>
          <a:prstGeom prst="rect">
            <a:avLst/>
          </a:prstGeom>
        </p:spPr>
        <p:txBody>
          <a:bodyPr vert="horz" lIns="91440" tIns="45720" rIns="91440" bIns="45720" rtlCol="0" anchor="ctr">
            <a:normAutofit/>
          </a:bodyPr>
          <a:lstStyle>
            <a:lvl1pPr algn="l" defTabSz="914400" rtl="0" eaLnBrk="1" latinLnBrk="0" hangingPunct="1">
              <a:lnSpc>
                <a:spcPct val="100000"/>
              </a:lnSpc>
              <a:spcBef>
                <a:spcPct val="0"/>
              </a:spcBef>
              <a:buNone/>
              <a:defRPr sz="4400" b="1" kern="1200">
                <a:solidFill>
                  <a:schemeClr val="bg1"/>
                </a:solidFill>
                <a:latin typeface="+mj-lt"/>
                <a:ea typeface="+mj-ea"/>
                <a:cs typeface="+mj-cs"/>
              </a:defRPr>
            </a:lvl1pPr>
          </a:lstStyle>
          <a:p>
            <a:pPr>
              <a:spcAft>
                <a:spcPts val="600"/>
              </a:spcAft>
            </a:pPr>
            <a:r>
              <a:rPr lang="en-US" b="0" dirty="0"/>
              <a:t>CSS Demo - One HTML Page - Multiple Styles!</a:t>
            </a:r>
          </a:p>
        </p:txBody>
      </p:sp>
      <p:sp>
        <p:nvSpPr>
          <p:cNvPr id="4" name="Content Placeholder 3">
            <a:extLst>
              <a:ext uri="{FF2B5EF4-FFF2-40B4-BE49-F238E27FC236}">
                <a16:creationId xmlns:a16="http://schemas.microsoft.com/office/drawing/2014/main" id="{F53562B7-A439-82D1-D1F1-5D281F244EC9}"/>
              </a:ext>
            </a:extLst>
          </p:cNvPr>
          <p:cNvSpPr>
            <a:spLocks noGrp="1"/>
          </p:cNvSpPr>
          <p:nvPr>
            <p:ph idx="1"/>
          </p:nvPr>
        </p:nvSpPr>
        <p:spPr>
          <a:xfrm>
            <a:off x="683419" y="2603291"/>
            <a:ext cx="1919287" cy="825709"/>
          </a:xfrm>
        </p:spPr>
        <p:txBody>
          <a:bodyPr vert="horz" lIns="91440" tIns="45720" rIns="91440" bIns="45720" rtlCol="0" anchor="ctr">
            <a:normAutofit/>
          </a:bodyPr>
          <a:lstStyle/>
          <a:p>
            <a:r>
              <a:rPr lang="en-US" sz="1800" b="1" dirty="0">
                <a:solidFill>
                  <a:schemeClr val="tx2"/>
                </a:solidFill>
              </a:rPr>
              <a:t>Style 2</a:t>
            </a:r>
          </a:p>
        </p:txBody>
      </p:sp>
      <p:pic>
        <p:nvPicPr>
          <p:cNvPr id="6" name="Picture 5">
            <a:extLst>
              <a:ext uri="{FF2B5EF4-FFF2-40B4-BE49-F238E27FC236}">
                <a16:creationId xmlns:a16="http://schemas.microsoft.com/office/drawing/2014/main" id="{97F0C16C-F6B2-1D20-B99B-BDAC1C2C693F}"/>
              </a:ext>
            </a:extLst>
          </p:cNvPr>
          <p:cNvPicPr>
            <a:picLocks noChangeAspect="1"/>
          </p:cNvPicPr>
          <p:nvPr/>
        </p:nvPicPr>
        <p:blipFill rotWithShape="1">
          <a:blip r:embed="rId2"/>
          <a:srcRect r="-3" b="2086"/>
          <a:stretch/>
        </p:blipFill>
        <p:spPr>
          <a:xfrm>
            <a:off x="3286125" y="1385889"/>
            <a:ext cx="8905875" cy="5472112"/>
          </a:xfrm>
          <a:prstGeom prst="rect">
            <a:avLst/>
          </a:prstGeom>
        </p:spPr>
      </p:pic>
    </p:spTree>
    <p:extLst>
      <p:ext uri="{BB962C8B-B14F-4D97-AF65-F5344CB8AC3E}">
        <p14:creationId xmlns:p14="http://schemas.microsoft.com/office/powerpoint/2010/main" val="277844869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FCD9186-8842-7529-F12E-73A4644B76BD}"/>
              </a:ext>
            </a:extLst>
          </p:cNvPr>
          <p:cNvSpPr>
            <a:spLocks noGrp="1"/>
          </p:cNvSpPr>
          <p:nvPr>
            <p:ph type="title"/>
          </p:nvPr>
        </p:nvSpPr>
        <p:spPr>
          <a:xfrm>
            <a:off x="838200" y="365125"/>
            <a:ext cx="10515600" cy="1325563"/>
          </a:xfrm>
        </p:spPr>
        <p:txBody>
          <a:bodyPr>
            <a:normAutofit/>
          </a:bodyPr>
          <a:lstStyle/>
          <a:p>
            <a:r>
              <a:rPr lang="en-IN" sz="4200" b="0" i="0">
                <a:effectLst/>
                <a:latin typeface="Heebo" pitchFamily="2" charset="-79"/>
                <a:cs typeface="Heebo" pitchFamily="2" charset="-79"/>
              </a:rPr>
              <a:t>The :lang pseudo-class</a:t>
            </a:r>
            <a:br>
              <a:rPr lang="en-IN" sz="4200" b="0" i="0">
                <a:effectLst/>
                <a:latin typeface="Heebo" pitchFamily="2" charset="-79"/>
                <a:cs typeface="Heebo" pitchFamily="2" charset="-79"/>
              </a:rPr>
            </a:br>
            <a:endParaRPr lang="en-US" sz="4200"/>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8E70346-57C4-6863-BB89-FD3D6BEA94C7}"/>
              </a:ext>
            </a:extLst>
          </p:cNvPr>
          <p:cNvSpPr>
            <a:spLocks noGrp="1"/>
          </p:cNvSpPr>
          <p:nvPr>
            <p:ph idx="1"/>
          </p:nvPr>
        </p:nvSpPr>
        <p:spPr>
          <a:xfrm>
            <a:off x="838200" y="1929384"/>
            <a:ext cx="10515600" cy="4251960"/>
          </a:xfrm>
        </p:spPr>
        <p:txBody>
          <a:bodyPr>
            <a:normAutofit/>
          </a:bodyPr>
          <a:lstStyle/>
          <a:p>
            <a:r>
              <a:rPr lang="en-IN" sz="2200" b="0" i="0">
                <a:effectLst/>
                <a:latin typeface="Nunito" pitchFamily="2" charset="77"/>
              </a:rPr>
              <a:t>The language pseudo-class </a:t>
            </a:r>
            <a:r>
              <a:rPr lang="en-IN" sz="2200" b="0" i="1">
                <a:effectLst/>
                <a:latin typeface="Nunito" pitchFamily="2" charset="77"/>
              </a:rPr>
              <a:t>:lang</a:t>
            </a:r>
            <a:r>
              <a:rPr lang="en-IN" sz="2200" b="0" i="0">
                <a:effectLst/>
                <a:latin typeface="Nunito" pitchFamily="2" charset="77"/>
              </a:rPr>
              <a:t>, allows constructing selectors based on the language setting for specific tags.</a:t>
            </a:r>
          </a:p>
          <a:p>
            <a:r>
              <a:rPr lang="en-IN" sz="2200" b="0" i="0">
                <a:effectLst/>
                <a:latin typeface="Nunito" pitchFamily="2" charset="77"/>
              </a:rPr>
              <a:t>This class is useful in documents that must appeal to multiple languages that have different conventions for certain language constructs. For example, the French language typically uses angle brackets (&lt; and &gt;) for quoting purposes, while the English language uses quote marks (' and ').</a:t>
            </a:r>
          </a:p>
          <a:p>
            <a:r>
              <a:rPr lang="en-IN" sz="2200" b="0" i="0">
                <a:effectLst/>
                <a:latin typeface="Nunito" pitchFamily="2" charset="77"/>
              </a:rPr>
              <a:t>In a document that needs to address this difference, you can use the :lang pseudo-class to change the quote marks appropriately. </a:t>
            </a:r>
          </a:p>
          <a:p>
            <a:endParaRPr lang="en-US" sz="2200"/>
          </a:p>
        </p:txBody>
      </p:sp>
    </p:spTree>
    <p:extLst>
      <p:ext uri="{BB962C8B-B14F-4D97-AF65-F5344CB8AC3E}">
        <p14:creationId xmlns:p14="http://schemas.microsoft.com/office/powerpoint/2010/main" val="179909791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1BBBDDF-8243-F75D-DFAC-F91799DA22AB}"/>
              </a:ext>
            </a:extLst>
          </p:cNvPr>
          <p:cNvSpPr>
            <a:spLocks noGrp="1"/>
          </p:cNvSpPr>
          <p:nvPr>
            <p:ph idx="1"/>
          </p:nvPr>
        </p:nvSpPr>
        <p:spPr>
          <a:xfrm>
            <a:off x="176213" y="574901"/>
            <a:ext cx="11344274" cy="6287295"/>
          </a:xfrm>
        </p:spPr>
        <p:txBody>
          <a:bodyPr>
            <a:normAutofit lnSpcReduction="10000"/>
          </a:bodyPr>
          <a:lstStyle/>
          <a:p>
            <a:pPr marL="0" indent="0" algn="just">
              <a:buNone/>
            </a:pPr>
            <a:r>
              <a:rPr lang="en-IN" b="0" i="0" dirty="0">
                <a:solidFill>
                  <a:srgbClr val="000000"/>
                </a:solidFill>
                <a:effectLst/>
                <a:latin typeface="Nunito" pitchFamily="2" charset="77"/>
              </a:rPr>
              <a:t>The following code changes the &lt;blockquote&gt; tag appropriately for the language being used −</a:t>
            </a:r>
          </a:p>
          <a:p>
            <a:pPr marL="0" indent="0">
              <a:buNone/>
            </a:pPr>
            <a:r>
              <a:rPr lang="en-IN" dirty="0">
                <a:solidFill>
                  <a:srgbClr val="000088"/>
                </a:solidFill>
                <a:effectLst/>
              </a:rPr>
              <a:t>&lt;html&gt;</a:t>
            </a:r>
            <a:r>
              <a:rPr lang="en-IN" dirty="0">
                <a:solidFill>
                  <a:srgbClr val="000000"/>
                </a:solidFill>
                <a:effectLst/>
              </a:rPr>
              <a:t> </a:t>
            </a:r>
          </a:p>
          <a:p>
            <a:pPr marL="0" indent="0">
              <a:buNone/>
            </a:pPr>
            <a:r>
              <a:rPr lang="en-IN" dirty="0">
                <a:solidFill>
                  <a:srgbClr val="000000"/>
                </a:solidFill>
              </a:rPr>
              <a:t>	</a:t>
            </a:r>
            <a:r>
              <a:rPr lang="en-IN" dirty="0">
                <a:solidFill>
                  <a:srgbClr val="000088"/>
                </a:solidFill>
                <a:effectLst/>
              </a:rPr>
              <a:t>&lt;head&gt;</a:t>
            </a:r>
          </a:p>
          <a:p>
            <a:pPr marL="0" indent="0">
              <a:buNone/>
            </a:pPr>
            <a:r>
              <a:rPr lang="en-IN" dirty="0">
                <a:solidFill>
                  <a:srgbClr val="000088"/>
                </a:solidFill>
              </a:rPr>
              <a:t>	</a:t>
            </a:r>
            <a:r>
              <a:rPr lang="en-IN" dirty="0">
                <a:solidFill>
                  <a:srgbClr val="000000"/>
                </a:solidFill>
                <a:effectLst/>
              </a:rPr>
              <a:t> </a:t>
            </a:r>
            <a:r>
              <a:rPr lang="en-IN" dirty="0">
                <a:solidFill>
                  <a:srgbClr val="000088"/>
                </a:solidFill>
                <a:effectLst/>
              </a:rPr>
              <a:t>&lt;style</a:t>
            </a:r>
            <a:r>
              <a:rPr lang="en-IN" dirty="0">
                <a:solidFill>
                  <a:srgbClr val="000000"/>
                </a:solidFill>
                <a:effectLst/>
              </a:rPr>
              <a:t> </a:t>
            </a:r>
            <a:r>
              <a:rPr lang="en-IN" dirty="0">
                <a:solidFill>
                  <a:srgbClr val="660066"/>
                </a:solidFill>
                <a:effectLst/>
              </a:rPr>
              <a:t>type</a:t>
            </a:r>
            <a:r>
              <a:rPr lang="en-IN" dirty="0">
                <a:solidFill>
                  <a:srgbClr val="000000"/>
                </a:solidFill>
                <a:effectLst/>
              </a:rPr>
              <a:t> </a:t>
            </a:r>
            <a:r>
              <a:rPr lang="en-IN" dirty="0">
                <a:solidFill>
                  <a:srgbClr val="666600"/>
                </a:solidFill>
                <a:effectLst/>
              </a:rPr>
              <a:t>=</a:t>
            </a:r>
            <a:r>
              <a:rPr lang="en-IN" dirty="0">
                <a:solidFill>
                  <a:srgbClr val="000000"/>
                </a:solidFill>
                <a:effectLst/>
              </a:rPr>
              <a:t> </a:t>
            </a:r>
            <a:r>
              <a:rPr lang="en-IN" dirty="0">
                <a:solidFill>
                  <a:srgbClr val="008800"/>
                </a:solidFill>
                <a:effectLst/>
              </a:rPr>
              <a:t>"text/</a:t>
            </a:r>
            <a:r>
              <a:rPr lang="en-IN" dirty="0" err="1">
                <a:solidFill>
                  <a:srgbClr val="008800"/>
                </a:solidFill>
                <a:effectLst/>
              </a:rPr>
              <a:t>css</a:t>
            </a:r>
            <a:r>
              <a:rPr lang="en-IN" dirty="0">
                <a:solidFill>
                  <a:srgbClr val="008800"/>
                </a:solidFill>
                <a:effectLst/>
              </a:rPr>
              <a:t>"</a:t>
            </a:r>
            <a:r>
              <a:rPr lang="en-IN" dirty="0">
                <a:solidFill>
                  <a:srgbClr val="000088"/>
                </a:solidFill>
                <a:effectLst/>
              </a:rPr>
              <a:t>&gt;</a:t>
            </a:r>
          </a:p>
          <a:p>
            <a:pPr marL="0" indent="0">
              <a:buNone/>
            </a:pPr>
            <a:r>
              <a:rPr lang="en-IN" dirty="0">
                <a:solidFill>
                  <a:srgbClr val="000000"/>
                </a:solidFill>
                <a:effectLst/>
              </a:rPr>
              <a:t> </a:t>
            </a:r>
            <a:r>
              <a:rPr lang="en-IN" dirty="0">
                <a:solidFill>
                  <a:srgbClr val="880000"/>
                </a:solidFill>
                <a:effectLst/>
              </a:rPr>
              <a:t>/* Two levels of quotes for two languages*/</a:t>
            </a:r>
            <a:r>
              <a:rPr lang="en-IN" dirty="0">
                <a:solidFill>
                  <a:srgbClr val="000000"/>
                </a:solidFill>
                <a:effectLst/>
              </a:rPr>
              <a:t> </a:t>
            </a:r>
          </a:p>
          <a:p>
            <a:pPr marL="0" indent="0">
              <a:buNone/>
            </a:pPr>
            <a:r>
              <a:rPr lang="en-IN" dirty="0">
                <a:solidFill>
                  <a:srgbClr val="000000"/>
                </a:solidFill>
              </a:rPr>
              <a:t>	</a:t>
            </a:r>
            <a:r>
              <a:rPr lang="en-IN" dirty="0">
                <a:solidFill>
                  <a:srgbClr val="666600"/>
                </a:solidFill>
                <a:effectLst/>
              </a:rPr>
              <a:t>:</a:t>
            </a:r>
            <a:r>
              <a:rPr lang="en-IN" dirty="0">
                <a:solidFill>
                  <a:srgbClr val="000000"/>
                </a:solidFill>
                <a:effectLst/>
              </a:rPr>
              <a:t>lang</a:t>
            </a:r>
            <a:r>
              <a:rPr lang="en-IN" dirty="0">
                <a:solidFill>
                  <a:srgbClr val="666600"/>
                </a:solidFill>
                <a:effectLst/>
              </a:rPr>
              <a:t>(</a:t>
            </a:r>
            <a:r>
              <a:rPr lang="en-IN" dirty="0" err="1">
                <a:solidFill>
                  <a:srgbClr val="000000"/>
                </a:solidFill>
                <a:effectLst/>
              </a:rPr>
              <a:t>en</a:t>
            </a:r>
            <a:r>
              <a:rPr lang="en-IN" dirty="0">
                <a:solidFill>
                  <a:srgbClr val="666600"/>
                </a:solidFill>
                <a:effectLst/>
              </a:rPr>
              <a:t>)</a:t>
            </a:r>
            <a:r>
              <a:rPr lang="en-IN" dirty="0">
                <a:solidFill>
                  <a:srgbClr val="000000"/>
                </a:solidFill>
                <a:effectLst/>
              </a:rPr>
              <a:t> </a:t>
            </a:r>
            <a:r>
              <a:rPr lang="en-IN" dirty="0">
                <a:solidFill>
                  <a:srgbClr val="666600"/>
                </a:solidFill>
                <a:effectLst/>
              </a:rPr>
              <a:t>{</a:t>
            </a:r>
            <a:r>
              <a:rPr lang="en-IN" dirty="0">
                <a:solidFill>
                  <a:srgbClr val="000000"/>
                </a:solidFill>
                <a:effectLst/>
              </a:rPr>
              <a:t> quotes</a:t>
            </a:r>
            <a:r>
              <a:rPr lang="en-IN" dirty="0">
                <a:solidFill>
                  <a:srgbClr val="666600"/>
                </a:solidFill>
                <a:effectLst/>
              </a:rPr>
              <a:t>:</a:t>
            </a:r>
            <a:r>
              <a:rPr lang="en-IN" dirty="0">
                <a:solidFill>
                  <a:srgbClr val="000000"/>
                </a:solidFill>
                <a:effectLst/>
              </a:rPr>
              <a:t> </a:t>
            </a:r>
            <a:r>
              <a:rPr lang="en-IN" dirty="0">
                <a:solidFill>
                  <a:srgbClr val="008800"/>
                </a:solidFill>
                <a:effectLst/>
              </a:rPr>
              <a:t>'"'</a:t>
            </a:r>
            <a:r>
              <a:rPr lang="en-IN" dirty="0">
                <a:solidFill>
                  <a:srgbClr val="000000"/>
                </a:solidFill>
                <a:effectLst/>
              </a:rPr>
              <a:t> </a:t>
            </a:r>
            <a:r>
              <a:rPr lang="en-IN" dirty="0">
                <a:solidFill>
                  <a:srgbClr val="008800"/>
                </a:solidFill>
                <a:effectLst/>
              </a:rPr>
              <a:t>'"'</a:t>
            </a:r>
            <a:r>
              <a:rPr lang="en-IN" dirty="0">
                <a:solidFill>
                  <a:srgbClr val="000000"/>
                </a:solidFill>
                <a:effectLst/>
              </a:rPr>
              <a:t> </a:t>
            </a:r>
            <a:r>
              <a:rPr lang="en-IN" dirty="0">
                <a:solidFill>
                  <a:srgbClr val="008800"/>
                </a:solidFill>
                <a:effectLst/>
              </a:rPr>
              <a:t>"'"</a:t>
            </a:r>
            <a:r>
              <a:rPr lang="en-IN" dirty="0">
                <a:solidFill>
                  <a:srgbClr val="000000"/>
                </a:solidFill>
                <a:effectLst/>
              </a:rPr>
              <a:t> </a:t>
            </a:r>
            <a:r>
              <a:rPr lang="en-IN" dirty="0">
                <a:solidFill>
                  <a:srgbClr val="008800"/>
                </a:solidFill>
                <a:effectLst/>
              </a:rPr>
              <a:t>"'"</a:t>
            </a:r>
            <a:r>
              <a:rPr lang="en-IN" dirty="0">
                <a:solidFill>
                  <a:srgbClr val="666600"/>
                </a:solidFill>
                <a:effectLst/>
              </a:rPr>
              <a:t>;</a:t>
            </a:r>
            <a:r>
              <a:rPr lang="en-IN" dirty="0">
                <a:solidFill>
                  <a:srgbClr val="000000"/>
                </a:solidFill>
                <a:effectLst/>
              </a:rPr>
              <a:t> </a:t>
            </a:r>
            <a:r>
              <a:rPr lang="en-IN" dirty="0">
                <a:solidFill>
                  <a:srgbClr val="666600"/>
                </a:solidFill>
                <a:effectLst/>
              </a:rPr>
              <a:t>}</a:t>
            </a:r>
            <a:r>
              <a:rPr lang="en-IN" dirty="0">
                <a:solidFill>
                  <a:srgbClr val="000000"/>
                </a:solidFill>
                <a:effectLst/>
              </a:rPr>
              <a:t> </a:t>
            </a:r>
          </a:p>
          <a:p>
            <a:pPr marL="0" indent="0">
              <a:buNone/>
            </a:pPr>
            <a:r>
              <a:rPr lang="en-IN" dirty="0">
                <a:solidFill>
                  <a:srgbClr val="000000"/>
                </a:solidFill>
              </a:rPr>
              <a:t>	</a:t>
            </a:r>
            <a:r>
              <a:rPr lang="en-IN" dirty="0">
                <a:solidFill>
                  <a:srgbClr val="666600"/>
                </a:solidFill>
                <a:effectLst/>
              </a:rPr>
              <a:t>:</a:t>
            </a:r>
            <a:r>
              <a:rPr lang="en-IN" dirty="0">
                <a:solidFill>
                  <a:srgbClr val="000000"/>
                </a:solidFill>
                <a:effectLst/>
              </a:rPr>
              <a:t>lang</a:t>
            </a:r>
            <a:r>
              <a:rPr lang="en-IN" dirty="0">
                <a:solidFill>
                  <a:srgbClr val="666600"/>
                </a:solidFill>
                <a:effectLst/>
              </a:rPr>
              <a:t>(</a:t>
            </a:r>
            <a:r>
              <a:rPr lang="en-IN" dirty="0" err="1">
                <a:solidFill>
                  <a:srgbClr val="000000"/>
                </a:solidFill>
                <a:effectLst/>
              </a:rPr>
              <a:t>fr</a:t>
            </a:r>
            <a:r>
              <a:rPr lang="en-IN" dirty="0">
                <a:solidFill>
                  <a:srgbClr val="666600"/>
                </a:solidFill>
                <a:effectLst/>
              </a:rPr>
              <a:t>)</a:t>
            </a:r>
            <a:r>
              <a:rPr lang="en-IN" dirty="0">
                <a:solidFill>
                  <a:srgbClr val="000000"/>
                </a:solidFill>
                <a:effectLst/>
              </a:rPr>
              <a:t> </a:t>
            </a:r>
            <a:r>
              <a:rPr lang="en-IN" dirty="0">
                <a:solidFill>
                  <a:srgbClr val="666600"/>
                </a:solidFill>
                <a:effectLst/>
              </a:rPr>
              <a:t>{</a:t>
            </a:r>
            <a:r>
              <a:rPr lang="en-IN" dirty="0">
                <a:solidFill>
                  <a:srgbClr val="000000"/>
                </a:solidFill>
                <a:effectLst/>
              </a:rPr>
              <a:t> quotes</a:t>
            </a:r>
            <a:r>
              <a:rPr lang="en-IN" dirty="0">
                <a:solidFill>
                  <a:srgbClr val="666600"/>
                </a:solidFill>
                <a:effectLst/>
              </a:rPr>
              <a:t>:</a:t>
            </a:r>
            <a:r>
              <a:rPr lang="en-IN" dirty="0">
                <a:solidFill>
                  <a:srgbClr val="000000"/>
                </a:solidFill>
                <a:effectLst/>
              </a:rPr>
              <a:t> </a:t>
            </a:r>
            <a:r>
              <a:rPr lang="en-IN" dirty="0">
                <a:solidFill>
                  <a:srgbClr val="008800"/>
                </a:solidFill>
                <a:effectLst/>
              </a:rPr>
              <a:t>"&lt;&lt;"</a:t>
            </a:r>
            <a:r>
              <a:rPr lang="en-IN" dirty="0">
                <a:solidFill>
                  <a:srgbClr val="000000"/>
                </a:solidFill>
                <a:effectLst/>
              </a:rPr>
              <a:t> </a:t>
            </a:r>
            <a:r>
              <a:rPr lang="en-IN" dirty="0">
                <a:solidFill>
                  <a:srgbClr val="008800"/>
                </a:solidFill>
                <a:effectLst/>
              </a:rPr>
              <a:t>"&gt;&gt;"</a:t>
            </a:r>
            <a:r>
              <a:rPr lang="en-IN" dirty="0">
                <a:solidFill>
                  <a:srgbClr val="000000"/>
                </a:solidFill>
                <a:effectLst/>
              </a:rPr>
              <a:t> </a:t>
            </a:r>
            <a:r>
              <a:rPr lang="en-IN" dirty="0">
                <a:solidFill>
                  <a:srgbClr val="008800"/>
                </a:solidFill>
                <a:effectLst/>
              </a:rPr>
              <a:t>"&lt;"</a:t>
            </a:r>
            <a:r>
              <a:rPr lang="en-IN" dirty="0">
                <a:solidFill>
                  <a:srgbClr val="000000"/>
                </a:solidFill>
                <a:effectLst/>
              </a:rPr>
              <a:t> </a:t>
            </a:r>
            <a:r>
              <a:rPr lang="en-IN" dirty="0">
                <a:solidFill>
                  <a:srgbClr val="008800"/>
                </a:solidFill>
                <a:effectLst/>
              </a:rPr>
              <a:t>"&gt;"</a:t>
            </a:r>
            <a:r>
              <a:rPr lang="en-IN" dirty="0">
                <a:solidFill>
                  <a:srgbClr val="666600"/>
                </a:solidFill>
                <a:effectLst/>
              </a:rPr>
              <a:t>;</a:t>
            </a:r>
            <a:r>
              <a:rPr lang="en-IN" dirty="0">
                <a:solidFill>
                  <a:srgbClr val="000000"/>
                </a:solidFill>
                <a:effectLst/>
              </a:rPr>
              <a:t> </a:t>
            </a:r>
            <a:r>
              <a:rPr lang="en-IN" dirty="0">
                <a:solidFill>
                  <a:srgbClr val="666600"/>
                </a:solidFill>
                <a:effectLst/>
              </a:rPr>
              <a:t>}</a:t>
            </a:r>
            <a:r>
              <a:rPr lang="en-IN" dirty="0">
                <a:solidFill>
                  <a:srgbClr val="000000"/>
                </a:solidFill>
                <a:effectLst/>
              </a:rPr>
              <a:t> </a:t>
            </a:r>
          </a:p>
          <a:p>
            <a:pPr marL="0" indent="0">
              <a:buNone/>
            </a:pPr>
            <a:r>
              <a:rPr lang="en-IN" dirty="0">
                <a:solidFill>
                  <a:srgbClr val="000088"/>
                </a:solidFill>
                <a:effectLst/>
              </a:rPr>
              <a:t>&lt;/style&gt;</a:t>
            </a:r>
          </a:p>
          <a:p>
            <a:pPr marL="0" indent="0">
              <a:buNone/>
            </a:pPr>
            <a:r>
              <a:rPr lang="en-IN" dirty="0">
                <a:solidFill>
                  <a:srgbClr val="000000"/>
                </a:solidFill>
                <a:effectLst/>
              </a:rPr>
              <a:t> </a:t>
            </a:r>
            <a:r>
              <a:rPr lang="en-IN" dirty="0">
                <a:solidFill>
                  <a:srgbClr val="000088"/>
                </a:solidFill>
                <a:effectLst/>
              </a:rPr>
              <a:t>&lt;/head&gt;</a:t>
            </a:r>
            <a:r>
              <a:rPr lang="en-IN" dirty="0">
                <a:solidFill>
                  <a:srgbClr val="000000"/>
                </a:solidFill>
                <a:effectLst/>
              </a:rPr>
              <a:t> </a:t>
            </a:r>
          </a:p>
          <a:p>
            <a:pPr marL="0" indent="0">
              <a:buNone/>
            </a:pPr>
            <a:r>
              <a:rPr lang="en-IN" dirty="0">
                <a:solidFill>
                  <a:srgbClr val="000088"/>
                </a:solidFill>
                <a:effectLst/>
              </a:rPr>
              <a:t>&lt;body&gt;</a:t>
            </a:r>
            <a:r>
              <a:rPr lang="en-IN" dirty="0">
                <a:solidFill>
                  <a:srgbClr val="000000"/>
                </a:solidFill>
                <a:effectLst/>
              </a:rPr>
              <a:t> </a:t>
            </a:r>
            <a:r>
              <a:rPr lang="en-IN" dirty="0">
                <a:solidFill>
                  <a:srgbClr val="000088"/>
                </a:solidFill>
                <a:effectLst/>
              </a:rPr>
              <a:t>&lt;p&gt;</a:t>
            </a:r>
            <a:r>
              <a:rPr lang="en-IN" dirty="0">
                <a:solidFill>
                  <a:srgbClr val="000000"/>
                </a:solidFill>
                <a:effectLst/>
              </a:rPr>
              <a:t>...</a:t>
            </a:r>
            <a:r>
              <a:rPr lang="en-IN" dirty="0">
                <a:solidFill>
                  <a:srgbClr val="000088"/>
                </a:solidFill>
                <a:effectLst/>
              </a:rPr>
              <a:t>&lt;q</a:t>
            </a:r>
            <a:r>
              <a:rPr lang="en-IN" dirty="0">
                <a:solidFill>
                  <a:srgbClr val="000000"/>
                </a:solidFill>
                <a:effectLst/>
              </a:rPr>
              <a:t> </a:t>
            </a:r>
            <a:r>
              <a:rPr lang="en-IN" dirty="0">
                <a:solidFill>
                  <a:srgbClr val="660066"/>
                </a:solidFill>
                <a:effectLst/>
              </a:rPr>
              <a:t>lang</a:t>
            </a:r>
            <a:r>
              <a:rPr lang="en-IN" dirty="0">
                <a:solidFill>
                  <a:srgbClr val="000000"/>
                </a:solidFill>
                <a:effectLst/>
              </a:rPr>
              <a:t> </a:t>
            </a:r>
            <a:r>
              <a:rPr lang="en-IN" dirty="0">
                <a:solidFill>
                  <a:srgbClr val="666600"/>
                </a:solidFill>
                <a:effectLst/>
              </a:rPr>
              <a:t>=</a:t>
            </a:r>
            <a:r>
              <a:rPr lang="en-IN" dirty="0">
                <a:solidFill>
                  <a:srgbClr val="000000"/>
                </a:solidFill>
                <a:effectLst/>
              </a:rPr>
              <a:t> </a:t>
            </a:r>
            <a:r>
              <a:rPr lang="en-IN" dirty="0">
                <a:solidFill>
                  <a:srgbClr val="008800"/>
                </a:solidFill>
                <a:effectLst/>
              </a:rPr>
              <a:t>"</a:t>
            </a:r>
            <a:r>
              <a:rPr lang="en-IN" dirty="0" err="1">
                <a:solidFill>
                  <a:srgbClr val="008800"/>
                </a:solidFill>
                <a:effectLst/>
              </a:rPr>
              <a:t>fr</a:t>
            </a:r>
            <a:r>
              <a:rPr lang="en-IN" dirty="0">
                <a:solidFill>
                  <a:srgbClr val="008800"/>
                </a:solidFill>
                <a:effectLst/>
              </a:rPr>
              <a:t>"</a:t>
            </a:r>
            <a:r>
              <a:rPr lang="en-IN" dirty="0">
                <a:solidFill>
                  <a:srgbClr val="000088"/>
                </a:solidFill>
                <a:effectLst/>
              </a:rPr>
              <a:t>&gt;</a:t>
            </a:r>
            <a:r>
              <a:rPr lang="en-IN" dirty="0">
                <a:solidFill>
                  <a:srgbClr val="000000"/>
                </a:solidFill>
                <a:effectLst/>
              </a:rPr>
              <a:t>A quote in a paragraph</a:t>
            </a:r>
            <a:r>
              <a:rPr lang="en-IN" dirty="0">
                <a:solidFill>
                  <a:srgbClr val="000088"/>
                </a:solidFill>
                <a:effectLst/>
              </a:rPr>
              <a:t>&lt;/q&gt;</a:t>
            </a:r>
            <a:r>
              <a:rPr lang="en-IN" dirty="0">
                <a:solidFill>
                  <a:srgbClr val="000000"/>
                </a:solidFill>
                <a:effectLst/>
              </a:rPr>
              <a:t>...</a:t>
            </a:r>
            <a:r>
              <a:rPr lang="en-IN" dirty="0">
                <a:solidFill>
                  <a:srgbClr val="000088"/>
                </a:solidFill>
                <a:effectLst/>
              </a:rPr>
              <a:t>&lt;/p&gt;</a:t>
            </a:r>
            <a:r>
              <a:rPr lang="en-IN" dirty="0">
                <a:solidFill>
                  <a:srgbClr val="000000"/>
                </a:solidFill>
                <a:effectLst/>
              </a:rPr>
              <a:t> </a:t>
            </a:r>
          </a:p>
          <a:p>
            <a:pPr marL="0" indent="0">
              <a:buNone/>
            </a:pPr>
            <a:r>
              <a:rPr lang="en-IN" dirty="0">
                <a:solidFill>
                  <a:srgbClr val="000088"/>
                </a:solidFill>
                <a:effectLst/>
              </a:rPr>
              <a:t>&lt;/body&gt;</a:t>
            </a:r>
            <a:r>
              <a:rPr lang="en-IN" dirty="0">
                <a:solidFill>
                  <a:srgbClr val="000000"/>
                </a:solidFill>
                <a:effectLst/>
              </a:rPr>
              <a:t> </a:t>
            </a:r>
          </a:p>
          <a:p>
            <a:pPr marL="0" indent="0">
              <a:buNone/>
            </a:pPr>
            <a:r>
              <a:rPr lang="en-IN" dirty="0">
                <a:solidFill>
                  <a:srgbClr val="000088"/>
                </a:solidFill>
                <a:effectLst/>
              </a:rPr>
              <a:t>&lt;/html&gt;</a:t>
            </a:r>
          </a:p>
        </p:txBody>
      </p:sp>
      <p:sp>
        <p:nvSpPr>
          <p:cNvPr id="5" name="TextBox 4">
            <a:extLst>
              <a:ext uri="{FF2B5EF4-FFF2-40B4-BE49-F238E27FC236}">
                <a16:creationId xmlns:a16="http://schemas.microsoft.com/office/drawing/2014/main" id="{D9035A2B-2281-4F83-5FE4-1113E9912316}"/>
              </a:ext>
            </a:extLst>
          </p:cNvPr>
          <p:cNvSpPr txBox="1"/>
          <p:nvPr/>
        </p:nvSpPr>
        <p:spPr>
          <a:xfrm>
            <a:off x="6786564" y="1040893"/>
            <a:ext cx="5229224" cy="2308324"/>
          </a:xfrm>
          <a:prstGeom prst="rect">
            <a:avLst/>
          </a:prstGeom>
          <a:noFill/>
          <a:ln>
            <a:solidFill>
              <a:schemeClr val="tx1"/>
            </a:solidFill>
          </a:ln>
        </p:spPr>
        <p:txBody>
          <a:bodyPr wrap="square">
            <a:spAutoFit/>
          </a:bodyPr>
          <a:lstStyle/>
          <a:p>
            <a:r>
              <a:rPr lang="en-IN" sz="2400" b="0" i="0" dirty="0">
                <a:solidFill>
                  <a:srgbClr val="000000"/>
                </a:solidFill>
                <a:effectLst/>
                <a:latin typeface="Nunito" pitchFamily="2" charset="77"/>
              </a:rPr>
              <a:t>The :lang selectors will apply to all the elements in the document. However, not all elements make use of the quotes property, so the effect will be transparent for most elements.</a:t>
            </a:r>
            <a:endParaRPr lang="en-US" sz="2400" dirty="0"/>
          </a:p>
        </p:txBody>
      </p:sp>
      <p:pic>
        <p:nvPicPr>
          <p:cNvPr id="6" name="Picture 5">
            <a:extLst>
              <a:ext uri="{FF2B5EF4-FFF2-40B4-BE49-F238E27FC236}">
                <a16:creationId xmlns:a16="http://schemas.microsoft.com/office/drawing/2014/main" id="{CB57CA4C-A67D-FECB-90FE-6FD250BDDD02}"/>
              </a:ext>
            </a:extLst>
          </p:cNvPr>
          <p:cNvPicPr>
            <a:picLocks noChangeAspect="1"/>
          </p:cNvPicPr>
          <p:nvPr/>
        </p:nvPicPr>
        <p:blipFill>
          <a:blip r:embed="rId2"/>
          <a:stretch>
            <a:fillRect/>
          </a:stretch>
        </p:blipFill>
        <p:spPr>
          <a:xfrm>
            <a:off x="8269287" y="3288891"/>
            <a:ext cx="3746500" cy="1803400"/>
          </a:xfrm>
          <a:prstGeom prst="rect">
            <a:avLst/>
          </a:prstGeom>
          <a:ln>
            <a:solidFill>
              <a:schemeClr val="tx1"/>
            </a:solidFill>
          </a:ln>
        </p:spPr>
      </p:pic>
    </p:spTree>
    <p:extLst>
      <p:ext uri="{BB962C8B-B14F-4D97-AF65-F5344CB8AC3E}">
        <p14:creationId xmlns:p14="http://schemas.microsoft.com/office/powerpoint/2010/main" val="8932674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2AD9000-99A5-0437-C484-FB2A03B08846}"/>
              </a:ext>
            </a:extLst>
          </p:cNvPr>
          <p:cNvSpPr>
            <a:spLocks noGrp="1"/>
          </p:cNvSpPr>
          <p:nvPr>
            <p:ph type="title"/>
          </p:nvPr>
        </p:nvSpPr>
        <p:spPr>
          <a:xfrm>
            <a:off x="838200" y="365125"/>
            <a:ext cx="10515600" cy="1325563"/>
          </a:xfrm>
        </p:spPr>
        <p:txBody>
          <a:bodyPr>
            <a:normAutofit/>
          </a:bodyPr>
          <a:lstStyle/>
          <a:p>
            <a:r>
              <a:rPr lang="en-IN" sz="4200" b="0" i="0">
                <a:effectLst/>
                <a:latin typeface="Heebo" pitchFamily="2" charset="-79"/>
                <a:cs typeface="Heebo" pitchFamily="2" charset="-79"/>
              </a:rPr>
              <a:t>CSS - Pseudo Elements</a:t>
            </a:r>
            <a:br>
              <a:rPr lang="en-IN" sz="4200" b="0" i="0">
                <a:effectLst/>
                <a:latin typeface="Heebo" pitchFamily="2" charset="-79"/>
                <a:cs typeface="Heebo" pitchFamily="2" charset="-79"/>
              </a:rPr>
            </a:br>
            <a:endParaRPr lang="en-US" sz="4200"/>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54A3090-178F-D5EC-5822-DCB27B538C05}"/>
              </a:ext>
            </a:extLst>
          </p:cNvPr>
          <p:cNvSpPr>
            <a:spLocks noGrp="1"/>
          </p:cNvSpPr>
          <p:nvPr>
            <p:ph idx="1"/>
          </p:nvPr>
        </p:nvSpPr>
        <p:spPr>
          <a:xfrm>
            <a:off x="838200" y="1929384"/>
            <a:ext cx="10515600" cy="4251960"/>
          </a:xfrm>
        </p:spPr>
        <p:txBody>
          <a:bodyPr>
            <a:normAutofit/>
          </a:bodyPr>
          <a:lstStyle/>
          <a:p>
            <a:r>
              <a:rPr lang="en-IN" sz="2200" b="0" i="0">
                <a:effectLst/>
                <a:latin typeface="Times New Roman" panose="02020603050405020304" pitchFamily="18" charset="0"/>
                <a:cs typeface="Times New Roman" panose="02020603050405020304" pitchFamily="18" charset="0"/>
              </a:rPr>
              <a:t>CSS pseudo-elements are used to add special effects to some selectors. You do not need to use JavaScript or any other script to use those effects. A simple syntax of pseudo-element is as follows −</a:t>
            </a:r>
          </a:p>
          <a:p>
            <a:pPr marL="0" indent="0">
              <a:buNone/>
            </a:pPr>
            <a:r>
              <a:rPr lang="en-IN" sz="2200">
                <a:latin typeface="Times New Roman" panose="02020603050405020304" pitchFamily="18" charset="0"/>
                <a:cs typeface="Times New Roman" panose="02020603050405020304" pitchFamily="18" charset="0"/>
              </a:rPr>
              <a:t>selector:pseudo-element {property: value} </a:t>
            </a:r>
            <a:r>
              <a:rPr lang="en-IN" sz="2200" b="0" i="0">
                <a:effectLst/>
                <a:latin typeface="Times New Roman" panose="02020603050405020304" pitchFamily="18" charset="0"/>
                <a:cs typeface="Times New Roman" panose="02020603050405020304" pitchFamily="18" charset="0"/>
              </a:rPr>
              <a:t>CSS classes can also be used with pseudo-elements −</a:t>
            </a:r>
          </a:p>
          <a:p>
            <a:pPr marL="0" indent="0">
              <a:buNone/>
            </a:pPr>
            <a:r>
              <a:rPr lang="en-IN" sz="2200">
                <a:latin typeface="Times New Roman" panose="02020603050405020304" pitchFamily="18" charset="0"/>
                <a:cs typeface="Times New Roman" panose="02020603050405020304" pitchFamily="18" charset="0"/>
              </a:rPr>
              <a:t>selector.class:pseudo-element {property: value}</a:t>
            </a:r>
          </a:p>
          <a:p>
            <a:endParaRPr lang="en-IN" sz="2200">
              <a:latin typeface="Times New Roman" panose="02020603050405020304" pitchFamily="18" charset="0"/>
              <a:cs typeface="Times New Roman" panose="02020603050405020304" pitchFamily="18" charset="0"/>
            </a:endParaRPr>
          </a:p>
          <a:p>
            <a:endParaRPr lang="en-US" sz="22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9500063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AC29523-6AEE-FBAC-B45E-6541E208DBAB}"/>
              </a:ext>
            </a:extLst>
          </p:cNvPr>
          <p:cNvSpPr>
            <a:spLocks noGrp="1"/>
          </p:cNvSpPr>
          <p:nvPr>
            <p:ph idx="1"/>
          </p:nvPr>
        </p:nvSpPr>
        <p:spPr>
          <a:xfrm>
            <a:off x="838200" y="1929384"/>
            <a:ext cx="10515600" cy="4251960"/>
          </a:xfrm>
        </p:spPr>
        <p:txBody>
          <a:bodyPr>
            <a:normAutofit/>
          </a:bodyPr>
          <a:lstStyle/>
          <a:p>
            <a:endParaRPr lang="en-IN" sz="2000" b="0" i="0">
              <a:effectLst/>
              <a:latin typeface="Segoe UI" panose="020B0502040204020203" pitchFamily="34" charset="0"/>
            </a:endParaRPr>
          </a:p>
          <a:p>
            <a:r>
              <a:rPr lang="en-IN" sz="2000" b="0" i="0">
                <a:effectLst/>
                <a:latin typeface="Times New Roman" panose="02020603050405020304" pitchFamily="18" charset="0"/>
                <a:cs typeface="Times New Roman" panose="02020603050405020304" pitchFamily="18" charset="0"/>
              </a:rPr>
              <a:t>A CSS pseudo-element is used to style specified parts of an element.</a:t>
            </a:r>
          </a:p>
          <a:p>
            <a:r>
              <a:rPr lang="en-IN" sz="2000" b="0" i="0">
                <a:effectLst/>
                <a:latin typeface="Times New Roman" panose="02020603050405020304" pitchFamily="18" charset="0"/>
                <a:cs typeface="Times New Roman" panose="02020603050405020304" pitchFamily="18" charset="0"/>
              </a:rPr>
              <a:t>For example, it can be used to:</a:t>
            </a:r>
          </a:p>
          <a:p>
            <a:pPr>
              <a:buFont typeface="Arial" panose="020B0604020202020204" pitchFamily="34" charset="0"/>
              <a:buChar char="•"/>
            </a:pPr>
            <a:r>
              <a:rPr lang="en-IN" sz="2000" b="0" i="0">
                <a:effectLst/>
                <a:latin typeface="Times New Roman" panose="02020603050405020304" pitchFamily="18" charset="0"/>
                <a:cs typeface="Times New Roman" panose="02020603050405020304" pitchFamily="18" charset="0"/>
              </a:rPr>
              <a:t>Style the first letter, or line, of an element</a:t>
            </a:r>
          </a:p>
          <a:p>
            <a:pPr>
              <a:buFont typeface="Arial" panose="020B0604020202020204" pitchFamily="34" charset="0"/>
              <a:buChar char="•"/>
            </a:pPr>
            <a:r>
              <a:rPr lang="en-IN" sz="2000" b="0" i="0">
                <a:effectLst/>
                <a:latin typeface="Times New Roman" panose="02020603050405020304" pitchFamily="18" charset="0"/>
                <a:cs typeface="Times New Roman" panose="02020603050405020304" pitchFamily="18" charset="0"/>
              </a:rPr>
              <a:t>Insert content before, or after, the content of an element</a:t>
            </a:r>
          </a:p>
          <a:p>
            <a:endParaRPr lang="en-IN" sz="2000">
              <a:latin typeface="Segoe UI" panose="020B0502040204020203" pitchFamily="34" charset="0"/>
            </a:endParaRPr>
          </a:p>
          <a:p>
            <a:pPr marL="0" indent="0">
              <a:buNone/>
            </a:pPr>
            <a:r>
              <a:rPr lang="en-IN" sz="2000" b="1" i="0" u="sng">
                <a:effectLst/>
                <a:latin typeface="Segoe UI" panose="020B0502040204020203" pitchFamily="34" charset="0"/>
              </a:rPr>
              <a:t>Syntax</a:t>
            </a:r>
          </a:p>
          <a:p>
            <a:pPr marL="0" indent="0">
              <a:buNone/>
            </a:pPr>
            <a:r>
              <a:rPr lang="en-IN" sz="2000" b="0" i="0">
                <a:effectLst/>
                <a:latin typeface="Verdana" panose="020B0604030504040204" pitchFamily="34" charset="0"/>
              </a:rPr>
              <a:t>The syntax of pseudo-elements:</a:t>
            </a:r>
          </a:p>
          <a:p>
            <a:pPr marL="0" indent="0">
              <a:buNone/>
            </a:pPr>
            <a:r>
              <a:rPr lang="en-IN" sz="2000" b="0" i="0">
                <a:effectLst/>
                <a:latin typeface="Consolas" panose="020B0609020204030204" pitchFamily="49" charset="0"/>
              </a:rPr>
              <a:t>selector::pseudo-element {</a:t>
            </a:r>
            <a:br>
              <a:rPr lang="en-IN" sz="2000" b="0" i="0">
                <a:effectLst/>
                <a:latin typeface="Consolas" panose="020B0609020204030204" pitchFamily="49" charset="0"/>
              </a:rPr>
            </a:br>
            <a:r>
              <a:rPr lang="en-IN" sz="2000" b="0" i="0">
                <a:effectLst/>
                <a:latin typeface="Consolas" panose="020B0609020204030204" pitchFamily="49" charset="0"/>
              </a:rPr>
              <a:t>  property: value;</a:t>
            </a:r>
            <a:br>
              <a:rPr lang="en-IN" sz="2000" b="0" i="0">
                <a:effectLst/>
                <a:latin typeface="Consolas" panose="020B0609020204030204" pitchFamily="49" charset="0"/>
              </a:rPr>
            </a:br>
            <a:r>
              <a:rPr lang="en-IN" sz="2000" b="0" i="0">
                <a:effectLst/>
                <a:latin typeface="Consolas" panose="020B0609020204030204" pitchFamily="49" charset="0"/>
              </a:rPr>
              <a:t>}</a:t>
            </a:r>
          </a:p>
          <a:p>
            <a:endParaRPr lang="en-US" sz="2000"/>
          </a:p>
        </p:txBody>
      </p:sp>
    </p:spTree>
    <p:extLst>
      <p:ext uri="{BB962C8B-B14F-4D97-AF65-F5344CB8AC3E}">
        <p14:creationId xmlns:p14="http://schemas.microsoft.com/office/powerpoint/2010/main" val="32522071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B28BD6-4E11-C5F2-369A-BF7AB347D354}"/>
              </a:ext>
            </a:extLst>
          </p:cNvPr>
          <p:cNvSpPr>
            <a:spLocks noGrp="1"/>
          </p:cNvSpPr>
          <p:nvPr>
            <p:ph type="title"/>
          </p:nvPr>
        </p:nvSpPr>
        <p:spPr>
          <a:xfrm>
            <a:off x="142875" y="365125"/>
            <a:ext cx="11930063" cy="1325563"/>
          </a:xfrm>
        </p:spPr>
        <p:txBody>
          <a:bodyPr>
            <a:normAutofit/>
          </a:bodyPr>
          <a:lstStyle/>
          <a:p>
            <a:r>
              <a:rPr kumimoji="0" lang="en-US" altLang="en-US" sz="24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The most commonly used pseudo-elements are as follows −</a:t>
            </a:r>
            <a:b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br>
            <a:endParaRPr lang="en-US" sz="2400" dirty="0">
              <a:latin typeface="Times New Roman" panose="02020603050405020304" pitchFamily="18" charset="0"/>
              <a:cs typeface="Times New Roman" panose="02020603050405020304" pitchFamily="18" charset="0"/>
            </a:endParaRPr>
          </a:p>
        </p:txBody>
      </p:sp>
      <p:graphicFrame>
        <p:nvGraphicFramePr>
          <p:cNvPr id="4" name="Content Placeholder 3">
            <a:extLst>
              <a:ext uri="{FF2B5EF4-FFF2-40B4-BE49-F238E27FC236}">
                <a16:creationId xmlns:a16="http://schemas.microsoft.com/office/drawing/2014/main" id="{D2C560D8-131C-B8B6-541A-A5029A48CA72}"/>
              </a:ext>
            </a:extLst>
          </p:cNvPr>
          <p:cNvGraphicFramePr>
            <a:graphicFrameLocks noGrp="1"/>
          </p:cNvGraphicFramePr>
          <p:nvPr>
            <p:ph idx="1"/>
            <p:extLst>
              <p:ext uri="{D42A27DB-BD31-4B8C-83A1-F6EECF244321}">
                <p14:modId xmlns:p14="http://schemas.microsoft.com/office/powerpoint/2010/main" val="3629072130"/>
              </p:ext>
            </p:extLst>
          </p:nvPr>
        </p:nvGraphicFramePr>
        <p:xfrm>
          <a:off x="728663" y="1247776"/>
          <a:ext cx="10687050" cy="4762770"/>
        </p:xfrm>
        <a:graphic>
          <a:graphicData uri="http://schemas.openxmlformats.org/drawingml/2006/table">
            <a:tbl>
              <a:tblPr>
                <a:tableStyleId>{284E427A-3D55-4303-BF80-6455036E1DE7}</a:tableStyleId>
              </a:tblPr>
              <a:tblGrid>
                <a:gridCol w="1469555">
                  <a:extLst>
                    <a:ext uri="{9D8B030D-6E8A-4147-A177-3AD203B41FA5}">
                      <a16:colId xmlns:a16="http://schemas.microsoft.com/office/drawing/2014/main" val="48504699"/>
                    </a:ext>
                  </a:extLst>
                </a:gridCol>
                <a:gridCol w="9217495">
                  <a:extLst>
                    <a:ext uri="{9D8B030D-6E8A-4147-A177-3AD203B41FA5}">
                      <a16:colId xmlns:a16="http://schemas.microsoft.com/office/drawing/2014/main" val="2404544502"/>
                    </a:ext>
                  </a:extLst>
                </a:gridCol>
              </a:tblGrid>
              <a:tr h="392549">
                <a:tc>
                  <a:txBody>
                    <a:bodyPr/>
                    <a:lstStyle/>
                    <a:p>
                      <a:pPr algn="l" fontAlgn="t"/>
                      <a:r>
                        <a:rPr lang="en-IN" sz="2400" dirty="0" err="1">
                          <a:effectLst/>
                        </a:rPr>
                        <a:t>Sr.No</a:t>
                      </a:r>
                      <a:r>
                        <a:rPr lang="en-IN" sz="2400" dirty="0">
                          <a:effectLst/>
                        </a:rPr>
                        <a:t>.</a:t>
                      </a:r>
                    </a:p>
                  </a:txBody>
                  <a:tcPr marL="67990" marR="67990" marT="67990" marB="67990"/>
                </a:tc>
                <a:tc>
                  <a:txBody>
                    <a:bodyPr/>
                    <a:lstStyle/>
                    <a:p>
                      <a:pPr algn="ctr" fontAlgn="t"/>
                      <a:r>
                        <a:rPr lang="en-IN" sz="2400">
                          <a:effectLst/>
                        </a:rPr>
                        <a:t>Value &amp; Description</a:t>
                      </a:r>
                    </a:p>
                  </a:txBody>
                  <a:tcPr marL="67990" marR="67990" marT="67990" marB="67990"/>
                </a:tc>
                <a:extLst>
                  <a:ext uri="{0D108BD9-81ED-4DB2-BD59-A6C34878D82A}">
                    <a16:rowId xmlns:a16="http://schemas.microsoft.com/office/drawing/2014/main" val="3805386655"/>
                  </a:ext>
                </a:extLst>
              </a:tr>
              <a:tr h="1149608">
                <a:tc>
                  <a:txBody>
                    <a:bodyPr/>
                    <a:lstStyle/>
                    <a:p>
                      <a:pPr fontAlgn="t"/>
                      <a:r>
                        <a:rPr lang="en-IN" sz="2400">
                          <a:effectLst/>
                        </a:rPr>
                        <a:t>1</a:t>
                      </a:r>
                    </a:p>
                  </a:txBody>
                  <a:tcPr marL="67990" marR="67990" marT="67990" marB="67990"/>
                </a:tc>
                <a:tc>
                  <a:txBody>
                    <a:bodyPr/>
                    <a:lstStyle/>
                    <a:p>
                      <a:pPr algn="just" fontAlgn="t"/>
                      <a:r>
                        <a:rPr lang="en-IN" sz="2400" b="1" dirty="0">
                          <a:solidFill>
                            <a:srgbClr val="000000"/>
                          </a:solidFill>
                          <a:effectLst/>
                        </a:rPr>
                        <a:t>:first-line</a:t>
                      </a:r>
                      <a:endParaRPr lang="en-IN" sz="2400" dirty="0">
                        <a:solidFill>
                          <a:srgbClr val="000000"/>
                        </a:solidFill>
                        <a:effectLst/>
                      </a:endParaRPr>
                    </a:p>
                    <a:p>
                      <a:pPr algn="just" fontAlgn="t"/>
                      <a:r>
                        <a:rPr lang="en-IN" sz="2400" dirty="0">
                          <a:solidFill>
                            <a:srgbClr val="000000"/>
                          </a:solidFill>
                          <a:effectLst/>
                        </a:rPr>
                        <a:t>Use this element to add special styles to the first line of the text in a selector.</a:t>
                      </a:r>
                    </a:p>
                  </a:txBody>
                  <a:tcPr marL="67990" marR="67990" marT="67990" marB="67990"/>
                </a:tc>
                <a:extLst>
                  <a:ext uri="{0D108BD9-81ED-4DB2-BD59-A6C34878D82A}">
                    <a16:rowId xmlns:a16="http://schemas.microsoft.com/office/drawing/2014/main" val="4241352831"/>
                  </a:ext>
                </a:extLst>
              </a:tr>
              <a:tr h="1149608">
                <a:tc>
                  <a:txBody>
                    <a:bodyPr/>
                    <a:lstStyle/>
                    <a:p>
                      <a:pPr fontAlgn="t"/>
                      <a:r>
                        <a:rPr lang="en-IN" sz="2400">
                          <a:effectLst/>
                        </a:rPr>
                        <a:t>2</a:t>
                      </a:r>
                    </a:p>
                  </a:txBody>
                  <a:tcPr marL="67990" marR="67990" marT="67990" marB="67990"/>
                </a:tc>
                <a:tc>
                  <a:txBody>
                    <a:bodyPr/>
                    <a:lstStyle/>
                    <a:p>
                      <a:pPr algn="just" fontAlgn="t"/>
                      <a:r>
                        <a:rPr lang="en-IN" sz="2400" b="1">
                          <a:solidFill>
                            <a:srgbClr val="000000"/>
                          </a:solidFill>
                          <a:effectLst/>
                        </a:rPr>
                        <a:t>:first-letter</a:t>
                      </a:r>
                      <a:endParaRPr lang="en-IN" sz="2400">
                        <a:solidFill>
                          <a:srgbClr val="000000"/>
                        </a:solidFill>
                        <a:effectLst/>
                      </a:endParaRPr>
                    </a:p>
                    <a:p>
                      <a:pPr algn="just" fontAlgn="t"/>
                      <a:r>
                        <a:rPr lang="en-IN" sz="2400">
                          <a:solidFill>
                            <a:srgbClr val="000000"/>
                          </a:solidFill>
                          <a:effectLst/>
                        </a:rPr>
                        <a:t>Use this element to add special style to the first letter of the text in a selector.</a:t>
                      </a:r>
                    </a:p>
                  </a:txBody>
                  <a:tcPr marL="67990" marR="67990" marT="67990" marB="67990"/>
                </a:tc>
                <a:extLst>
                  <a:ext uri="{0D108BD9-81ED-4DB2-BD59-A6C34878D82A}">
                    <a16:rowId xmlns:a16="http://schemas.microsoft.com/office/drawing/2014/main" val="2827379167"/>
                  </a:ext>
                </a:extLst>
              </a:tr>
              <a:tr h="897255">
                <a:tc>
                  <a:txBody>
                    <a:bodyPr/>
                    <a:lstStyle/>
                    <a:p>
                      <a:pPr fontAlgn="t"/>
                      <a:r>
                        <a:rPr lang="en-IN" sz="2400">
                          <a:effectLst/>
                        </a:rPr>
                        <a:t>3</a:t>
                      </a:r>
                    </a:p>
                  </a:txBody>
                  <a:tcPr marL="67990" marR="67990" marT="67990" marB="67990"/>
                </a:tc>
                <a:tc>
                  <a:txBody>
                    <a:bodyPr/>
                    <a:lstStyle/>
                    <a:p>
                      <a:pPr algn="just" fontAlgn="t"/>
                      <a:r>
                        <a:rPr lang="en-IN" sz="2400" b="1">
                          <a:solidFill>
                            <a:srgbClr val="000000"/>
                          </a:solidFill>
                          <a:effectLst/>
                        </a:rPr>
                        <a:t>:before</a:t>
                      </a:r>
                      <a:endParaRPr lang="en-IN" sz="2400">
                        <a:solidFill>
                          <a:srgbClr val="000000"/>
                        </a:solidFill>
                        <a:effectLst/>
                      </a:endParaRPr>
                    </a:p>
                    <a:p>
                      <a:pPr algn="just" fontAlgn="t"/>
                      <a:r>
                        <a:rPr lang="en-IN" sz="2400">
                          <a:solidFill>
                            <a:srgbClr val="000000"/>
                          </a:solidFill>
                          <a:effectLst/>
                        </a:rPr>
                        <a:t>Use this element to insert some content before an element.</a:t>
                      </a:r>
                    </a:p>
                  </a:txBody>
                  <a:tcPr marL="67990" marR="67990" marT="67990" marB="67990"/>
                </a:tc>
                <a:extLst>
                  <a:ext uri="{0D108BD9-81ED-4DB2-BD59-A6C34878D82A}">
                    <a16:rowId xmlns:a16="http://schemas.microsoft.com/office/drawing/2014/main" val="3452039669"/>
                  </a:ext>
                </a:extLst>
              </a:tr>
              <a:tr h="897255">
                <a:tc>
                  <a:txBody>
                    <a:bodyPr/>
                    <a:lstStyle/>
                    <a:p>
                      <a:pPr fontAlgn="t"/>
                      <a:r>
                        <a:rPr lang="en-IN" sz="2400">
                          <a:effectLst/>
                        </a:rPr>
                        <a:t>4</a:t>
                      </a:r>
                    </a:p>
                  </a:txBody>
                  <a:tcPr marL="67990" marR="67990" marT="67990" marB="67990"/>
                </a:tc>
                <a:tc>
                  <a:txBody>
                    <a:bodyPr/>
                    <a:lstStyle/>
                    <a:p>
                      <a:pPr algn="just" fontAlgn="t"/>
                      <a:r>
                        <a:rPr lang="en-IN" sz="2400" b="1" dirty="0">
                          <a:solidFill>
                            <a:srgbClr val="000000"/>
                          </a:solidFill>
                          <a:effectLst/>
                        </a:rPr>
                        <a:t>:after</a:t>
                      </a:r>
                      <a:endParaRPr lang="en-IN" sz="2400" dirty="0">
                        <a:solidFill>
                          <a:srgbClr val="000000"/>
                        </a:solidFill>
                        <a:effectLst/>
                      </a:endParaRPr>
                    </a:p>
                    <a:p>
                      <a:pPr algn="just" fontAlgn="t"/>
                      <a:r>
                        <a:rPr lang="en-IN" sz="2400" dirty="0">
                          <a:solidFill>
                            <a:srgbClr val="000000"/>
                          </a:solidFill>
                          <a:effectLst/>
                        </a:rPr>
                        <a:t>Use this element to insert some content after an element.</a:t>
                      </a:r>
                    </a:p>
                  </a:txBody>
                  <a:tcPr marL="67990" marR="67990" marT="67990" marB="67990"/>
                </a:tc>
                <a:extLst>
                  <a:ext uri="{0D108BD9-81ED-4DB2-BD59-A6C34878D82A}">
                    <a16:rowId xmlns:a16="http://schemas.microsoft.com/office/drawing/2014/main" val="1076563045"/>
                  </a:ext>
                </a:extLst>
              </a:tr>
            </a:tbl>
          </a:graphicData>
        </a:graphic>
      </p:graphicFrame>
    </p:spTree>
    <p:extLst>
      <p:ext uri="{BB962C8B-B14F-4D97-AF65-F5344CB8AC3E}">
        <p14:creationId xmlns:p14="http://schemas.microsoft.com/office/powerpoint/2010/main" val="275200490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3B1841D-E30A-0374-D4F8-A13FDDA263E6}"/>
              </a:ext>
            </a:extLst>
          </p:cNvPr>
          <p:cNvSpPr>
            <a:spLocks noGrp="1"/>
          </p:cNvSpPr>
          <p:nvPr>
            <p:ph type="title"/>
          </p:nvPr>
        </p:nvSpPr>
        <p:spPr>
          <a:xfrm>
            <a:off x="836676" y="175905"/>
            <a:ext cx="10515600" cy="1325563"/>
          </a:xfrm>
        </p:spPr>
        <p:txBody>
          <a:bodyPr>
            <a:normAutofit/>
          </a:bodyPr>
          <a:lstStyle/>
          <a:p>
            <a:r>
              <a:rPr lang="en-IN" sz="4200" b="0" i="0" dirty="0">
                <a:effectLst/>
                <a:latin typeface="Heebo" pitchFamily="2" charset="-79"/>
                <a:cs typeface="Heebo" pitchFamily="2" charset="-79"/>
              </a:rPr>
              <a:t>The :first-line pseudo-element</a:t>
            </a:r>
            <a:br>
              <a:rPr lang="en-IN" sz="4200" b="0" i="0" dirty="0">
                <a:effectLst/>
                <a:latin typeface="Heebo" pitchFamily="2" charset="-79"/>
                <a:cs typeface="Heebo" pitchFamily="2" charset="-79"/>
              </a:rPr>
            </a:br>
            <a:endParaRPr lang="en-US" sz="4200" dirty="0"/>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60EC99A-B7DE-3FD3-907E-A5C66E32BF16}"/>
              </a:ext>
            </a:extLst>
          </p:cNvPr>
          <p:cNvSpPr>
            <a:spLocks noGrp="1"/>
          </p:cNvSpPr>
          <p:nvPr>
            <p:ph idx="1"/>
          </p:nvPr>
        </p:nvSpPr>
        <p:spPr>
          <a:xfrm>
            <a:off x="566737" y="1027906"/>
            <a:ext cx="10515600" cy="4251960"/>
          </a:xfrm>
        </p:spPr>
        <p:txBody>
          <a:bodyPr>
            <a:noAutofit/>
          </a:bodyPr>
          <a:lstStyle/>
          <a:p>
            <a:r>
              <a:rPr lang="en-IN" sz="2000" b="0" i="0" dirty="0">
                <a:effectLst/>
                <a:latin typeface="Nunito" pitchFamily="2" charset="77"/>
              </a:rPr>
              <a:t>The following example demonstrates how to use the </a:t>
            </a:r>
            <a:r>
              <a:rPr lang="en-IN" sz="2000" b="0" i="1" dirty="0">
                <a:effectLst/>
                <a:latin typeface="Nunito" pitchFamily="2" charset="77"/>
              </a:rPr>
              <a:t>:first-line</a:t>
            </a:r>
            <a:r>
              <a:rPr lang="en-IN" sz="2000" b="0" i="0" dirty="0">
                <a:effectLst/>
                <a:latin typeface="Nunito" pitchFamily="2" charset="77"/>
              </a:rPr>
              <a:t> element to add special effects to the first line of elements in the document.</a:t>
            </a:r>
          </a:p>
          <a:p>
            <a:r>
              <a:rPr lang="en-IN" sz="2000" b="1" i="0" dirty="0">
                <a:effectLst/>
                <a:latin typeface="Verdana" panose="020B0604030504040204" pitchFamily="34" charset="0"/>
              </a:rPr>
              <a:t>Note:</a:t>
            </a:r>
            <a:r>
              <a:rPr lang="en-IN" sz="2000" b="0" i="0" dirty="0">
                <a:effectLst/>
                <a:latin typeface="Verdana" panose="020B0604030504040204" pitchFamily="34" charset="0"/>
              </a:rPr>
              <a:t> The ::first-line pseudo-element can only be applied to block-level elements.</a:t>
            </a:r>
          </a:p>
          <a:p>
            <a:r>
              <a:rPr lang="en-IN" sz="2000" b="0" i="0" dirty="0">
                <a:effectLst/>
                <a:latin typeface="Verdana" panose="020B0604030504040204" pitchFamily="34" charset="0"/>
              </a:rPr>
              <a:t>The following properties apply to the ::first-line pseudo-element:</a:t>
            </a:r>
          </a:p>
          <a:p>
            <a:pPr>
              <a:buFont typeface="Arial" panose="020B0604020202020204" pitchFamily="34" charset="0"/>
              <a:buChar char="•"/>
            </a:pPr>
            <a:r>
              <a:rPr lang="en-IN" sz="2000" b="0" i="0" dirty="0">
                <a:effectLst/>
                <a:latin typeface="Verdana" panose="020B0604030504040204" pitchFamily="34" charset="0"/>
              </a:rPr>
              <a:t>font properties</a:t>
            </a:r>
          </a:p>
          <a:p>
            <a:pPr>
              <a:buFont typeface="Arial" panose="020B0604020202020204" pitchFamily="34" charset="0"/>
              <a:buChar char="•"/>
            </a:pPr>
            <a:r>
              <a:rPr lang="en-IN" sz="2000" b="0" i="0" dirty="0" err="1">
                <a:effectLst/>
                <a:latin typeface="Verdana" panose="020B0604030504040204" pitchFamily="34" charset="0"/>
              </a:rPr>
              <a:t>color</a:t>
            </a:r>
            <a:r>
              <a:rPr lang="en-IN" sz="2000" b="0" i="0" dirty="0">
                <a:effectLst/>
                <a:latin typeface="Verdana" panose="020B0604030504040204" pitchFamily="34" charset="0"/>
              </a:rPr>
              <a:t> properties</a:t>
            </a:r>
          </a:p>
          <a:p>
            <a:pPr>
              <a:buFont typeface="Arial" panose="020B0604020202020204" pitchFamily="34" charset="0"/>
              <a:buChar char="•"/>
            </a:pPr>
            <a:r>
              <a:rPr lang="en-IN" sz="2000" b="0" i="0" dirty="0">
                <a:effectLst/>
                <a:latin typeface="Verdana" panose="020B0604030504040204" pitchFamily="34" charset="0"/>
              </a:rPr>
              <a:t>background properties</a:t>
            </a:r>
          </a:p>
          <a:p>
            <a:pPr>
              <a:buFont typeface="Arial" panose="020B0604020202020204" pitchFamily="34" charset="0"/>
              <a:buChar char="•"/>
            </a:pPr>
            <a:r>
              <a:rPr lang="en-IN" sz="2000" b="0" i="0" dirty="0">
                <a:effectLst/>
                <a:latin typeface="Verdana" panose="020B0604030504040204" pitchFamily="34" charset="0"/>
              </a:rPr>
              <a:t>word-spacing</a:t>
            </a:r>
          </a:p>
          <a:p>
            <a:pPr>
              <a:buFont typeface="Arial" panose="020B0604020202020204" pitchFamily="34" charset="0"/>
              <a:buChar char="•"/>
            </a:pPr>
            <a:r>
              <a:rPr lang="en-IN" sz="2000" b="0" i="0" dirty="0">
                <a:effectLst/>
                <a:latin typeface="Verdana" panose="020B0604030504040204" pitchFamily="34" charset="0"/>
              </a:rPr>
              <a:t>letter-spacing</a:t>
            </a:r>
          </a:p>
          <a:p>
            <a:pPr>
              <a:buFont typeface="Arial" panose="020B0604020202020204" pitchFamily="34" charset="0"/>
              <a:buChar char="•"/>
            </a:pPr>
            <a:r>
              <a:rPr lang="en-IN" sz="2000" b="0" i="0" dirty="0">
                <a:effectLst/>
                <a:latin typeface="Verdana" panose="020B0604030504040204" pitchFamily="34" charset="0"/>
              </a:rPr>
              <a:t>text-decoration</a:t>
            </a:r>
          </a:p>
          <a:p>
            <a:pPr>
              <a:buFont typeface="Arial" panose="020B0604020202020204" pitchFamily="34" charset="0"/>
              <a:buChar char="•"/>
            </a:pPr>
            <a:r>
              <a:rPr lang="en-IN" sz="2000" b="0" i="0" dirty="0">
                <a:effectLst/>
                <a:latin typeface="Verdana" panose="020B0604030504040204" pitchFamily="34" charset="0"/>
              </a:rPr>
              <a:t>vertical-align</a:t>
            </a:r>
          </a:p>
          <a:p>
            <a:pPr>
              <a:buFont typeface="Arial" panose="020B0604020202020204" pitchFamily="34" charset="0"/>
              <a:buChar char="•"/>
            </a:pPr>
            <a:r>
              <a:rPr lang="en-IN" sz="2000" b="0" i="0" dirty="0">
                <a:effectLst/>
                <a:latin typeface="Verdana" panose="020B0604030504040204" pitchFamily="34" charset="0"/>
              </a:rPr>
              <a:t>text-transform</a:t>
            </a:r>
          </a:p>
          <a:p>
            <a:pPr>
              <a:buFont typeface="Arial" panose="020B0604020202020204" pitchFamily="34" charset="0"/>
              <a:buChar char="•"/>
            </a:pPr>
            <a:r>
              <a:rPr lang="en-IN" sz="2000" b="0" i="0" dirty="0">
                <a:effectLst/>
                <a:latin typeface="Verdana" panose="020B0604030504040204" pitchFamily="34" charset="0"/>
              </a:rPr>
              <a:t>line-height</a:t>
            </a:r>
          </a:p>
          <a:p>
            <a:pPr>
              <a:buFont typeface="Arial" panose="020B0604020202020204" pitchFamily="34" charset="0"/>
              <a:buChar char="•"/>
            </a:pPr>
            <a:r>
              <a:rPr lang="en-IN" sz="2000" b="0" i="0" dirty="0">
                <a:effectLst/>
                <a:latin typeface="Verdana" panose="020B0604030504040204" pitchFamily="34" charset="0"/>
              </a:rPr>
              <a:t>clear</a:t>
            </a:r>
          </a:p>
          <a:p>
            <a:endParaRPr lang="en-US" sz="2000" dirty="0"/>
          </a:p>
        </p:txBody>
      </p:sp>
    </p:spTree>
    <p:extLst>
      <p:ext uri="{BB962C8B-B14F-4D97-AF65-F5344CB8AC3E}">
        <p14:creationId xmlns:p14="http://schemas.microsoft.com/office/powerpoint/2010/main" val="121423178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8DC264E-75DA-3CE6-43B8-BE8211E253FF}"/>
              </a:ext>
            </a:extLst>
          </p:cNvPr>
          <p:cNvPicPr>
            <a:picLocks noChangeAspect="1"/>
          </p:cNvPicPr>
          <p:nvPr/>
        </p:nvPicPr>
        <p:blipFill>
          <a:blip r:embed="rId2"/>
          <a:stretch>
            <a:fillRect/>
          </a:stretch>
        </p:blipFill>
        <p:spPr>
          <a:xfrm>
            <a:off x="0" y="355600"/>
            <a:ext cx="8712200" cy="6146800"/>
          </a:xfrm>
          <a:prstGeom prst="rect">
            <a:avLst/>
          </a:prstGeom>
        </p:spPr>
      </p:pic>
    </p:spTree>
    <p:extLst>
      <p:ext uri="{BB962C8B-B14F-4D97-AF65-F5344CB8AC3E}">
        <p14:creationId xmlns:p14="http://schemas.microsoft.com/office/powerpoint/2010/main" val="354781142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AEFFE6D-59F5-001C-30EA-E2F0FEAD2D79}"/>
              </a:ext>
            </a:extLst>
          </p:cNvPr>
          <p:cNvPicPr>
            <a:picLocks noChangeAspect="1"/>
          </p:cNvPicPr>
          <p:nvPr/>
        </p:nvPicPr>
        <p:blipFill>
          <a:blip r:embed="rId2"/>
          <a:stretch>
            <a:fillRect/>
          </a:stretch>
        </p:blipFill>
        <p:spPr>
          <a:xfrm>
            <a:off x="1176338" y="1691481"/>
            <a:ext cx="8458200" cy="3475038"/>
          </a:xfrm>
          <a:prstGeom prst="rect">
            <a:avLst/>
          </a:prstGeom>
        </p:spPr>
      </p:pic>
    </p:spTree>
    <p:extLst>
      <p:ext uri="{BB962C8B-B14F-4D97-AF65-F5344CB8AC3E}">
        <p14:creationId xmlns:p14="http://schemas.microsoft.com/office/powerpoint/2010/main" val="18363360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73AF8E-B40C-50D1-46C5-85F23C0C4904}"/>
              </a:ext>
            </a:extLst>
          </p:cNvPr>
          <p:cNvSpPr>
            <a:spLocks noGrp="1"/>
          </p:cNvSpPr>
          <p:nvPr>
            <p:ph type="title"/>
          </p:nvPr>
        </p:nvSpPr>
        <p:spPr>
          <a:xfrm>
            <a:off x="366713" y="312737"/>
            <a:ext cx="10515600" cy="1325563"/>
          </a:xfrm>
        </p:spPr>
        <p:txBody>
          <a:bodyPr/>
          <a:lstStyle/>
          <a:p>
            <a:r>
              <a:rPr lang="en-IN" b="0" i="0" dirty="0">
                <a:solidFill>
                  <a:srgbClr val="000000"/>
                </a:solidFill>
                <a:effectLst/>
                <a:latin typeface="Heebo" pitchFamily="2" charset="-79"/>
                <a:cs typeface="Heebo" pitchFamily="2" charset="-79"/>
              </a:rPr>
              <a:t>The :first-letter pseudo-element</a:t>
            </a:r>
            <a:br>
              <a:rPr lang="en-IN" b="0" i="0" dirty="0">
                <a:solidFill>
                  <a:srgbClr val="000000"/>
                </a:solidFill>
                <a:effectLst/>
                <a:latin typeface="Heebo" pitchFamily="2" charset="-79"/>
                <a:cs typeface="Heebo" pitchFamily="2" charset="-79"/>
              </a:rPr>
            </a:br>
            <a:endParaRPr lang="en-US" dirty="0"/>
          </a:p>
        </p:txBody>
      </p:sp>
      <p:sp>
        <p:nvSpPr>
          <p:cNvPr id="3" name="Content Placeholder 2">
            <a:extLst>
              <a:ext uri="{FF2B5EF4-FFF2-40B4-BE49-F238E27FC236}">
                <a16:creationId xmlns:a16="http://schemas.microsoft.com/office/drawing/2014/main" id="{D46FB60A-2B1C-D405-5260-B8151C3C6DF8}"/>
              </a:ext>
            </a:extLst>
          </p:cNvPr>
          <p:cNvSpPr>
            <a:spLocks noGrp="1"/>
          </p:cNvSpPr>
          <p:nvPr>
            <p:ph idx="1"/>
          </p:nvPr>
        </p:nvSpPr>
        <p:spPr>
          <a:xfrm>
            <a:off x="173037" y="1647825"/>
            <a:ext cx="2876550" cy="4351338"/>
          </a:xfrm>
        </p:spPr>
        <p:txBody>
          <a:bodyPr>
            <a:normAutofit/>
          </a:bodyPr>
          <a:lstStyle/>
          <a:p>
            <a:pPr marL="0" indent="0" algn="just">
              <a:buNone/>
            </a:pPr>
            <a:r>
              <a:rPr lang="en-IN" sz="2400" b="0" i="0" dirty="0">
                <a:solidFill>
                  <a:srgbClr val="000000"/>
                </a:solidFill>
                <a:effectLst/>
                <a:latin typeface="Nunito" pitchFamily="2" charset="77"/>
              </a:rPr>
              <a:t>The following example demonstrates how to use the </a:t>
            </a:r>
            <a:r>
              <a:rPr lang="en-IN" sz="2400" b="0" i="1" dirty="0">
                <a:solidFill>
                  <a:srgbClr val="000000"/>
                </a:solidFill>
                <a:effectLst/>
                <a:latin typeface="Nunito" pitchFamily="2" charset="77"/>
              </a:rPr>
              <a:t>:first-letter</a:t>
            </a:r>
            <a:r>
              <a:rPr lang="en-IN" sz="2400" b="0" i="0" dirty="0">
                <a:solidFill>
                  <a:srgbClr val="000000"/>
                </a:solidFill>
                <a:effectLst/>
                <a:latin typeface="Nunito" pitchFamily="2" charset="77"/>
              </a:rPr>
              <a:t> element to add special effects to the first letter of elements in the document.</a:t>
            </a:r>
          </a:p>
          <a:p>
            <a:endParaRPr lang="en-US" sz="2400" dirty="0"/>
          </a:p>
        </p:txBody>
      </p:sp>
      <p:pic>
        <p:nvPicPr>
          <p:cNvPr id="4" name="Picture 3">
            <a:extLst>
              <a:ext uri="{FF2B5EF4-FFF2-40B4-BE49-F238E27FC236}">
                <a16:creationId xmlns:a16="http://schemas.microsoft.com/office/drawing/2014/main" id="{A7B3E471-5440-09CC-A14A-A985A8645651}"/>
              </a:ext>
            </a:extLst>
          </p:cNvPr>
          <p:cNvPicPr>
            <a:picLocks noChangeAspect="1"/>
          </p:cNvPicPr>
          <p:nvPr/>
        </p:nvPicPr>
        <p:blipFill>
          <a:blip r:embed="rId2"/>
          <a:stretch>
            <a:fillRect/>
          </a:stretch>
        </p:blipFill>
        <p:spPr>
          <a:xfrm>
            <a:off x="3243263" y="1009651"/>
            <a:ext cx="8775700" cy="5535612"/>
          </a:xfrm>
          <a:prstGeom prst="rect">
            <a:avLst/>
          </a:prstGeom>
          <a:ln>
            <a:solidFill>
              <a:schemeClr val="tx1"/>
            </a:solidFill>
          </a:ln>
        </p:spPr>
      </p:pic>
    </p:spTree>
    <p:extLst>
      <p:ext uri="{BB962C8B-B14F-4D97-AF65-F5344CB8AC3E}">
        <p14:creationId xmlns:p14="http://schemas.microsoft.com/office/powerpoint/2010/main" val="133478068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2B443E0-4AC3-0FA5-BF79-2F336FDAD1E7}"/>
              </a:ext>
            </a:extLst>
          </p:cNvPr>
          <p:cNvPicPr>
            <a:picLocks noChangeAspect="1"/>
          </p:cNvPicPr>
          <p:nvPr/>
        </p:nvPicPr>
        <p:blipFill>
          <a:blip r:embed="rId2"/>
          <a:stretch>
            <a:fillRect/>
          </a:stretch>
        </p:blipFill>
        <p:spPr>
          <a:xfrm>
            <a:off x="238124" y="496888"/>
            <a:ext cx="5692378" cy="3721100"/>
          </a:xfrm>
          <a:prstGeom prst="rect">
            <a:avLst/>
          </a:prstGeom>
          <a:ln>
            <a:solidFill>
              <a:schemeClr val="tx1"/>
            </a:solidFill>
          </a:ln>
        </p:spPr>
      </p:pic>
      <p:sp>
        <p:nvSpPr>
          <p:cNvPr id="6" name="TextBox 5">
            <a:extLst>
              <a:ext uri="{FF2B5EF4-FFF2-40B4-BE49-F238E27FC236}">
                <a16:creationId xmlns:a16="http://schemas.microsoft.com/office/drawing/2014/main" id="{C96E40E7-940A-7506-5E48-21D68785DF1A}"/>
              </a:ext>
            </a:extLst>
          </p:cNvPr>
          <p:cNvSpPr txBox="1"/>
          <p:nvPr/>
        </p:nvSpPr>
        <p:spPr>
          <a:xfrm>
            <a:off x="6261498" y="261193"/>
            <a:ext cx="5692378" cy="6247864"/>
          </a:xfrm>
          <a:prstGeom prst="rect">
            <a:avLst/>
          </a:prstGeom>
          <a:noFill/>
          <a:ln>
            <a:solidFill>
              <a:schemeClr val="tx1"/>
            </a:solidFill>
          </a:ln>
        </p:spPr>
        <p:txBody>
          <a:bodyPr wrap="square">
            <a:spAutoFit/>
          </a:bodyPr>
          <a:lstStyle/>
          <a:p>
            <a:pPr algn="l"/>
            <a:r>
              <a:rPr lang="en-IN" sz="2000" b="1" i="0" dirty="0">
                <a:solidFill>
                  <a:srgbClr val="000000"/>
                </a:solidFill>
                <a:effectLst/>
                <a:latin typeface="Times New Roman" panose="02020603050405020304" pitchFamily="18" charset="0"/>
                <a:cs typeface="Times New Roman" panose="02020603050405020304" pitchFamily="18" charset="0"/>
              </a:rPr>
              <a:t>Note:</a:t>
            </a:r>
            <a:r>
              <a:rPr lang="en-IN" sz="2000" b="0" i="0" dirty="0">
                <a:solidFill>
                  <a:srgbClr val="000000"/>
                </a:solidFill>
                <a:effectLst/>
                <a:latin typeface="Times New Roman" panose="02020603050405020304" pitchFamily="18" charset="0"/>
                <a:cs typeface="Times New Roman" panose="02020603050405020304" pitchFamily="18" charset="0"/>
              </a:rPr>
              <a:t> </a:t>
            </a:r>
          </a:p>
          <a:p>
            <a:pPr algn="l"/>
            <a:r>
              <a:rPr lang="en-IN" sz="2000" b="0" i="0" dirty="0">
                <a:solidFill>
                  <a:srgbClr val="000000"/>
                </a:solidFill>
                <a:effectLst/>
                <a:latin typeface="Times New Roman" panose="02020603050405020304" pitchFamily="18" charset="0"/>
                <a:cs typeface="Times New Roman" panose="02020603050405020304" pitchFamily="18" charset="0"/>
              </a:rPr>
              <a:t>The ::first-letter pseudo-element can only be applied to block-level elements.</a:t>
            </a:r>
          </a:p>
          <a:p>
            <a:pPr algn="l"/>
            <a:endParaRPr lang="en-IN" sz="2000" b="0" i="0" dirty="0">
              <a:solidFill>
                <a:srgbClr val="000000"/>
              </a:solidFill>
              <a:effectLst/>
              <a:latin typeface="Times New Roman" panose="02020603050405020304" pitchFamily="18" charset="0"/>
              <a:cs typeface="Times New Roman" panose="02020603050405020304" pitchFamily="18" charset="0"/>
            </a:endParaRPr>
          </a:p>
          <a:p>
            <a:pPr algn="l"/>
            <a:r>
              <a:rPr lang="en-IN" sz="2000" b="0" i="0" dirty="0">
                <a:solidFill>
                  <a:srgbClr val="000000"/>
                </a:solidFill>
                <a:effectLst/>
                <a:latin typeface="Times New Roman" panose="02020603050405020304" pitchFamily="18" charset="0"/>
                <a:cs typeface="Times New Roman" panose="02020603050405020304" pitchFamily="18" charset="0"/>
              </a:rPr>
              <a:t>The following properties apply to the ::first-letter pseudo- element: </a:t>
            </a:r>
          </a:p>
          <a:p>
            <a:pPr algn="l">
              <a:buFont typeface="Arial" panose="020B0604020202020204" pitchFamily="34" charset="0"/>
              <a:buChar char="•"/>
            </a:pPr>
            <a:r>
              <a:rPr lang="en-IN" sz="2000" b="0" i="0" dirty="0">
                <a:solidFill>
                  <a:srgbClr val="000000"/>
                </a:solidFill>
                <a:effectLst/>
                <a:latin typeface="Times New Roman" panose="02020603050405020304" pitchFamily="18" charset="0"/>
                <a:cs typeface="Times New Roman" panose="02020603050405020304" pitchFamily="18" charset="0"/>
              </a:rPr>
              <a:t>font properties</a:t>
            </a:r>
          </a:p>
          <a:p>
            <a:pPr algn="l">
              <a:buFont typeface="Arial" panose="020B0604020202020204" pitchFamily="34" charset="0"/>
              <a:buChar char="•"/>
            </a:pPr>
            <a:r>
              <a:rPr lang="en-IN" sz="2000" b="0" i="0" dirty="0" err="1">
                <a:solidFill>
                  <a:srgbClr val="000000"/>
                </a:solidFill>
                <a:effectLst/>
                <a:latin typeface="Times New Roman" panose="02020603050405020304" pitchFamily="18" charset="0"/>
                <a:cs typeface="Times New Roman" panose="02020603050405020304" pitchFamily="18" charset="0"/>
              </a:rPr>
              <a:t>color</a:t>
            </a:r>
            <a:r>
              <a:rPr lang="en-IN" sz="2000" b="0" i="0" dirty="0">
                <a:solidFill>
                  <a:srgbClr val="000000"/>
                </a:solidFill>
                <a:effectLst/>
                <a:latin typeface="Times New Roman" panose="02020603050405020304" pitchFamily="18" charset="0"/>
                <a:cs typeface="Times New Roman" panose="02020603050405020304" pitchFamily="18" charset="0"/>
              </a:rPr>
              <a:t> properties </a:t>
            </a:r>
          </a:p>
          <a:p>
            <a:pPr algn="l">
              <a:buFont typeface="Arial" panose="020B0604020202020204" pitchFamily="34" charset="0"/>
              <a:buChar char="•"/>
            </a:pPr>
            <a:r>
              <a:rPr lang="en-IN" sz="2000" b="0" i="0" dirty="0">
                <a:solidFill>
                  <a:srgbClr val="000000"/>
                </a:solidFill>
                <a:effectLst/>
                <a:latin typeface="Times New Roman" panose="02020603050405020304" pitchFamily="18" charset="0"/>
                <a:cs typeface="Times New Roman" panose="02020603050405020304" pitchFamily="18" charset="0"/>
              </a:rPr>
              <a:t>background properties</a:t>
            </a:r>
          </a:p>
          <a:p>
            <a:pPr algn="l">
              <a:buFont typeface="Arial" panose="020B0604020202020204" pitchFamily="34" charset="0"/>
              <a:buChar char="•"/>
            </a:pPr>
            <a:r>
              <a:rPr lang="en-IN" sz="2000" b="0" i="0" dirty="0">
                <a:solidFill>
                  <a:srgbClr val="000000"/>
                </a:solidFill>
                <a:effectLst/>
                <a:latin typeface="Times New Roman" panose="02020603050405020304" pitchFamily="18" charset="0"/>
                <a:cs typeface="Times New Roman" panose="02020603050405020304" pitchFamily="18" charset="0"/>
              </a:rPr>
              <a:t>margin properties</a:t>
            </a:r>
          </a:p>
          <a:p>
            <a:pPr algn="l">
              <a:buFont typeface="Arial" panose="020B0604020202020204" pitchFamily="34" charset="0"/>
              <a:buChar char="•"/>
            </a:pPr>
            <a:r>
              <a:rPr lang="en-IN" sz="2000" b="0" i="0" dirty="0">
                <a:solidFill>
                  <a:srgbClr val="000000"/>
                </a:solidFill>
                <a:effectLst/>
                <a:latin typeface="Times New Roman" panose="02020603050405020304" pitchFamily="18" charset="0"/>
                <a:cs typeface="Times New Roman" panose="02020603050405020304" pitchFamily="18" charset="0"/>
              </a:rPr>
              <a:t>padding properties</a:t>
            </a:r>
          </a:p>
          <a:p>
            <a:pPr algn="l">
              <a:buFont typeface="Arial" panose="020B0604020202020204" pitchFamily="34" charset="0"/>
              <a:buChar char="•"/>
            </a:pPr>
            <a:r>
              <a:rPr lang="en-IN" sz="2000" b="0" i="0" dirty="0">
                <a:solidFill>
                  <a:srgbClr val="000000"/>
                </a:solidFill>
                <a:effectLst/>
                <a:latin typeface="Times New Roman" panose="02020603050405020304" pitchFamily="18" charset="0"/>
                <a:cs typeface="Times New Roman" panose="02020603050405020304" pitchFamily="18" charset="0"/>
              </a:rPr>
              <a:t>border properties</a:t>
            </a:r>
          </a:p>
          <a:p>
            <a:pPr algn="l">
              <a:buFont typeface="Arial" panose="020B0604020202020204" pitchFamily="34" charset="0"/>
              <a:buChar char="•"/>
            </a:pPr>
            <a:r>
              <a:rPr lang="en-IN" sz="2000" b="0" i="0" dirty="0">
                <a:solidFill>
                  <a:srgbClr val="000000"/>
                </a:solidFill>
                <a:effectLst/>
                <a:latin typeface="Times New Roman" panose="02020603050405020304" pitchFamily="18" charset="0"/>
                <a:cs typeface="Times New Roman" panose="02020603050405020304" pitchFamily="18" charset="0"/>
              </a:rPr>
              <a:t>text-decoration</a:t>
            </a:r>
          </a:p>
          <a:p>
            <a:pPr algn="l">
              <a:buFont typeface="Arial" panose="020B0604020202020204" pitchFamily="34" charset="0"/>
              <a:buChar char="•"/>
            </a:pPr>
            <a:r>
              <a:rPr lang="en-IN" sz="2000" b="0" i="0" dirty="0">
                <a:solidFill>
                  <a:srgbClr val="000000"/>
                </a:solidFill>
                <a:effectLst/>
                <a:latin typeface="Times New Roman" panose="02020603050405020304" pitchFamily="18" charset="0"/>
                <a:cs typeface="Times New Roman" panose="02020603050405020304" pitchFamily="18" charset="0"/>
              </a:rPr>
              <a:t>vertical-align (only if "float" is "none")</a:t>
            </a:r>
          </a:p>
          <a:p>
            <a:pPr algn="l">
              <a:buFont typeface="Arial" panose="020B0604020202020204" pitchFamily="34" charset="0"/>
              <a:buChar char="•"/>
            </a:pPr>
            <a:r>
              <a:rPr lang="en-IN" sz="2000" b="0" i="0" dirty="0">
                <a:solidFill>
                  <a:srgbClr val="000000"/>
                </a:solidFill>
                <a:effectLst/>
                <a:latin typeface="Times New Roman" panose="02020603050405020304" pitchFamily="18" charset="0"/>
                <a:cs typeface="Times New Roman" panose="02020603050405020304" pitchFamily="18" charset="0"/>
              </a:rPr>
              <a:t>text-transform</a:t>
            </a:r>
          </a:p>
          <a:p>
            <a:pPr algn="l">
              <a:buFont typeface="Arial" panose="020B0604020202020204" pitchFamily="34" charset="0"/>
              <a:buChar char="•"/>
            </a:pPr>
            <a:r>
              <a:rPr lang="en-IN" sz="2000" b="0" i="0" dirty="0">
                <a:solidFill>
                  <a:srgbClr val="000000"/>
                </a:solidFill>
                <a:effectLst/>
                <a:latin typeface="Times New Roman" panose="02020603050405020304" pitchFamily="18" charset="0"/>
                <a:cs typeface="Times New Roman" panose="02020603050405020304" pitchFamily="18" charset="0"/>
              </a:rPr>
              <a:t>line-height</a:t>
            </a:r>
          </a:p>
          <a:p>
            <a:pPr algn="l">
              <a:buFont typeface="Arial" panose="020B0604020202020204" pitchFamily="34" charset="0"/>
              <a:buChar char="•"/>
            </a:pPr>
            <a:r>
              <a:rPr lang="en-IN" sz="2000" b="0" i="0" dirty="0">
                <a:solidFill>
                  <a:srgbClr val="000000"/>
                </a:solidFill>
                <a:effectLst/>
                <a:latin typeface="Times New Roman" panose="02020603050405020304" pitchFamily="18" charset="0"/>
                <a:cs typeface="Times New Roman" panose="02020603050405020304" pitchFamily="18" charset="0"/>
              </a:rPr>
              <a:t>float</a:t>
            </a:r>
          </a:p>
          <a:p>
            <a:pPr algn="l">
              <a:buFont typeface="Arial" panose="020B0604020202020204" pitchFamily="34" charset="0"/>
              <a:buChar char="•"/>
            </a:pPr>
            <a:r>
              <a:rPr lang="en-IN" sz="2000" b="0" i="0" dirty="0">
                <a:solidFill>
                  <a:srgbClr val="000000"/>
                </a:solidFill>
                <a:effectLst/>
                <a:latin typeface="Times New Roman" panose="02020603050405020304" pitchFamily="18" charset="0"/>
                <a:cs typeface="Times New Roman" panose="02020603050405020304" pitchFamily="18" charset="0"/>
              </a:rPr>
              <a:t>clear</a:t>
            </a:r>
          </a:p>
          <a:p>
            <a:br>
              <a:rPr lang="en-IN" sz="2000" dirty="0">
                <a:latin typeface="Times New Roman" panose="02020603050405020304" pitchFamily="18" charset="0"/>
                <a:cs typeface="Times New Roman" panose="02020603050405020304" pitchFamily="18" charset="0"/>
              </a:rPr>
            </a:b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868507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AE5BA-4E9A-FA70-3846-DFC437BD4153}"/>
              </a:ext>
            </a:extLst>
          </p:cNvPr>
          <p:cNvSpPr>
            <a:spLocks noGrp="1"/>
          </p:cNvSpPr>
          <p:nvPr>
            <p:ph type="title"/>
          </p:nvPr>
        </p:nvSpPr>
        <p:spPr>
          <a:xfrm>
            <a:off x="-3048" y="169452"/>
            <a:ext cx="12188952" cy="1514105"/>
          </a:xfrm>
        </p:spPr>
        <p:txBody>
          <a:bodyPr vert="horz" lIns="91440" tIns="45720" rIns="91440" bIns="45720" rtlCol="0" anchor="b">
            <a:normAutofit/>
          </a:bodyPr>
          <a:lstStyle/>
          <a:p>
            <a:pPr>
              <a:lnSpc>
                <a:spcPct val="90000"/>
              </a:lnSpc>
            </a:pPr>
            <a:r>
              <a:rPr lang="en-US" sz="5000" b="0" i="0" dirty="0">
                <a:effectLst/>
              </a:rPr>
              <a:t>CSS Demo - One HTML Page - Multiple Styles!</a:t>
            </a:r>
            <a:endParaRPr lang="en-US" sz="5000" b="0" dirty="0"/>
          </a:p>
        </p:txBody>
      </p:sp>
      <p:pic>
        <p:nvPicPr>
          <p:cNvPr id="4" name="Picture 3">
            <a:extLst>
              <a:ext uri="{FF2B5EF4-FFF2-40B4-BE49-F238E27FC236}">
                <a16:creationId xmlns:a16="http://schemas.microsoft.com/office/drawing/2014/main" id="{95A5824E-A72B-A76C-0BA7-4B92CEAD582B}"/>
              </a:ext>
            </a:extLst>
          </p:cNvPr>
          <p:cNvPicPr>
            <a:picLocks noChangeAspect="1"/>
          </p:cNvPicPr>
          <p:nvPr/>
        </p:nvPicPr>
        <p:blipFill>
          <a:blip r:embed="rId2"/>
          <a:stretch>
            <a:fillRect/>
          </a:stretch>
        </p:blipFill>
        <p:spPr>
          <a:xfrm>
            <a:off x="4443413" y="1683557"/>
            <a:ext cx="7586662" cy="5174442"/>
          </a:xfrm>
          <a:prstGeom prst="rect">
            <a:avLst/>
          </a:prstGeom>
        </p:spPr>
      </p:pic>
      <p:sp>
        <p:nvSpPr>
          <p:cNvPr id="12" name="Content Placeholder 3">
            <a:extLst>
              <a:ext uri="{FF2B5EF4-FFF2-40B4-BE49-F238E27FC236}">
                <a16:creationId xmlns:a16="http://schemas.microsoft.com/office/drawing/2014/main" id="{B12AE8F7-7FAB-2EB7-7F40-B31776C5226B}"/>
              </a:ext>
            </a:extLst>
          </p:cNvPr>
          <p:cNvSpPr>
            <a:spLocks noGrp="1"/>
          </p:cNvSpPr>
          <p:nvPr>
            <p:ph idx="1"/>
          </p:nvPr>
        </p:nvSpPr>
        <p:spPr>
          <a:xfrm>
            <a:off x="683419" y="2603291"/>
            <a:ext cx="1919287" cy="825709"/>
          </a:xfrm>
        </p:spPr>
        <p:txBody>
          <a:bodyPr vert="horz" lIns="91440" tIns="45720" rIns="91440" bIns="45720" rtlCol="0" anchor="ctr">
            <a:normAutofit/>
          </a:bodyPr>
          <a:lstStyle/>
          <a:p>
            <a:r>
              <a:rPr lang="en-US" sz="1800" b="1" dirty="0">
                <a:solidFill>
                  <a:schemeClr val="tx2"/>
                </a:solidFill>
              </a:rPr>
              <a:t>Style 3</a:t>
            </a:r>
          </a:p>
        </p:txBody>
      </p:sp>
    </p:spTree>
    <p:extLst>
      <p:ext uri="{BB962C8B-B14F-4D97-AF65-F5344CB8AC3E}">
        <p14:creationId xmlns:p14="http://schemas.microsoft.com/office/powerpoint/2010/main" val="149000567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182746A-41A0-4AB4-9331-6C9AA33A378D}"/>
              </a:ext>
            </a:extLst>
          </p:cNvPr>
          <p:cNvSpPr>
            <a:spLocks noGrp="1"/>
          </p:cNvSpPr>
          <p:nvPr>
            <p:ph type="title"/>
          </p:nvPr>
        </p:nvSpPr>
        <p:spPr>
          <a:xfrm>
            <a:off x="838200" y="365125"/>
            <a:ext cx="10515600" cy="1325563"/>
          </a:xfrm>
        </p:spPr>
        <p:txBody>
          <a:bodyPr>
            <a:normAutofit/>
          </a:bodyPr>
          <a:lstStyle/>
          <a:p>
            <a:r>
              <a:rPr lang="en-IN" sz="4200" b="0" i="0">
                <a:effectLst/>
                <a:latin typeface="Segoe UI" panose="020B0502040204020203" pitchFamily="34" charset="0"/>
              </a:rPr>
              <a:t>CSS - The ::before Pseudo-element</a:t>
            </a:r>
            <a:br>
              <a:rPr lang="en-IN" sz="4200" b="0" i="0">
                <a:effectLst/>
                <a:latin typeface="Segoe UI" panose="020B0502040204020203" pitchFamily="34" charset="0"/>
              </a:rPr>
            </a:br>
            <a:endParaRPr lang="en-US" sz="4200"/>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760BA3B-D5AC-9A5A-7894-C1669387F117}"/>
              </a:ext>
            </a:extLst>
          </p:cNvPr>
          <p:cNvSpPr>
            <a:spLocks noGrp="1"/>
          </p:cNvSpPr>
          <p:nvPr>
            <p:ph idx="1"/>
          </p:nvPr>
        </p:nvSpPr>
        <p:spPr>
          <a:xfrm>
            <a:off x="838200" y="1929384"/>
            <a:ext cx="10515600" cy="4251960"/>
          </a:xfrm>
        </p:spPr>
        <p:txBody>
          <a:bodyPr>
            <a:normAutofit/>
          </a:bodyPr>
          <a:lstStyle/>
          <a:p>
            <a:r>
              <a:rPr lang="en-IN" sz="2200" b="0" i="0">
                <a:effectLst/>
                <a:latin typeface="Verdana" panose="020B0604030504040204" pitchFamily="34" charset="0"/>
              </a:rPr>
              <a:t>The ::before pseudo-element can be used to insert some content before the content of an element.</a:t>
            </a:r>
          </a:p>
          <a:p>
            <a:r>
              <a:rPr lang="en-IN" sz="2200" b="0" i="0">
                <a:effectLst/>
                <a:latin typeface="Verdana" panose="020B0604030504040204" pitchFamily="34" charset="0"/>
              </a:rPr>
              <a:t>The following example inserts an image before the content of each &lt;h1&gt; element:</a:t>
            </a:r>
          </a:p>
          <a:p>
            <a:endParaRPr lang="en-IN" sz="2200" u="sng">
              <a:latin typeface="Verdana" panose="020B0604030504040204" pitchFamily="34" charset="0"/>
            </a:endParaRPr>
          </a:p>
          <a:p>
            <a:pPr marL="0" indent="0">
              <a:buNone/>
            </a:pPr>
            <a:r>
              <a:rPr lang="en-IN" sz="2200" b="1" i="0" u="sng">
                <a:effectLst/>
                <a:latin typeface="Segoe UI" panose="020B0502040204020203" pitchFamily="34" charset="0"/>
              </a:rPr>
              <a:t>Example</a:t>
            </a:r>
          </a:p>
          <a:p>
            <a:pPr marL="0" indent="0">
              <a:buNone/>
            </a:pPr>
            <a:r>
              <a:rPr lang="en-IN" sz="2200" b="0" i="0">
                <a:effectLst/>
                <a:latin typeface="Consolas" panose="020B0609020204030204" pitchFamily="49" charset="0"/>
              </a:rPr>
              <a:t>h1::before {</a:t>
            </a:r>
            <a:br>
              <a:rPr lang="en-IN" sz="2200" b="0" i="0">
                <a:effectLst/>
                <a:latin typeface="Consolas" panose="020B0609020204030204" pitchFamily="49" charset="0"/>
              </a:rPr>
            </a:br>
            <a:r>
              <a:rPr lang="en-IN" sz="2200" b="0" i="0">
                <a:effectLst/>
                <a:latin typeface="Consolas" panose="020B0609020204030204" pitchFamily="49" charset="0"/>
              </a:rPr>
              <a:t>  content: url(smiley.gif);</a:t>
            </a:r>
            <a:br>
              <a:rPr lang="en-IN" sz="2200" b="0" i="0">
                <a:effectLst/>
                <a:latin typeface="Consolas" panose="020B0609020204030204" pitchFamily="49" charset="0"/>
              </a:rPr>
            </a:br>
            <a:r>
              <a:rPr lang="en-IN" sz="2200" b="0" i="0">
                <a:effectLst/>
                <a:latin typeface="Consolas" panose="020B0609020204030204" pitchFamily="49" charset="0"/>
              </a:rPr>
              <a:t>}</a:t>
            </a:r>
          </a:p>
          <a:p>
            <a:endParaRPr lang="en-US" sz="2200"/>
          </a:p>
        </p:txBody>
      </p:sp>
    </p:spTree>
    <p:extLst>
      <p:ext uri="{BB962C8B-B14F-4D97-AF65-F5344CB8AC3E}">
        <p14:creationId xmlns:p14="http://schemas.microsoft.com/office/powerpoint/2010/main" val="40603410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508AAFA-1416-E838-8112-0045D742EC34}"/>
              </a:ext>
            </a:extLst>
          </p:cNvPr>
          <p:cNvSpPr>
            <a:spLocks noGrp="1"/>
          </p:cNvSpPr>
          <p:nvPr>
            <p:ph type="title"/>
          </p:nvPr>
        </p:nvSpPr>
        <p:spPr>
          <a:xfrm>
            <a:off x="386755" y="68233"/>
            <a:ext cx="11018520" cy="1434415"/>
          </a:xfrm>
        </p:spPr>
        <p:txBody>
          <a:bodyPr anchor="b">
            <a:normAutofit/>
          </a:bodyPr>
          <a:lstStyle/>
          <a:p>
            <a:r>
              <a:rPr lang="en-IN" sz="4600" b="0" i="0" dirty="0">
                <a:effectLst/>
                <a:latin typeface="Heebo" pitchFamily="2" charset="-79"/>
                <a:cs typeface="Heebo" pitchFamily="2" charset="-79"/>
              </a:rPr>
              <a:t>The :before pseudo-element</a:t>
            </a:r>
            <a:br>
              <a:rPr lang="en-IN" sz="4600" b="0" i="0" dirty="0">
                <a:effectLst/>
                <a:latin typeface="Heebo" pitchFamily="2" charset="-79"/>
                <a:cs typeface="Heebo" pitchFamily="2" charset="-79"/>
              </a:rPr>
            </a:br>
            <a:endParaRPr lang="en-US" sz="4600" dirty="0"/>
          </a:p>
        </p:txBody>
      </p:sp>
      <p:sp>
        <p:nvSpPr>
          <p:cNvPr id="11"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041129C-BE2F-E9F2-388D-7B79B4CAFC4B}"/>
              </a:ext>
            </a:extLst>
          </p:cNvPr>
          <p:cNvSpPr>
            <a:spLocks noGrp="1"/>
          </p:cNvSpPr>
          <p:nvPr>
            <p:ph idx="1"/>
          </p:nvPr>
        </p:nvSpPr>
        <p:spPr>
          <a:xfrm>
            <a:off x="478100" y="1057284"/>
            <a:ext cx="11232752" cy="4119172"/>
          </a:xfrm>
        </p:spPr>
        <p:txBody>
          <a:bodyPr anchor="t">
            <a:noAutofit/>
          </a:bodyPr>
          <a:lstStyle/>
          <a:p>
            <a:pPr marL="0" indent="0">
              <a:buNone/>
            </a:pPr>
            <a:r>
              <a:rPr lang="en-IN" sz="2000" b="0" i="0" dirty="0">
                <a:effectLst/>
                <a:latin typeface="Nunito" pitchFamily="2" charset="77"/>
              </a:rPr>
              <a:t>The following example demonstrates how to use the </a:t>
            </a:r>
            <a:r>
              <a:rPr lang="en-IN" sz="2000" b="0" i="1" dirty="0">
                <a:effectLst/>
                <a:latin typeface="Nunito" pitchFamily="2" charset="77"/>
              </a:rPr>
              <a:t>:before</a:t>
            </a:r>
            <a:r>
              <a:rPr lang="en-IN" sz="2000" b="0" i="0" dirty="0">
                <a:effectLst/>
                <a:latin typeface="Nunito" pitchFamily="2" charset="77"/>
              </a:rPr>
              <a:t> element to add some content before any element.</a:t>
            </a:r>
          </a:p>
          <a:p>
            <a:pPr marL="0" indent="0">
              <a:buNone/>
            </a:pPr>
            <a:r>
              <a:rPr lang="en-IN" sz="2000" dirty="0">
                <a:effectLst/>
              </a:rPr>
              <a:t>&lt;html&gt; </a:t>
            </a:r>
          </a:p>
          <a:p>
            <a:pPr marL="0" indent="0">
              <a:buNone/>
            </a:pPr>
            <a:r>
              <a:rPr lang="en-IN" sz="2000" dirty="0"/>
              <a:t>	</a:t>
            </a:r>
            <a:r>
              <a:rPr lang="en-IN" sz="2000" dirty="0">
                <a:effectLst/>
              </a:rPr>
              <a:t>&lt;head&gt; </a:t>
            </a:r>
          </a:p>
          <a:p>
            <a:pPr marL="0" indent="0">
              <a:buNone/>
            </a:pPr>
            <a:r>
              <a:rPr lang="en-IN" sz="2000" dirty="0"/>
              <a:t>	</a:t>
            </a:r>
            <a:r>
              <a:rPr lang="en-IN" sz="2000" dirty="0">
                <a:effectLst/>
              </a:rPr>
              <a:t>&lt;style type = "text/</a:t>
            </a:r>
            <a:r>
              <a:rPr lang="en-IN" sz="2000" dirty="0" err="1">
                <a:effectLst/>
              </a:rPr>
              <a:t>css</a:t>
            </a:r>
            <a:r>
              <a:rPr lang="en-IN" sz="2000" dirty="0">
                <a:effectLst/>
              </a:rPr>
              <a:t>"&gt;</a:t>
            </a:r>
          </a:p>
          <a:p>
            <a:pPr marL="0" indent="0">
              <a:buNone/>
            </a:pPr>
            <a:r>
              <a:rPr lang="en-IN" sz="2000" dirty="0"/>
              <a:t>	</a:t>
            </a:r>
            <a:r>
              <a:rPr lang="en-IN" sz="2000" dirty="0">
                <a:effectLst/>
              </a:rPr>
              <a:t> </a:t>
            </a:r>
            <a:r>
              <a:rPr lang="en-IN" sz="2000" dirty="0" err="1">
                <a:effectLst/>
              </a:rPr>
              <a:t>p:before</a:t>
            </a:r>
            <a:r>
              <a:rPr lang="en-IN" sz="2000" dirty="0">
                <a:effectLst/>
              </a:rPr>
              <a:t> { content: </a:t>
            </a:r>
            <a:r>
              <a:rPr lang="en-IN" sz="2000" dirty="0" err="1">
                <a:effectLst/>
              </a:rPr>
              <a:t>url</a:t>
            </a:r>
            <a:r>
              <a:rPr lang="en-IN" sz="2000" dirty="0">
                <a:effectLst/>
              </a:rPr>
              <a:t>(/images/</a:t>
            </a:r>
            <a:r>
              <a:rPr lang="en-IN" sz="2000" dirty="0" err="1">
                <a:effectLst/>
              </a:rPr>
              <a:t>bullet.gif</a:t>
            </a:r>
            <a:r>
              <a:rPr lang="en-IN" sz="2000" dirty="0">
                <a:effectLst/>
              </a:rPr>
              <a:t>) } </a:t>
            </a:r>
          </a:p>
          <a:p>
            <a:pPr marL="0" indent="0">
              <a:buNone/>
            </a:pPr>
            <a:r>
              <a:rPr lang="en-IN" sz="2000" dirty="0">
                <a:effectLst/>
              </a:rPr>
              <a:t>&lt;/style&gt;</a:t>
            </a:r>
          </a:p>
          <a:p>
            <a:pPr marL="0" indent="0">
              <a:buNone/>
            </a:pPr>
            <a:r>
              <a:rPr lang="en-IN" sz="2000" dirty="0">
                <a:effectLst/>
              </a:rPr>
              <a:t> &lt;/head&gt; </a:t>
            </a:r>
          </a:p>
          <a:p>
            <a:pPr marL="0" indent="0">
              <a:buNone/>
            </a:pPr>
            <a:r>
              <a:rPr lang="en-IN" sz="2000" dirty="0">
                <a:effectLst/>
              </a:rPr>
              <a:t>&lt;body&gt;</a:t>
            </a:r>
          </a:p>
          <a:p>
            <a:pPr marL="0" indent="0">
              <a:buNone/>
            </a:pPr>
            <a:r>
              <a:rPr lang="en-IN" sz="2000" dirty="0">
                <a:effectLst/>
              </a:rPr>
              <a:t> &lt;p&gt; This line will be preceded by a bullet.&lt;/p&gt;</a:t>
            </a:r>
          </a:p>
          <a:p>
            <a:pPr marL="0" indent="0">
              <a:buNone/>
            </a:pPr>
            <a:r>
              <a:rPr lang="en-IN" sz="2000" dirty="0">
                <a:effectLst/>
              </a:rPr>
              <a:t> &lt;p&gt; This line will be preceded by a bullet.&lt;/p&gt;</a:t>
            </a:r>
          </a:p>
          <a:p>
            <a:pPr marL="0" indent="0">
              <a:buNone/>
            </a:pPr>
            <a:r>
              <a:rPr lang="en-IN" sz="2000" dirty="0">
                <a:effectLst/>
              </a:rPr>
              <a:t> &lt;p&gt; This line will be preceded by a bullet.&lt;/p&gt; </a:t>
            </a:r>
          </a:p>
          <a:p>
            <a:pPr marL="0" indent="0">
              <a:buNone/>
            </a:pPr>
            <a:r>
              <a:rPr lang="en-IN" sz="2000" dirty="0">
                <a:effectLst/>
              </a:rPr>
              <a:t>&lt;/body&gt;</a:t>
            </a:r>
          </a:p>
          <a:p>
            <a:pPr marL="0" indent="0">
              <a:buNone/>
            </a:pPr>
            <a:r>
              <a:rPr lang="en-IN" sz="2000" dirty="0">
                <a:effectLst/>
              </a:rPr>
              <a:t> &lt;/html&gt;</a:t>
            </a:r>
            <a:endParaRPr lang="en-US" sz="2000" dirty="0"/>
          </a:p>
        </p:txBody>
      </p:sp>
      <p:pic>
        <p:nvPicPr>
          <p:cNvPr id="4" name="Picture 3" descr="Text&#10;&#10;Description automatically generated with medium confidence">
            <a:extLst>
              <a:ext uri="{FF2B5EF4-FFF2-40B4-BE49-F238E27FC236}">
                <a16:creationId xmlns:a16="http://schemas.microsoft.com/office/drawing/2014/main" id="{31C952E0-FCEA-D657-C893-E46D3665E03C}"/>
              </a:ext>
            </a:extLst>
          </p:cNvPr>
          <p:cNvPicPr>
            <a:picLocks noChangeAspect="1"/>
          </p:cNvPicPr>
          <p:nvPr/>
        </p:nvPicPr>
        <p:blipFill rotWithShape="1">
          <a:blip r:embed="rId2"/>
          <a:srcRect l="2473" t="14730" r="57361" b="36695"/>
          <a:stretch/>
        </p:blipFill>
        <p:spPr>
          <a:xfrm>
            <a:off x="7296046" y="2190392"/>
            <a:ext cx="3941064" cy="1989931"/>
          </a:xfrm>
          <a:prstGeom prst="rect">
            <a:avLst/>
          </a:prstGeom>
          <a:ln>
            <a:solidFill>
              <a:schemeClr val="tx1"/>
            </a:solidFill>
          </a:ln>
        </p:spPr>
      </p:pic>
    </p:spTree>
    <p:extLst>
      <p:ext uri="{BB962C8B-B14F-4D97-AF65-F5344CB8AC3E}">
        <p14:creationId xmlns:p14="http://schemas.microsoft.com/office/powerpoint/2010/main" val="384310202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5871028-F8A5-986B-7091-2B63C4894BD6}"/>
              </a:ext>
            </a:extLst>
          </p:cNvPr>
          <p:cNvSpPr>
            <a:spLocks noGrp="1"/>
          </p:cNvSpPr>
          <p:nvPr>
            <p:ph type="title"/>
          </p:nvPr>
        </p:nvSpPr>
        <p:spPr>
          <a:xfrm>
            <a:off x="838200" y="365125"/>
            <a:ext cx="10515600" cy="1325563"/>
          </a:xfrm>
        </p:spPr>
        <p:txBody>
          <a:bodyPr>
            <a:normAutofit/>
          </a:bodyPr>
          <a:lstStyle/>
          <a:p>
            <a:r>
              <a:rPr lang="en-IN" sz="4200" b="0" i="0">
                <a:effectLst/>
                <a:latin typeface="Segoe UI" panose="020B0502040204020203" pitchFamily="34" charset="0"/>
              </a:rPr>
              <a:t>CSS - The ::after Pseudo-element</a:t>
            </a:r>
            <a:br>
              <a:rPr lang="en-IN" sz="4200" b="0" i="0">
                <a:effectLst/>
                <a:latin typeface="Segoe UI" panose="020B0502040204020203" pitchFamily="34" charset="0"/>
              </a:rPr>
            </a:br>
            <a:endParaRPr lang="en-US" sz="4200"/>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E461D33-196B-99F6-C274-B445F08E22A8}"/>
              </a:ext>
            </a:extLst>
          </p:cNvPr>
          <p:cNvSpPr>
            <a:spLocks noGrp="1"/>
          </p:cNvSpPr>
          <p:nvPr>
            <p:ph idx="1"/>
          </p:nvPr>
        </p:nvSpPr>
        <p:spPr>
          <a:xfrm>
            <a:off x="838200" y="1929384"/>
            <a:ext cx="10515600" cy="4251960"/>
          </a:xfrm>
        </p:spPr>
        <p:txBody>
          <a:bodyPr>
            <a:normAutofit/>
          </a:bodyPr>
          <a:lstStyle/>
          <a:p>
            <a:r>
              <a:rPr lang="en-IN" sz="2200" b="0" i="0" dirty="0">
                <a:effectLst/>
                <a:latin typeface="Verdana" panose="020B0604030504040204" pitchFamily="34" charset="0"/>
              </a:rPr>
              <a:t>The ::after pseudo-element can be used to insert some content after the content of an element.</a:t>
            </a:r>
          </a:p>
          <a:p>
            <a:r>
              <a:rPr lang="en-IN" sz="2200" b="0" i="0" dirty="0">
                <a:effectLst/>
                <a:latin typeface="Verdana" panose="020B0604030504040204" pitchFamily="34" charset="0"/>
              </a:rPr>
              <a:t>The following example inserts an image after the content of each &lt;h1&gt; element:</a:t>
            </a:r>
          </a:p>
          <a:p>
            <a:pPr marL="0" indent="0">
              <a:buNone/>
            </a:pPr>
            <a:r>
              <a:rPr lang="en-IN" sz="2200" b="1" i="0" u="sng" dirty="0">
                <a:effectLst/>
                <a:latin typeface="Segoe UI" panose="020B0502040204020203" pitchFamily="34" charset="0"/>
              </a:rPr>
              <a:t>Example</a:t>
            </a:r>
          </a:p>
          <a:p>
            <a:pPr marL="0" indent="0">
              <a:buNone/>
            </a:pPr>
            <a:r>
              <a:rPr lang="en-IN" sz="2200" b="0" i="0" dirty="0">
                <a:effectLst/>
                <a:latin typeface="Consolas" panose="020B0609020204030204" pitchFamily="49" charset="0"/>
              </a:rPr>
              <a:t>h1::after {</a:t>
            </a:r>
            <a:br>
              <a:rPr lang="en-IN" sz="2200" b="0" i="0" dirty="0">
                <a:effectLst/>
                <a:latin typeface="Consolas" panose="020B0609020204030204" pitchFamily="49" charset="0"/>
              </a:rPr>
            </a:br>
            <a:r>
              <a:rPr lang="en-IN" sz="2200" b="0" i="0" dirty="0">
                <a:effectLst/>
                <a:latin typeface="Consolas" panose="020B0609020204030204" pitchFamily="49" charset="0"/>
              </a:rPr>
              <a:t>  content: </a:t>
            </a:r>
            <a:r>
              <a:rPr lang="en-IN" sz="2200" b="0" i="0" dirty="0" err="1">
                <a:effectLst/>
                <a:latin typeface="Consolas" panose="020B0609020204030204" pitchFamily="49" charset="0"/>
              </a:rPr>
              <a:t>url</a:t>
            </a:r>
            <a:r>
              <a:rPr lang="en-IN" sz="2200" b="0" i="0" dirty="0">
                <a:effectLst/>
                <a:latin typeface="Consolas" panose="020B0609020204030204" pitchFamily="49" charset="0"/>
              </a:rPr>
              <a:t>(</a:t>
            </a:r>
            <a:r>
              <a:rPr lang="en-IN" sz="2200" b="0" i="0" dirty="0" err="1">
                <a:effectLst/>
                <a:latin typeface="Consolas" panose="020B0609020204030204" pitchFamily="49" charset="0"/>
              </a:rPr>
              <a:t>smiley.gif</a:t>
            </a:r>
            <a:r>
              <a:rPr lang="en-IN" sz="2200" b="0" i="0" dirty="0">
                <a:effectLst/>
                <a:latin typeface="Consolas" panose="020B0609020204030204" pitchFamily="49" charset="0"/>
              </a:rPr>
              <a:t>);</a:t>
            </a:r>
            <a:br>
              <a:rPr lang="en-IN" sz="2200" b="0" i="0" dirty="0">
                <a:effectLst/>
                <a:latin typeface="Consolas" panose="020B0609020204030204" pitchFamily="49" charset="0"/>
              </a:rPr>
            </a:br>
            <a:r>
              <a:rPr lang="en-IN" sz="2200" b="0" i="0" dirty="0">
                <a:effectLst/>
                <a:latin typeface="Consolas" panose="020B0609020204030204" pitchFamily="49" charset="0"/>
              </a:rPr>
              <a:t>}</a:t>
            </a:r>
          </a:p>
          <a:p>
            <a:endParaRPr lang="en-US" sz="2200" dirty="0"/>
          </a:p>
        </p:txBody>
      </p:sp>
    </p:spTree>
    <p:extLst>
      <p:ext uri="{BB962C8B-B14F-4D97-AF65-F5344CB8AC3E}">
        <p14:creationId xmlns:p14="http://schemas.microsoft.com/office/powerpoint/2010/main" val="23338039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8E28EC2-7E9B-CA6C-A5A1-1507F5FABDE0}"/>
              </a:ext>
            </a:extLst>
          </p:cNvPr>
          <p:cNvSpPr>
            <a:spLocks noGrp="1"/>
          </p:cNvSpPr>
          <p:nvPr>
            <p:ph type="title"/>
          </p:nvPr>
        </p:nvSpPr>
        <p:spPr>
          <a:xfrm>
            <a:off x="838200" y="365125"/>
            <a:ext cx="10515600" cy="1325563"/>
          </a:xfrm>
        </p:spPr>
        <p:txBody>
          <a:bodyPr>
            <a:normAutofit/>
          </a:bodyPr>
          <a:lstStyle/>
          <a:p>
            <a:r>
              <a:rPr lang="en-IN" sz="4200" b="0" i="0">
                <a:effectLst/>
                <a:latin typeface="Heebo" pitchFamily="2" charset="-79"/>
                <a:cs typeface="Heebo" pitchFamily="2" charset="-79"/>
              </a:rPr>
              <a:t>The :after pseudo-element</a:t>
            </a:r>
            <a:br>
              <a:rPr lang="en-IN" sz="4200" b="0" i="0">
                <a:effectLst/>
                <a:latin typeface="Heebo" pitchFamily="2" charset="-79"/>
                <a:cs typeface="Heebo" pitchFamily="2" charset="-79"/>
              </a:rPr>
            </a:br>
            <a:endParaRPr lang="en-US" sz="4200"/>
          </a:p>
        </p:txBody>
      </p:sp>
      <p:sp>
        <p:nvSpPr>
          <p:cNvPr id="2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6FD5C82-B5C1-87D8-20C2-7614BA4B9C00}"/>
              </a:ext>
            </a:extLst>
          </p:cNvPr>
          <p:cNvSpPr>
            <a:spLocks noGrp="1"/>
          </p:cNvSpPr>
          <p:nvPr>
            <p:ph idx="1"/>
          </p:nvPr>
        </p:nvSpPr>
        <p:spPr>
          <a:xfrm>
            <a:off x="669036" y="1027906"/>
            <a:ext cx="10515600" cy="4251960"/>
          </a:xfrm>
        </p:spPr>
        <p:txBody>
          <a:bodyPr>
            <a:noAutofit/>
          </a:bodyPr>
          <a:lstStyle/>
          <a:p>
            <a:pPr marL="0" indent="0">
              <a:buNone/>
            </a:pPr>
            <a:r>
              <a:rPr lang="en-IN" sz="2000" b="0" i="0" dirty="0">
                <a:effectLst/>
                <a:latin typeface="Nunito" pitchFamily="2" charset="77"/>
              </a:rPr>
              <a:t>The following example demonstrates how to use the </a:t>
            </a:r>
            <a:r>
              <a:rPr lang="en-IN" sz="2000" b="0" i="1" dirty="0">
                <a:effectLst/>
                <a:latin typeface="Nunito" pitchFamily="2" charset="77"/>
              </a:rPr>
              <a:t>:after</a:t>
            </a:r>
            <a:r>
              <a:rPr lang="en-IN" sz="2000" b="0" i="0" dirty="0">
                <a:effectLst/>
                <a:latin typeface="Nunito" pitchFamily="2" charset="77"/>
              </a:rPr>
              <a:t> element to add some content after any element.</a:t>
            </a:r>
          </a:p>
          <a:p>
            <a:pPr marL="0" indent="0">
              <a:buNone/>
            </a:pPr>
            <a:r>
              <a:rPr lang="en-IN" sz="2000" dirty="0">
                <a:effectLst/>
              </a:rPr>
              <a:t>&lt;html&gt; </a:t>
            </a:r>
          </a:p>
          <a:p>
            <a:pPr marL="0" indent="0">
              <a:buNone/>
            </a:pPr>
            <a:r>
              <a:rPr lang="en-IN" sz="2000" dirty="0"/>
              <a:t>	</a:t>
            </a:r>
            <a:r>
              <a:rPr lang="en-IN" sz="2000" dirty="0">
                <a:effectLst/>
              </a:rPr>
              <a:t>&lt;head&gt;</a:t>
            </a:r>
          </a:p>
          <a:p>
            <a:pPr marL="0" indent="0">
              <a:buNone/>
            </a:pPr>
            <a:r>
              <a:rPr lang="en-IN" sz="2000" dirty="0"/>
              <a:t>	</a:t>
            </a:r>
            <a:r>
              <a:rPr lang="en-IN" sz="2000" dirty="0">
                <a:effectLst/>
              </a:rPr>
              <a:t> &lt;style type = "text/</a:t>
            </a:r>
            <a:r>
              <a:rPr lang="en-IN" sz="2000" dirty="0" err="1">
                <a:effectLst/>
              </a:rPr>
              <a:t>css</a:t>
            </a:r>
            <a:r>
              <a:rPr lang="en-IN" sz="2000" dirty="0">
                <a:effectLst/>
              </a:rPr>
              <a:t>"&gt;</a:t>
            </a:r>
          </a:p>
          <a:p>
            <a:pPr marL="0" indent="0">
              <a:buNone/>
            </a:pPr>
            <a:r>
              <a:rPr lang="en-IN" sz="2000" dirty="0"/>
              <a:t>	</a:t>
            </a:r>
            <a:r>
              <a:rPr lang="en-IN" sz="2000" dirty="0">
                <a:effectLst/>
              </a:rPr>
              <a:t> </a:t>
            </a:r>
            <a:r>
              <a:rPr lang="en-IN" sz="2000" dirty="0" err="1">
                <a:effectLst/>
              </a:rPr>
              <a:t>p:after</a:t>
            </a:r>
            <a:r>
              <a:rPr lang="en-IN" sz="2000" dirty="0">
                <a:effectLst/>
              </a:rPr>
              <a:t> { content: </a:t>
            </a:r>
            <a:r>
              <a:rPr lang="en-IN" sz="2000" dirty="0" err="1">
                <a:effectLst/>
              </a:rPr>
              <a:t>url</a:t>
            </a:r>
            <a:r>
              <a:rPr lang="en-IN" sz="2000" dirty="0">
                <a:effectLst/>
              </a:rPr>
              <a:t>(/images/</a:t>
            </a:r>
            <a:r>
              <a:rPr lang="en-IN" sz="2000" dirty="0" err="1">
                <a:effectLst/>
              </a:rPr>
              <a:t>bullet.gif</a:t>
            </a:r>
            <a:r>
              <a:rPr lang="en-IN" sz="2000" dirty="0">
                <a:effectLst/>
              </a:rPr>
              <a:t>) } </a:t>
            </a:r>
          </a:p>
          <a:p>
            <a:pPr marL="0" indent="0">
              <a:buNone/>
            </a:pPr>
            <a:r>
              <a:rPr lang="en-IN" sz="2000" dirty="0"/>
              <a:t>	</a:t>
            </a:r>
            <a:r>
              <a:rPr lang="en-IN" sz="2000" dirty="0">
                <a:effectLst/>
              </a:rPr>
              <a:t>&lt;/style&gt; </a:t>
            </a:r>
          </a:p>
          <a:p>
            <a:pPr marL="0" indent="0">
              <a:buNone/>
            </a:pPr>
            <a:r>
              <a:rPr lang="en-IN" sz="2000" dirty="0">
                <a:effectLst/>
              </a:rPr>
              <a:t>	&lt;/head&gt;</a:t>
            </a:r>
          </a:p>
          <a:p>
            <a:pPr marL="0" indent="0">
              <a:buNone/>
            </a:pPr>
            <a:r>
              <a:rPr lang="en-IN" sz="2000" dirty="0">
                <a:effectLst/>
              </a:rPr>
              <a:t> &lt;body&gt; </a:t>
            </a:r>
          </a:p>
          <a:p>
            <a:pPr marL="0" indent="0">
              <a:buNone/>
            </a:pPr>
            <a:r>
              <a:rPr lang="en-IN" sz="2000" dirty="0">
                <a:effectLst/>
              </a:rPr>
              <a:t>&lt;p&gt; This line will be succeeded by a bullet.&lt;/p&gt; </a:t>
            </a:r>
          </a:p>
          <a:p>
            <a:pPr marL="0" indent="0">
              <a:buNone/>
            </a:pPr>
            <a:r>
              <a:rPr lang="en-IN" sz="2000" dirty="0">
                <a:effectLst/>
              </a:rPr>
              <a:t>&lt;p&gt; This line will be succeeded by a bullet.&lt;/p&gt;</a:t>
            </a:r>
          </a:p>
          <a:p>
            <a:pPr marL="0" indent="0">
              <a:buNone/>
            </a:pPr>
            <a:r>
              <a:rPr lang="en-IN" sz="2000" dirty="0">
                <a:effectLst/>
              </a:rPr>
              <a:t> &lt;p&gt; This line will be succeeded by a bullet.&lt;/p&gt;</a:t>
            </a:r>
          </a:p>
          <a:p>
            <a:pPr marL="0" indent="0">
              <a:buNone/>
            </a:pPr>
            <a:r>
              <a:rPr lang="en-IN" sz="2000" dirty="0">
                <a:effectLst/>
              </a:rPr>
              <a:t> &lt;/body&gt;</a:t>
            </a:r>
          </a:p>
          <a:p>
            <a:pPr marL="0" indent="0">
              <a:buNone/>
            </a:pPr>
            <a:r>
              <a:rPr lang="en-IN" sz="2000" dirty="0">
                <a:effectLst/>
              </a:rPr>
              <a:t> &lt;/html&gt;</a:t>
            </a:r>
            <a:endParaRPr lang="en-US" sz="2000" dirty="0"/>
          </a:p>
        </p:txBody>
      </p:sp>
      <p:pic>
        <p:nvPicPr>
          <p:cNvPr id="12" name="Picture 11">
            <a:extLst>
              <a:ext uri="{FF2B5EF4-FFF2-40B4-BE49-F238E27FC236}">
                <a16:creationId xmlns:a16="http://schemas.microsoft.com/office/drawing/2014/main" id="{EEBE57B5-671C-4954-2AF1-A9EF495CB0A4}"/>
              </a:ext>
            </a:extLst>
          </p:cNvPr>
          <p:cNvPicPr>
            <a:picLocks noChangeAspect="1"/>
          </p:cNvPicPr>
          <p:nvPr/>
        </p:nvPicPr>
        <p:blipFill>
          <a:blip r:embed="rId2"/>
          <a:stretch>
            <a:fillRect/>
          </a:stretch>
        </p:blipFill>
        <p:spPr>
          <a:xfrm>
            <a:off x="7262292" y="4327465"/>
            <a:ext cx="4788505" cy="2264649"/>
          </a:xfrm>
          <a:prstGeom prst="rect">
            <a:avLst/>
          </a:prstGeom>
          <a:ln>
            <a:solidFill>
              <a:schemeClr val="tx1"/>
            </a:solidFill>
          </a:ln>
        </p:spPr>
      </p:pic>
    </p:spTree>
    <p:extLst>
      <p:ext uri="{BB962C8B-B14F-4D97-AF65-F5344CB8AC3E}">
        <p14:creationId xmlns:p14="http://schemas.microsoft.com/office/powerpoint/2010/main" val="131303168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B58FFF6-7A58-3C0D-E3A3-8DBB9CFA5F12}"/>
              </a:ext>
            </a:extLst>
          </p:cNvPr>
          <p:cNvSpPr>
            <a:spLocks noGrp="1"/>
          </p:cNvSpPr>
          <p:nvPr>
            <p:ph type="title"/>
          </p:nvPr>
        </p:nvSpPr>
        <p:spPr>
          <a:xfrm>
            <a:off x="838200" y="365125"/>
            <a:ext cx="10515600" cy="1325563"/>
          </a:xfrm>
        </p:spPr>
        <p:txBody>
          <a:bodyPr>
            <a:normAutofit/>
          </a:bodyPr>
          <a:lstStyle/>
          <a:p>
            <a:r>
              <a:rPr lang="en-IN" sz="4200" b="0" i="0">
                <a:effectLst/>
                <a:latin typeface="Roboto" panose="02000000000000000000" pitchFamily="2" charset="0"/>
              </a:rPr>
              <a:t>Universal Selector</a:t>
            </a:r>
            <a:br>
              <a:rPr lang="en-IN" sz="4200" b="0" i="0">
                <a:effectLst/>
                <a:latin typeface="Roboto" panose="02000000000000000000" pitchFamily="2" charset="0"/>
              </a:rPr>
            </a:br>
            <a:endParaRPr lang="en-US" sz="4200"/>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D8929C62-A127-FF2B-1193-E71652510747}"/>
              </a:ext>
            </a:extLst>
          </p:cNvPr>
          <p:cNvSpPr>
            <a:spLocks noGrp="1"/>
          </p:cNvSpPr>
          <p:nvPr>
            <p:ph idx="1"/>
          </p:nvPr>
        </p:nvSpPr>
        <p:spPr>
          <a:xfrm>
            <a:off x="838200" y="1929384"/>
            <a:ext cx="10515600" cy="4251960"/>
          </a:xfrm>
        </p:spPr>
        <p:txBody>
          <a:bodyPr>
            <a:normAutofit/>
          </a:bodyPr>
          <a:lstStyle/>
          <a:p>
            <a:r>
              <a:rPr lang="en-IN" sz="2000" b="1" i="0" dirty="0">
                <a:effectLst/>
                <a:latin typeface="Times New Roman" panose="02020603050405020304" pitchFamily="18" charset="0"/>
                <a:cs typeface="Times New Roman" panose="02020603050405020304" pitchFamily="18" charset="0"/>
              </a:rPr>
              <a:t>CSS universal selectors</a:t>
            </a:r>
            <a:r>
              <a:rPr lang="en-IN" sz="2000" b="0" i="0" dirty="0">
                <a:effectLst/>
                <a:latin typeface="Times New Roman" panose="02020603050405020304" pitchFamily="18" charset="0"/>
                <a:cs typeface="Times New Roman" panose="02020603050405020304" pitchFamily="18" charset="0"/>
              </a:rPr>
              <a:t> select any type of elements in an HTML page. It matches a single element. An asterisk ( i.e. "*" ) is used to denote a </a:t>
            </a:r>
            <a:r>
              <a:rPr lang="en-IN" sz="2000" b="1" i="0" dirty="0">
                <a:effectLst/>
                <a:latin typeface="Times New Roman" panose="02020603050405020304" pitchFamily="18" charset="0"/>
                <a:cs typeface="Times New Roman" panose="02020603050405020304" pitchFamily="18" charset="0"/>
              </a:rPr>
              <a:t>CSS universal selector</a:t>
            </a:r>
            <a:r>
              <a:rPr lang="en-IN" sz="2000" b="0" i="0" dirty="0">
                <a:effectLst/>
                <a:latin typeface="Times New Roman" panose="02020603050405020304" pitchFamily="18" charset="0"/>
                <a:cs typeface="Times New Roman" panose="02020603050405020304" pitchFamily="18" charset="0"/>
              </a:rPr>
              <a:t>. An asterisk can also be followed by a selector. This is useful when you want to set a style for of all the elements of an HTML page or for all of the elements within an element of an HTML page.</a:t>
            </a:r>
          </a:p>
          <a:p>
            <a:pPr marL="0" indent="0">
              <a:buNone/>
            </a:pPr>
            <a:r>
              <a:rPr lang="en-IN" sz="2000" b="1" u="sng" dirty="0">
                <a:latin typeface="Times New Roman" panose="02020603050405020304" pitchFamily="18" charset="0"/>
                <a:cs typeface="Times New Roman" panose="02020603050405020304" pitchFamily="18" charset="0"/>
              </a:rPr>
              <a:t>S</a:t>
            </a:r>
            <a:r>
              <a:rPr lang="en-IN" sz="2000" b="1" i="0" u="sng" dirty="0">
                <a:effectLst/>
                <a:latin typeface="Times New Roman" panose="02020603050405020304" pitchFamily="18" charset="0"/>
                <a:cs typeface="Times New Roman" panose="02020603050405020304" pitchFamily="18" charset="0"/>
              </a:rPr>
              <a:t>yntax:</a:t>
            </a:r>
            <a:endParaRPr lang="en-IN" sz="2000" b="0" i="0" u="sng" dirty="0">
              <a:effectLst/>
              <a:latin typeface="Times New Roman" panose="02020603050405020304" pitchFamily="18" charset="0"/>
              <a:cs typeface="Times New Roman" panose="02020603050405020304" pitchFamily="18" charset="0"/>
            </a:endParaRPr>
          </a:p>
          <a:p>
            <a:r>
              <a:rPr lang="en-IN" sz="2000" dirty="0">
                <a:latin typeface="Times New Roman" panose="02020603050405020304" pitchFamily="18" charset="0"/>
                <a:cs typeface="Times New Roman" panose="02020603050405020304" pitchFamily="18" charset="0"/>
              </a:rPr>
              <a:t>* { CSS-Property: value; ........................ } </a:t>
            </a:r>
          </a:p>
          <a:p>
            <a:pPr marL="0" indent="0">
              <a:buNone/>
            </a:pPr>
            <a:endParaRPr lang="en-IN" sz="2000" b="1" i="0" dirty="0">
              <a:effectLst/>
              <a:latin typeface="Times New Roman" panose="02020603050405020304" pitchFamily="18" charset="0"/>
              <a:cs typeface="Times New Roman" panose="02020603050405020304" pitchFamily="18" charset="0"/>
            </a:endParaRPr>
          </a:p>
          <a:p>
            <a:pPr marL="0" indent="0">
              <a:buNone/>
            </a:pPr>
            <a:r>
              <a:rPr lang="en-IN" sz="2000" b="1" i="0" u="sng" dirty="0">
                <a:effectLst/>
                <a:latin typeface="Times New Roman" panose="02020603050405020304" pitchFamily="18" charset="0"/>
                <a:cs typeface="Times New Roman" panose="02020603050405020304" pitchFamily="18" charset="0"/>
              </a:rPr>
              <a:t>Example of CSS universal selectors</a:t>
            </a:r>
            <a:endParaRPr lang="en-IN" sz="2000" b="0" i="0" u="sng" dirty="0">
              <a:effectLst/>
              <a:latin typeface="Times New Roman" panose="02020603050405020304" pitchFamily="18" charset="0"/>
              <a:cs typeface="Times New Roman" panose="02020603050405020304" pitchFamily="18" charset="0"/>
            </a:endParaRPr>
          </a:p>
          <a:p>
            <a:pPr marL="0" indent="0">
              <a:buNone/>
            </a:pPr>
            <a:r>
              <a:rPr lang="en-IN" sz="2000" b="0" i="0" dirty="0">
                <a:effectLst/>
                <a:latin typeface="Times New Roman" panose="02020603050405020304" pitchFamily="18" charset="0"/>
                <a:cs typeface="Times New Roman" panose="02020603050405020304" pitchFamily="18" charset="0"/>
              </a:rPr>
              <a:t>* { </a:t>
            </a:r>
            <a:r>
              <a:rPr lang="en-IN" sz="2000" b="0" i="0" dirty="0" err="1">
                <a:effectLst/>
                <a:latin typeface="Times New Roman" panose="02020603050405020304" pitchFamily="18" charset="0"/>
                <a:cs typeface="Times New Roman" panose="02020603050405020304" pitchFamily="18" charset="0"/>
              </a:rPr>
              <a:t>color</a:t>
            </a:r>
            <a:r>
              <a:rPr lang="en-IN" sz="2000" b="0" i="0" dirty="0">
                <a:effectLst/>
                <a:latin typeface="Times New Roman" panose="02020603050405020304" pitchFamily="18" charset="0"/>
                <a:cs typeface="Times New Roman" panose="02020603050405020304" pitchFamily="18" charset="0"/>
              </a:rPr>
              <a:t>: blue; /* </a:t>
            </a:r>
            <a:r>
              <a:rPr lang="en-IN" sz="2000" b="0" i="0" dirty="0" err="1">
                <a:effectLst/>
                <a:latin typeface="Times New Roman" panose="02020603050405020304" pitchFamily="18" charset="0"/>
                <a:cs typeface="Times New Roman" panose="02020603050405020304" pitchFamily="18" charset="0"/>
              </a:rPr>
              <a:t>color</a:t>
            </a:r>
            <a:r>
              <a:rPr lang="en-IN" sz="2000" b="0" i="0" dirty="0">
                <a:effectLst/>
                <a:latin typeface="Times New Roman" panose="02020603050405020304" pitchFamily="18" charset="0"/>
                <a:cs typeface="Times New Roman" panose="02020603050405020304" pitchFamily="18" charset="0"/>
              </a:rPr>
              <a:t> of all the elements should be blue */ </a:t>
            </a:r>
          </a:p>
          <a:p>
            <a:pPr marL="0" indent="0">
              <a:buNone/>
            </a:pPr>
            <a:r>
              <a:rPr lang="en-IN" sz="2000" dirty="0">
                <a:latin typeface="Times New Roman" panose="02020603050405020304" pitchFamily="18" charset="0"/>
                <a:cs typeface="Times New Roman" panose="02020603050405020304" pitchFamily="18" charset="0"/>
              </a:rPr>
              <a:t>       </a:t>
            </a:r>
            <a:r>
              <a:rPr lang="en-IN" sz="2000" b="0" i="0" dirty="0">
                <a:effectLst/>
                <a:latin typeface="Times New Roman" panose="02020603050405020304" pitchFamily="18" charset="0"/>
                <a:cs typeface="Times New Roman" panose="02020603050405020304" pitchFamily="18" charset="0"/>
              </a:rPr>
              <a:t>background: silver; /* silver background is set for all the elements */ </a:t>
            </a:r>
          </a:p>
          <a:p>
            <a:pPr marL="0" indent="0">
              <a:buNone/>
            </a:pPr>
            <a:r>
              <a:rPr lang="en-IN" sz="2000" b="0" i="0" dirty="0">
                <a:effectLst/>
                <a:latin typeface="Times New Roman" panose="02020603050405020304" pitchFamily="18" charset="0"/>
                <a:cs typeface="Times New Roman" panose="02020603050405020304" pitchFamily="18" charset="0"/>
              </a:rPr>
              <a:t>}</a:t>
            </a:r>
          </a:p>
          <a:p>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6133129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993BC8F-5C29-D3C3-BAF8-76345151468B}"/>
              </a:ext>
            </a:extLst>
          </p:cNvPr>
          <p:cNvSpPr>
            <a:spLocks noGrp="1"/>
          </p:cNvSpPr>
          <p:nvPr>
            <p:ph idx="1"/>
          </p:nvPr>
        </p:nvSpPr>
        <p:spPr>
          <a:xfrm>
            <a:off x="157163" y="-1"/>
            <a:ext cx="11772900" cy="6715125"/>
          </a:xfrm>
        </p:spPr>
        <p:txBody>
          <a:bodyPr>
            <a:noAutofit/>
          </a:bodyPr>
          <a:lstStyle/>
          <a:p>
            <a:pPr marL="0" indent="0">
              <a:buNone/>
            </a:pPr>
            <a:r>
              <a:rPr lang="en-IN" sz="2000" b="0" i="0" dirty="0">
                <a:solidFill>
                  <a:srgbClr val="5F6364"/>
                </a:solidFill>
                <a:effectLst/>
                <a:latin typeface="Consolas" panose="020B0609020204030204" pitchFamily="49" charset="0"/>
              </a:rPr>
              <a:t>&lt;!</a:t>
            </a:r>
            <a:r>
              <a:rPr lang="en-IN" sz="2000" b="0" i="0" dirty="0">
                <a:solidFill>
                  <a:srgbClr val="7D8B99"/>
                </a:solidFill>
                <a:effectLst/>
                <a:latin typeface="Consolas" panose="020B0609020204030204" pitchFamily="49" charset="0"/>
              </a:rPr>
              <a:t>DOCTYPE HTML PUBLIC </a:t>
            </a:r>
            <a:r>
              <a:rPr lang="en-IN" sz="2000" b="0" i="0" dirty="0">
                <a:solidFill>
                  <a:srgbClr val="2F9C0A"/>
                </a:solidFill>
                <a:effectLst/>
                <a:latin typeface="Consolas" panose="020B0609020204030204" pitchFamily="49" charset="0"/>
              </a:rPr>
              <a:t>"-//W3C//DTD HTML 4.01//EN” "http://www.w3.org/TR/html4/</a:t>
            </a:r>
            <a:r>
              <a:rPr lang="en-IN" sz="2000" b="0" i="0" dirty="0" err="1">
                <a:solidFill>
                  <a:srgbClr val="2F9C0A"/>
                </a:solidFill>
                <a:effectLst/>
                <a:latin typeface="Consolas" panose="020B0609020204030204" pitchFamily="49" charset="0"/>
              </a:rPr>
              <a:t>strict.dtd</a:t>
            </a:r>
            <a:r>
              <a:rPr lang="en-IN" sz="2000" b="0" i="0" dirty="0">
                <a:solidFill>
                  <a:srgbClr val="2F9C0A"/>
                </a:solidFill>
                <a:effectLst/>
                <a:latin typeface="Consolas" panose="020B0609020204030204" pitchFamily="49" charset="0"/>
              </a:rPr>
              <a:t>"</a:t>
            </a:r>
            <a:r>
              <a:rPr lang="en-IN" sz="2000" b="0" i="0" dirty="0">
                <a:solidFill>
                  <a:srgbClr val="5F6364"/>
                </a:solidFill>
                <a:effectLst/>
                <a:latin typeface="Consolas" panose="020B0609020204030204" pitchFamily="49" charset="0"/>
              </a:rPr>
              <a:t>&gt;</a:t>
            </a:r>
          </a:p>
          <a:p>
            <a:pPr marL="0" indent="0">
              <a:buNone/>
            </a:pPr>
            <a:r>
              <a:rPr lang="en-IN" sz="2000" b="0" i="0" dirty="0">
                <a:solidFill>
                  <a:srgbClr val="000000"/>
                </a:solidFill>
                <a:effectLst/>
                <a:latin typeface="Consolas" panose="020B0609020204030204" pitchFamily="49" charset="0"/>
              </a:rPr>
              <a:t> </a:t>
            </a:r>
            <a:r>
              <a:rPr lang="en-IN" sz="2000" b="0" i="0" dirty="0">
                <a:solidFill>
                  <a:srgbClr val="5F6364"/>
                </a:solidFill>
                <a:effectLst/>
                <a:latin typeface="Consolas" panose="020B0609020204030204" pitchFamily="49" charset="0"/>
              </a:rPr>
              <a:t>&lt;</a:t>
            </a:r>
            <a:r>
              <a:rPr lang="en-IN" sz="2000" b="0" i="0" dirty="0">
                <a:solidFill>
                  <a:srgbClr val="C92C2C"/>
                </a:solidFill>
                <a:effectLst/>
                <a:latin typeface="Consolas" panose="020B0609020204030204" pitchFamily="49" charset="0"/>
              </a:rPr>
              <a:t>html</a:t>
            </a:r>
            <a:r>
              <a:rPr lang="en-IN" sz="2000" b="0" i="0" dirty="0">
                <a:solidFill>
                  <a:srgbClr val="5F6364"/>
                </a:solidFill>
                <a:effectLst/>
                <a:latin typeface="Consolas" panose="020B0609020204030204" pitchFamily="49" charset="0"/>
              </a:rPr>
              <a:t>&gt;</a:t>
            </a:r>
            <a:r>
              <a:rPr lang="en-IN" sz="2000" b="0" i="0" dirty="0">
                <a:solidFill>
                  <a:srgbClr val="000000"/>
                </a:solidFill>
                <a:effectLst/>
                <a:latin typeface="Consolas" panose="020B0609020204030204" pitchFamily="49" charset="0"/>
              </a:rPr>
              <a:t> </a:t>
            </a:r>
          </a:p>
          <a:p>
            <a:pPr marL="0" indent="0">
              <a:buNone/>
            </a:pPr>
            <a:r>
              <a:rPr lang="en-IN" sz="2000" b="0" i="0" dirty="0">
                <a:solidFill>
                  <a:srgbClr val="5F6364"/>
                </a:solidFill>
                <a:effectLst/>
                <a:latin typeface="Consolas" panose="020B0609020204030204" pitchFamily="49" charset="0"/>
              </a:rPr>
              <a:t>&lt;</a:t>
            </a:r>
            <a:r>
              <a:rPr lang="en-IN" sz="2000" b="0" i="0" dirty="0">
                <a:solidFill>
                  <a:srgbClr val="C92C2C"/>
                </a:solidFill>
                <a:effectLst/>
                <a:latin typeface="Consolas" panose="020B0609020204030204" pitchFamily="49" charset="0"/>
              </a:rPr>
              <a:t>head</a:t>
            </a:r>
            <a:r>
              <a:rPr lang="en-IN" sz="2000" b="0" i="0" dirty="0">
                <a:solidFill>
                  <a:srgbClr val="5F6364"/>
                </a:solidFill>
                <a:effectLst/>
                <a:latin typeface="Consolas" panose="020B0609020204030204" pitchFamily="49" charset="0"/>
              </a:rPr>
              <a:t>&gt;</a:t>
            </a:r>
            <a:r>
              <a:rPr lang="en-IN" sz="2000" b="0" i="0" dirty="0">
                <a:solidFill>
                  <a:srgbClr val="000000"/>
                </a:solidFill>
                <a:effectLst/>
                <a:latin typeface="Consolas" panose="020B0609020204030204" pitchFamily="49" charset="0"/>
              </a:rPr>
              <a:t> </a:t>
            </a:r>
          </a:p>
          <a:p>
            <a:pPr marL="0" indent="0">
              <a:buNone/>
            </a:pPr>
            <a:r>
              <a:rPr lang="en-IN" sz="2000" b="0" i="0" dirty="0">
                <a:solidFill>
                  <a:srgbClr val="5F6364"/>
                </a:solidFill>
                <a:effectLst/>
                <a:latin typeface="Consolas" panose="020B0609020204030204" pitchFamily="49" charset="0"/>
              </a:rPr>
              <a:t>&lt;</a:t>
            </a:r>
            <a:r>
              <a:rPr lang="en-IN" sz="2000" b="0" i="0" dirty="0">
                <a:solidFill>
                  <a:srgbClr val="C92C2C"/>
                </a:solidFill>
                <a:effectLst/>
                <a:latin typeface="Consolas" panose="020B0609020204030204" pitchFamily="49" charset="0"/>
              </a:rPr>
              <a:t>meta </a:t>
            </a:r>
            <a:r>
              <a:rPr lang="en-IN" sz="2000" b="0" i="0" dirty="0">
                <a:solidFill>
                  <a:srgbClr val="2F9C0A"/>
                </a:solidFill>
                <a:effectLst/>
                <a:latin typeface="Consolas" panose="020B0609020204030204" pitchFamily="49" charset="0"/>
              </a:rPr>
              <a:t>http-</a:t>
            </a:r>
            <a:r>
              <a:rPr lang="en-IN" sz="2000" b="0" i="0" dirty="0" err="1">
                <a:solidFill>
                  <a:srgbClr val="2F9C0A"/>
                </a:solidFill>
                <a:effectLst/>
                <a:latin typeface="Consolas" panose="020B0609020204030204" pitchFamily="49" charset="0"/>
              </a:rPr>
              <a:t>equiv</a:t>
            </a:r>
            <a:r>
              <a:rPr lang="en-IN" sz="2000" b="0" i="0" dirty="0">
                <a:solidFill>
                  <a:srgbClr val="5F6364"/>
                </a:solidFill>
                <a:effectLst/>
                <a:latin typeface="Consolas" panose="020B0609020204030204" pitchFamily="49" charset="0"/>
              </a:rPr>
              <a:t>="</a:t>
            </a:r>
            <a:r>
              <a:rPr lang="en-IN" sz="2000" b="0" i="0" dirty="0">
                <a:solidFill>
                  <a:srgbClr val="1990B8"/>
                </a:solidFill>
                <a:effectLst/>
                <a:latin typeface="Consolas" panose="020B0609020204030204" pitchFamily="49" charset="0"/>
              </a:rPr>
              <a:t>Content-Type</a:t>
            </a:r>
            <a:r>
              <a:rPr lang="en-IN" sz="2000" b="0" i="0" dirty="0">
                <a:solidFill>
                  <a:srgbClr val="5F6364"/>
                </a:solidFill>
                <a:effectLst/>
                <a:latin typeface="Consolas" panose="020B0609020204030204" pitchFamily="49" charset="0"/>
              </a:rPr>
              <a:t>"</a:t>
            </a:r>
            <a:r>
              <a:rPr lang="en-IN" sz="2000" b="0" i="0" dirty="0">
                <a:solidFill>
                  <a:srgbClr val="C92C2C"/>
                </a:solidFill>
                <a:effectLst/>
                <a:latin typeface="Consolas" panose="020B0609020204030204" pitchFamily="49" charset="0"/>
              </a:rPr>
              <a:t> </a:t>
            </a:r>
          </a:p>
          <a:p>
            <a:pPr marL="0" indent="0">
              <a:buNone/>
            </a:pPr>
            <a:r>
              <a:rPr lang="en-IN" sz="2000" b="0" i="0" dirty="0">
                <a:solidFill>
                  <a:srgbClr val="2F9C0A"/>
                </a:solidFill>
                <a:effectLst/>
                <a:latin typeface="Consolas" panose="020B0609020204030204" pitchFamily="49" charset="0"/>
              </a:rPr>
              <a:t>content</a:t>
            </a:r>
            <a:r>
              <a:rPr lang="en-IN" sz="2000" b="0" i="0" dirty="0">
                <a:solidFill>
                  <a:srgbClr val="5F6364"/>
                </a:solidFill>
                <a:effectLst/>
                <a:latin typeface="Consolas" panose="020B0609020204030204" pitchFamily="49" charset="0"/>
              </a:rPr>
              <a:t>="</a:t>
            </a:r>
            <a:r>
              <a:rPr lang="en-IN" sz="2000" b="0" i="0" dirty="0">
                <a:solidFill>
                  <a:srgbClr val="1990B8"/>
                </a:solidFill>
                <a:effectLst/>
                <a:latin typeface="Consolas" panose="020B0609020204030204" pitchFamily="49" charset="0"/>
              </a:rPr>
              <a:t>text/html; charset=iso-8859-1</a:t>
            </a:r>
            <a:r>
              <a:rPr lang="en-IN" sz="2000" b="0" i="0" dirty="0">
                <a:solidFill>
                  <a:srgbClr val="5F6364"/>
                </a:solidFill>
                <a:effectLst/>
                <a:latin typeface="Consolas" panose="020B0609020204030204" pitchFamily="49" charset="0"/>
              </a:rPr>
              <a:t>"&gt;</a:t>
            </a:r>
            <a:r>
              <a:rPr lang="en-IN" sz="2000" b="0" i="0" dirty="0">
                <a:solidFill>
                  <a:srgbClr val="000000"/>
                </a:solidFill>
                <a:effectLst/>
                <a:latin typeface="Consolas" panose="020B0609020204030204" pitchFamily="49" charset="0"/>
              </a:rPr>
              <a:t> </a:t>
            </a:r>
          </a:p>
          <a:p>
            <a:pPr marL="0" indent="0">
              <a:buNone/>
            </a:pPr>
            <a:r>
              <a:rPr lang="en-IN" sz="2000" b="0" i="0" dirty="0">
                <a:solidFill>
                  <a:srgbClr val="5F6364"/>
                </a:solidFill>
                <a:effectLst/>
                <a:latin typeface="Consolas" panose="020B0609020204030204" pitchFamily="49" charset="0"/>
              </a:rPr>
              <a:t>&lt;</a:t>
            </a:r>
            <a:r>
              <a:rPr lang="en-IN" sz="2000" b="0" i="0" dirty="0">
                <a:solidFill>
                  <a:srgbClr val="C92C2C"/>
                </a:solidFill>
                <a:effectLst/>
                <a:latin typeface="Consolas" panose="020B0609020204030204" pitchFamily="49" charset="0"/>
              </a:rPr>
              <a:t>title</a:t>
            </a:r>
            <a:r>
              <a:rPr lang="en-IN" sz="2000" b="0" i="0" dirty="0">
                <a:solidFill>
                  <a:srgbClr val="5F6364"/>
                </a:solidFill>
                <a:effectLst/>
                <a:latin typeface="Consolas" panose="020B0609020204030204" pitchFamily="49" charset="0"/>
              </a:rPr>
              <a:t>&gt;</a:t>
            </a:r>
            <a:r>
              <a:rPr lang="en-IN" sz="2000" b="0" i="0" dirty="0">
                <a:solidFill>
                  <a:srgbClr val="000000"/>
                </a:solidFill>
                <a:effectLst/>
                <a:latin typeface="Consolas" panose="020B0609020204030204" pitchFamily="49" charset="0"/>
              </a:rPr>
              <a:t>Simple Example of CSS universal selectors</a:t>
            </a:r>
          </a:p>
          <a:p>
            <a:pPr marL="0" indent="0">
              <a:buNone/>
            </a:pPr>
            <a:r>
              <a:rPr lang="en-IN" sz="2000" b="0" i="0" dirty="0">
                <a:solidFill>
                  <a:srgbClr val="000000"/>
                </a:solidFill>
                <a:effectLst/>
                <a:latin typeface="Consolas" panose="020B0609020204030204" pitchFamily="49" charset="0"/>
              </a:rPr>
              <a:t> </a:t>
            </a:r>
            <a:r>
              <a:rPr lang="en-IN" sz="2000" b="0" i="0" dirty="0">
                <a:solidFill>
                  <a:srgbClr val="5F6364"/>
                </a:solidFill>
                <a:effectLst/>
                <a:latin typeface="Consolas" panose="020B0609020204030204" pitchFamily="49" charset="0"/>
              </a:rPr>
              <a:t>&lt;/</a:t>
            </a:r>
            <a:r>
              <a:rPr lang="en-IN" sz="2000" b="0" i="0" dirty="0">
                <a:solidFill>
                  <a:srgbClr val="C92C2C"/>
                </a:solidFill>
                <a:effectLst/>
                <a:latin typeface="Consolas" panose="020B0609020204030204" pitchFamily="49" charset="0"/>
              </a:rPr>
              <a:t>title</a:t>
            </a:r>
            <a:r>
              <a:rPr lang="en-IN" sz="2000" b="0" i="0" dirty="0">
                <a:solidFill>
                  <a:srgbClr val="5F6364"/>
                </a:solidFill>
                <a:effectLst/>
                <a:latin typeface="Consolas" panose="020B0609020204030204" pitchFamily="49" charset="0"/>
              </a:rPr>
              <a:t>&gt;</a:t>
            </a:r>
            <a:r>
              <a:rPr lang="en-IN" sz="2000" b="0" i="0" dirty="0">
                <a:solidFill>
                  <a:srgbClr val="000000"/>
                </a:solidFill>
                <a:effectLst/>
                <a:latin typeface="Consolas" panose="020B0609020204030204" pitchFamily="49" charset="0"/>
              </a:rPr>
              <a:t> </a:t>
            </a:r>
          </a:p>
          <a:p>
            <a:pPr marL="0" indent="0">
              <a:buNone/>
            </a:pPr>
            <a:r>
              <a:rPr lang="en-IN" sz="2000" b="0" i="0" dirty="0">
                <a:solidFill>
                  <a:srgbClr val="5F6364"/>
                </a:solidFill>
                <a:effectLst/>
                <a:latin typeface="Consolas" panose="020B0609020204030204" pitchFamily="49" charset="0"/>
              </a:rPr>
              <a:t>&lt;</a:t>
            </a:r>
            <a:r>
              <a:rPr lang="en-IN" sz="2000" b="0" i="0" dirty="0">
                <a:solidFill>
                  <a:srgbClr val="C92C2C"/>
                </a:solidFill>
                <a:effectLst/>
                <a:latin typeface="Consolas" panose="020B0609020204030204" pitchFamily="49" charset="0"/>
              </a:rPr>
              <a:t>link </a:t>
            </a:r>
            <a:r>
              <a:rPr lang="en-IN" sz="2000" b="0" i="0" dirty="0" err="1">
                <a:solidFill>
                  <a:srgbClr val="2F9C0A"/>
                </a:solidFill>
                <a:effectLst/>
                <a:latin typeface="Consolas" panose="020B0609020204030204" pitchFamily="49" charset="0"/>
              </a:rPr>
              <a:t>rel</a:t>
            </a:r>
            <a:r>
              <a:rPr lang="en-IN" sz="2000" b="0" i="0" dirty="0">
                <a:solidFill>
                  <a:srgbClr val="5F6364"/>
                </a:solidFill>
                <a:effectLst/>
                <a:latin typeface="Consolas" panose="020B0609020204030204" pitchFamily="49" charset="0"/>
              </a:rPr>
              <a:t>='</a:t>
            </a:r>
            <a:r>
              <a:rPr lang="en-IN" sz="2000" b="0" i="0" dirty="0">
                <a:solidFill>
                  <a:srgbClr val="1990B8"/>
                </a:solidFill>
                <a:effectLst/>
                <a:latin typeface="Consolas" panose="020B0609020204030204" pitchFamily="49" charset="0"/>
              </a:rPr>
              <a:t>stylesheet</a:t>
            </a:r>
            <a:r>
              <a:rPr lang="en-IN" sz="2000" b="0" i="0" dirty="0">
                <a:solidFill>
                  <a:srgbClr val="5F6364"/>
                </a:solidFill>
                <a:effectLst/>
                <a:latin typeface="Consolas" panose="020B0609020204030204" pitchFamily="49" charset="0"/>
              </a:rPr>
              <a:t>'</a:t>
            </a:r>
            <a:r>
              <a:rPr lang="en-IN" sz="2000" b="0" i="0" dirty="0">
                <a:solidFill>
                  <a:srgbClr val="C92C2C"/>
                </a:solidFill>
                <a:effectLst/>
                <a:latin typeface="Consolas" panose="020B0609020204030204" pitchFamily="49" charset="0"/>
              </a:rPr>
              <a:t> </a:t>
            </a:r>
            <a:r>
              <a:rPr lang="en-IN" sz="2000" b="0" i="0" dirty="0" err="1">
                <a:solidFill>
                  <a:srgbClr val="2F9C0A"/>
                </a:solidFill>
                <a:effectLst/>
                <a:latin typeface="Consolas" panose="020B0609020204030204" pitchFamily="49" charset="0"/>
              </a:rPr>
              <a:t>href</a:t>
            </a:r>
            <a:r>
              <a:rPr lang="en-IN" sz="2000" b="0" i="0" dirty="0">
                <a:solidFill>
                  <a:srgbClr val="5F6364"/>
                </a:solidFill>
                <a:effectLst/>
                <a:latin typeface="Consolas" panose="020B0609020204030204" pitchFamily="49" charset="0"/>
              </a:rPr>
              <a:t>='</a:t>
            </a:r>
            <a:r>
              <a:rPr lang="en-IN" sz="2000" b="0" i="0" dirty="0">
                <a:solidFill>
                  <a:srgbClr val="1990B8"/>
                </a:solidFill>
                <a:effectLst/>
                <a:latin typeface="Consolas" panose="020B0609020204030204" pitchFamily="49" charset="0"/>
              </a:rPr>
              <a:t>simple-example-of-CSS-universal-</a:t>
            </a:r>
            <a:r>
              <a:rPr lang="en-IN" sz="2000" b="0" i="0" dirty="0" err="1">
                <a:solidFill>
                  <a:srgbClr val="1990B8"/>
                </a:solidFill>
                <a:effectLst/>
                <a:latin typeface="Consolas" panose="020B0609020204030204" pitchFamily="49" charset="0"/>
              </a:rPr>
              <a:t>selectors.css</a:t>
            </a:r>
            <a:r>
              <a:rPr lang="en-IN" sz="2000" b="0" i="0" dirty="0">
                <a:solidFill>
                  <a:srgbClr val="5F6364"/>
                </a:solidFill>
                <a:effectLst/>
                <a:latin typeface="Consolas" panose="020B0609020204030204" pitchFamily="49" charset="0"/>
              </a:rPr>
              <a:t>'</a:t>
            </a:r>
            <a:r>
              <a:rPr lang="en-IN" sz="2000" b="0" i="0" dirty="0">
                <a:solidFill>
                  <a:srgbClr val="C92C2C"/>
                </a:solidFill>
                <a:effectLst/>
                <a:latin typeface="Consolas" panose="020B0609020204030204" pitchFamily="49" charset="0"/>
              </a:rPr>
              <a:t> </a:t>
            </a:r>
            <a:r>
              <a:rPr lang="en-IN" sz="2000" b="0" i="0" dirty="0">
                <a:solidFill>
                  <a:srgbClr val="2F9C0A"/>
                </a:solidFill>
                <a:effectLst/>
                <a:latin typeface="Consolas" panose="020B0609020204030204" pitchFamily="49" charset="0"/>
              </a:rPr>
              <a:t>type</a:t>
            </a:r>
            <a:r>
              <a:rPr lang="en-IN" sz="2000" b="0" i="0" dirty="0">
                <a:solidFill>
                  <a:srgbClr val="5F6364"/>
                </a:solidFill>
                <a:effectLst/>
                <a:latin typeface="Consolas" panose="020B0609020204030204" pitchFamily="49" charset="0"/>
              </a:rPr>
              <a:t>='</a:t>
            </a:r>
            <a:r>
              <a:rPr lang="en-IN" sz="2000" b="0" i="0" dirty="0">
                <a:solidFill>
                  <a:srgbClr val="1990B8"/>
                </a:solidFill>
                <a:effectLst/>
                <a:latin typeface="Consolas" panose="020B0609020204030204" pitchFamily="49" charset="0"/>
              </a:rPr>
              <a:t>text/</a:t>
            </a:r>
            <a:r>
              <a:rPr lang="en-IN" sz="2000" b="0" i="0" dirty="0" err="1">
                <a:solidFill>
                  <a:srgbClr val="1990B8"/>
                </a:solidFill>
                <a:effectLst/>
                <a:latin typeface="Consolas" panose="020B0609020204030204" pitchFamily="49" charset="0"/>
              </a:rPr>
              <a:t>css</a:t>
            </a:r>
            <a:r>
              <a:rPr lang="en-IN" sz="2000" b="0" i="0" dirty="0">
                <a:solidFill>
                  <a:srgbClr val="5F6364"/>
                </a:solidFill>
                <a:effectLst/>
                <a:latin typeface="Consolas" panose="020B0609020204030204" pitchFamily="49" charset="0"/>
              </a:rPr>
              <a:t>’&gt;</a:t>
            </a:r>
          </a:p>
          <a:p>
            <a:pPr marL="0" indent="0">
              <a:buNone/>
            </a:pPr>
            <a:r>
              <a:rPr lang="en-IN" sz="2000" b="0" i="0" dirty="0">
                <a:solidFill>
                  <a:srgbClr val="000000"/>
                </a:solidFill>
                <a:effectLst/>
                <a:latin typeface="Consolas" panose="020B0609020204030204" pitchFamily="49" charset="0"/>
              </a:rPr>
              <a:t> </a:t>
            </a:r>
            <a:r>
              <a:rPr lang="en-IN" sz="2000" b="0" i="0" dirty="0">
                <a:solidFill>
                  <a:srgbClr val="5F6364"/>
                </a:solidFill>
                <a:effectLst/>
                <a:latin typeface="Consolas" panose="020B0609020204030204" pitchFamily="49" charset="0"/>
              </a:rPr>
              <a:t>&lt;/</a:t>
            </a:r>
            <a:r>
              <a:rPr lang="en-IN" sz="2000" b="0" i="0" dirty="0">
                <a:solidFill>
                  <a:srgbClr val="C92C2C"/>
                </a:solidFill>
                <a:effectLst/>
                <a:latin typeface="Consolas" panose="020B0609020204030204" pitchFamily="49" charset="0"/>
              </a:rPr>
              <a:t>head</a:t>
            </a:r>
            <a:r>
              <a:rPr lang="en-IN" sz="2000" b="0" i="0" dirty="0">
                <a:solidFill>
                  <a:srgbClr val="5F6364"/>
                </a:solidFill>
                <a:effectLst/>
                <a:latin typeface="Consolas" panose="020B0609020204030204" pitchFamily="49" charset="0"/>
              </a:rPr>
              <a:t>&gt;</a:t>
            </a:r>
          </a:p>
          <a:p>
            <a:pPr marL="0" indent="0">
              <a:buNone/>
            </a:pPr>
            <a:r>
              <a:rPr lang="en-IN" sz="2000" b="0" i="0" dirty="0">
                <a:solidFill>
                  <a:srgbClr val="000000"/>
                </a:solidFill>
                <a:effectLst/>
                <a:latin typeface="Consolas" panose="020B0609020204030204" pitchFamily="49" charset="0"/>
              </a:rPr>
              <a:t> </a:t>
            </a:r>
            <a:r>
              <a:rPr lang="en-IN" sz="2000" b="0" i="0" dirty="0">
                <a:solidFill>
                  <a:srgbClr val="5F6364"/>
                </a:solidFill>
                <a:effectLst/>
                <a:latin typeface="Consolas" panose="020B0609020204030204" pitchFamily="49" charset="0"/>
              </a:rPr>
              <a:t>&lt;</a:t>
            </a:r>
            <a:r>
              <a:rPr lang="en-IN" sz="2000" b="0" i="0" dirty="0">
                <a:solidFill>
                  <a:srgbClr val="C92C2C"/>
                </a:solidFill>
                <a:effectLst/>
                <a:latin typeface="Consolas" panose="020B0609020204030204" pitchFamily="49" charset="0"/>
              </a:rPr>
              <a:t>body</a:t>
            </a:r>
            <a:r>
              <a:rPr lang="en-IN" sz="2000" b="0" i="0" dirty="0">
                <a:solidFill>
                  <a:srgbClr val="5F6364"/>
                </a:solidFill>
                <a:effectLst/>
                <a:latin typeface="Consolas" panose="020B0609020204030204" pitchFamily="49" charset="0"/>
              </a:rPr>
              <a:t>&gt;</a:t>
            </a:r>
            <a:r>
              <a:rPr lang="en-IN" sz="2000" b="0" i="0" dirty="0">
                <a:solidFill>
                  <a:srgbClr val="000000"/>
                </a:solidFill>
                <a:effectLst/>
                <a:latin typeface="Consolas" panose="020B0609020204030204" pitchFamily="49" charset="0"/>
              </a:rPr>
              <a:t> </a:t>
            </a:r>
          </a:p>
          <a:p>
            <a:pPr marL="0" indent="0">
              <a:buNone/>
            </a:pPr>
            <a:r>
              <a:rPr lang="en-IN" sz="2000" b="0" i="0" dirty="0">
                <a:solidFill>
                  <a:srgbClr val="5F6364"/>
                </a:solidFill>
                <a:effectLst/>
                <a:latin typeface="Consolas" panose="020B0609020204030204" pitchFamily="49" charset="0"/>
              </a:rPr>
              <a:t>&lt;</a:t>
            </a:r>
            <a:r>
              <a:rPr lang="en-IN" sz="2000" b="0" i="0" dirty="0">
                <a:solidFill>
                  <a:srgbClr val="C92C2C"/>
                </a:solidFill>
                <a:effectLst/>
                <a:latin typeface="Consolas" panose="020B0609020204030204" pitchFamily="49" charset="0"/>
              </a:rPr>
              <a:t>h1</a:t>
            </a:r>
            <a:r>
              <a:rPr lang="en-IN" sz="2000" b="0" i="0" dirty="0">
                <a:solidFill>
                  <a:srgbClr val="5F6364"/>
                </a:solidFill>
                <a:effectLst/>
                <a:latin typeface="Consolas" panose="020B0609020204030204" pitchFamily="49" charset="0"/>
              </a:rPr>
              <a:t>&gt;</a:t>
            </a:r>
            <a:r>
              <a:rPr lang="en-IN" sz="2000" b="0" i="0" dirty="0">
                <a:solidFill>
                  <a:srgbClr val="000000"/>
                </a:solidFill>
                <a:effectLst/>
                <a:latin typeface="Consolas" panose="020B0609020204030204" pitchFamily="49" charset="0"/>
              </a:rPr>
              <a:t>Example of CSS.</a:t>
            </a:r>
            <a:r>
              <a:rPr lang="en-IN" sz="2000" b="0" i="0" dirty="0">
                <a:solidFill>
                  <a:srgbClr val="5F6364"/>
                </a:solidFill>
                <a:effectLst/>
                <a:latin typeface="Consolas" panose="020B0609020204030204" pitchFamily="49" charset="0"/>
              </a:rPr>
              <a:t>&lt;/</a:t>
            </a:r>
            <a:r>
              <a:rPr lang="en-IN" sz="2000" b="0" i="0" dirty="0">
                <a:solidFill>
                  <a:srgbClr val="C92C2C"/>
                </a:solidFill>
                <a:effectLst/>
                <a:latin typeface="Consolas" panose="020B0609020204030204" pitchFamily="49" charset="0"/>
              </a:rPr>
              <a:t>h1</a:t>
            </a:r>
            <a:r>
              <a:rPr lang="en-IN" sz="2000" b="0" i="0" dirty="0">
                <a:solidFill>
                  <a:srgbClr val="5F6364"/>
                </a:solidFill>
                <a:effectLst/>
                <a:latin typeface="Consolas" panose="020B0609020204030204" pitchFamily="49" charset="0"/>
              </a:rPr>
              <a:t>&gt;</a:t>
            </a:r>
            <a:r>
              <a:rPr lang="en-IN" sz="2000" b="0" i="0" dirty="0">
                <a:solidFill>
                  <a:srgbClr val="000000"/>
                </a:solidFill>
                <a:effectLst/>
                <a:latin typeface="Consolas" panose="020B0609020204030204" pitchFamily="49" charset="0"/>
              </a:rPr>
              <a:t> </a:t>
            </a:r>
          </a:p>
          <a:p>
            <a:pPr marL="0" indent="0">
              <a:buNone/>
            </a:pPr>
            <a:r>
              <a:rPr lang="en-IN" sz="2000" b="0" i="0" dirty="0">
                <a:solidFill>
                  <a:srgbClr val="5F6364"/>
                </a:solidFill>
                <a:effectLst/>
                <a:latin typeface="Consolas" panose="020B0609020204030204" pitchFamily="49" charset="0"/>
              </a:rPr>
              <a:t>&lt;</a:t>
            </a:r>
            <a:r>
              <a:rPr lang="en-IN" sz="2000" b="0" i="0" dirty="0">
                <a:solidFill>
                  <a:srgbClr val="C92C2C"/>
                </a:solidFill>
                <a:effectLst/>
                <a:latin typeface="Consolas" panose="020B0609020204030204" pitchFamily="49" charset="0"/>
              </a:rPr>
              <a:t>h2</a:t>
            </a:r>
            <a:r>
              <a:rPr lang="en-IN" sz="2000" b="0" i="0" dirty="0">
                <a:solidFill>
                  <a:srgbClr val="5F6364"/>
                </a:solidFill>
                <a:effectLst/>
                <a:latin typeface="Consolas" panose="020B0609020204030204" pitchFamily="49" charset="0"/>
              </a:rPr>
              <a:t>&gt;</a:t>
            </a:r>
            <a:r>
              <a:rPr lang="en-IN" sz="2000" b="0" i="0" dirty="0">
                <a:solidFill>
                  <a:srgbClr val="000000"/>
                </a:solidFill>
                <a:effectLst/>
                <a:latin typeface="Consolas" panose="020B0609020204030204" pitchFamily="49" charset="0"/>
              </a:rPr>
              <a:t>Example of grouping of CSS universal selectors.</a:t>
            </a:r>
            <a:r>
              <a:rPr lang="en-IN" sz="2000" b="0" i="0" dirty="0">
                <a:solidFill>
                  <a:srgbClr val="5F6364"/>
                </a:solidFill>
                <a:effectLst/>
                <a:latin typeface="Consolas" panose="020B0609020204030204" pitchFamily="49" charset="0"/>
              </a:rPr>
              <a:t>&lt;/</a:t>
            </a:r>
            <a:r>
              <a:rPr lang="en-IN" sz="2000" b="0" i="0" dirty="0">
                <a:solidFill>
                  <a:srgbClr val="C92C2C"/>
                </a:solidFill>
                <a:effectLst/>
                <a:latin typeface="Consolas" panose="020B0609020204030204" pitchFamily="49" charset="0"/>
              </a:rPr>
              <a:t>h2</a:t>
            </a:r>
            <a:r>
              <a:rPr lang="en-IN" sz="2000" b="0" i="0" dirty="0">
                <a:solidFill>
                  <a:srgbClr val="5F6364"/>
                </a:solidFill>
                <a:effectLst/>
                <a:latin typeface="Consolas" panose="020B0609020204030204" pitchFamily="49" charset="0"/>
              </a:rPr>
              <a:t>&gt;</a:t>
            </a:r>
          </a:p>
          <a:p>
            <a:pPr marL="0" indent="0">
              <a:buNone/>
            </a:pPr>
            <a:r>
              <a:rPr lang="en-IN" sz="2000" b="0" i="0" dirty="0">
                <a:solidFill>
                  <a:srgbClr val="000000"/>
                </a:solidFill>
                <a:effectLst/>
                <a:latin typeface="Consolas" panose="020B0609020204030204" pitchFamily="49" charset="0"/>
              </a:rPr>
              <a:t> </a:t>
            </a:r>
            <a:r>
              <a:rPr lang="en-IN" sz="2000" b="0" i="0" dirty="0">
                <a:solidFill>
                  <a:srgbClr val="5F6364"/>
                </a:solidFill>
                <a:effectLst/>
                <a:latin typeface="Consolas" panose="020B0609020204030204" pitchFamily="49" charset="0"/>
              </a:rPr>
              <a:t>&lt;</a:t>
            </a:r>
            <a:r>
              <a:rPr lang="en-IN" sz="2000" b="0" i="0" dirty="0">
                <a:solidFill>
                  <a:srgbClr val="C92C2C"/>
                </a:solidFill>
                <a:effectLst/>
                <a:latin typeface="Consolas" panose="020B0609020204030204" pitchFamily="49" charset="0"/>
              </a:rPr>
              <a:t>p</a:t>
            </a:r>
            <a:r>
              <a:rPr lang="en-IN" sz="2000" b="0" i="0" dirty="0">
                <a:solidFill>
                  <a:srgbClr val="5F6364"/>
                </a:solidFill>
                <a:effectLst/>
                <a:latin typeface="Consolas" panose="020B0609020204030204" pitchFamily="49" charset="0"/>
              </a:rPr>
              <a:t>&gt;</a:t>
            </a:r>
            <a:r>
              <a:rPr lang="en-IN" sz="2000" b="0" i="0" dirty="0">
                <a:solidFill>
                  <a:srgbClr val="000000"/>
                </a:solidFill>
                <a:effectLst/>
                <a:latin typeface="Consolas" panose="020B0609020204030204" pitchFamily="49" charset="0"/>
              </a:rPr>
              <a:t>Lorem ipsum </a:t>
            </a:r>
            <a:r>
              <a:rPr lang="en-IN" sz="2000" b="0" i="0" dirty="0" err="1">
                <a:solidFill>
                  <a:srgbClr val="000000"/>
                </a:solidFill>
                <a:effectLst/>
                <a:latin typeface="Consolas" panose="020B0609020204030204" pitchFamily="49" charset="0"/>
              </a:rPr>
              <a:t>dolor</a:t>
            </a:r>
            <a:r>
              <a:rPr lang="en-IN" sz="2000" b="0" i="0" dirty="0">
                <a:solidFill>
                  <a:srgbClr val="000000"/>
                </a:solidFill>
                <a:effectLst/>
                <a:latin typeface="Consolas" panose="020B0609020204030204" pitchFamily="49" charset="0"/>
              </a:rPr>
              <a:t> sit </a:t>
            </a:r>
            <a:r>
              <a:rPr lang="en-IN" sz="2000" b="0" i="0" dirty="0" err="1">
                <a:solidFill>
                  <a:srgbClr val="000000"/>
                </a:solidFill>
                <a:effectLst/>
                <a:latin typeface="Consolas" panose="020B0609020204030204" pitchFamily="49" charset="0"/>
              </a:rPr>
              <a:t>amet</a:t>
            </a:r>
            <a:r>
              <a:rPr lang="en-IN" sz="2000" b="0" i="0" dirty="0">
                <a:solidFill>
                  <a:srgbClr val="000000"/>
                </a:solidFill>
                <a:effectLst/>
                <a:latin typeface="Consolas" panose="020B0609020204030204" pitchFamily="49" charset="0"/>
              </a:rPr>
              <a:t>, </a:t>
            </a:r>
            <a:r>
              <a:rPr lang="en-IN" sz="2000" b="0" i="0" dirty="0" err="1">
                <a:solidFill>
                  <a:srgbClr val="000000"/>
                </a:solidFill>
                <a:effectLst/>
                <a:latin typeface="Consolas" panose="020B0609020204030204" pitchFamily="49" charset="0"/>
              </a:rPr>
              <a:t>consectetur</a:t>
            </a:r>
            <a:r>
              <a:rPr lang="en-IN" sz="2000" b="0" i="0" dirty="0">
                <a:solidFill>
                  <a:srgbClr val="000000"/>
                </a:solidFill>
                <a:effectLst/>
                <a:latin typeface="Consolas" panose="020B0609020204030204" pitchFamily="49" charset="0"/>
              </a:rPr>
              <a:t> </a:t>
            </a:r>
            <a:r>
              <a:rPr lang="en-IN" sz="2000" b="0" i="0" dirty="0" err="1">
                <a:solidFill>
                  <a:srgbClr val="000000"/>
                </a:solidFill>
                <a:effectLst/>
                <a:latin typeface="Consolas" panose="020B0609020204030204" pitchFamily="49" charset="0"/>
              </a:rPr>
              <a:t>adipiscing</a:t>
            </a:r>
            <a:r>
              <a:rPr lang="en-IN" sz="2000" b="0" i="0" dirty="0">
                <a:solidFill>
                  <a:srgbClr val="000000"/>
                </a:solidFill>
                <a:effectLst/>
                <a:latin typeface="Consolas" panose="020B0609020204030204" pitchFamily="49" charset="0"/>
              </a:rPr>
              <a:t> </a:t>
            </a:r>
            <a:r>
              <a:rPr lang="en-IN" sz="2000" b="0" i="0" dirty="0" err="1">
                <a:solidFill>
                  <a:srgbClr val="000000"/>
                </a:solidFill>
                <a:effectLst/>
                <a:latin typeface="Consolas" panose="020B0609020204030204" pitchFamily="49" charset="0"/>
              </a:rPr>
              <a:t>elit</a:t>
            </a:r>
            <a:r>
              <a:rPr lang="en-IN" sz="2000" b="0" i="0" dirty="0">
                <a:solidFill>
                  <a:srgbClr val="000000"/>
                </a:solidFill>
                <a:effectLst/>
                <a:latin typeface="Consolas" panose="020B0609020204030204" pitchFamily="49" charset="0"/>
              </a:rPr>
              <a:t>. Donec a </a:t>
            </a:r>
            <a:r>
              <a:rPr lang="en-IN" sz="2000" b="0" i="0" dirty="0" err="1">
                <a:solidFill>
                  <a:srgbClr val="000000"/>
                </a:solidFill>
                <a:effectLst/>
                <a:latin typeface="Consolas" panose="020B0609020204030204" pitchFamily="49" charset="0"/>
              </a:rPr>
              <a:t>urna</a:t>
            </a:r>
            <a:r>
              <a:rPr lang="en-IN" sz="2000" b="0" i="0" dirty="0">
                <a:solidFill>
                  <a:srgbClr val="000000"/>
                </a:solidFill>
                <a:effectLst/>
                <a:latin typeface="Consolas" panose="020B0609020204030204" pitchFamily="49" charset="0"/>
              </a:rPr>
              <a:t> </a:t>
            </a:r>
            <a:r>
              <a:rPr lang="en-IN" sz="2000" b="0" i="0" dirty="0" err="1">
                <a:solidFill>
                  <a:srgbClr val="000000"/>
                </a:solidFill>
                <a:effectLst/>
                <a:latin typeface="Consolas" panose="020B0609020204030204" pitchFamily="49" charset="0"/>
              </a:rPr>
              <a:t>elit</a:t>
            </a:r>
            <a:r>
              <a:rPr lang="en-IN" sz="2000" b="0" i="0" dirty="0">
                <a:solidFill>
                  <a:srgbClr val="000000"/>
                </a:solidFill>
                <a:effectLst/>
                <a:latin typeface="Consolas" panose="020B0609020204030204" pitchFamily="49" charset="0"/>
              </a:rPr>
              <a:t>. Integer </a:t>
            </a:r>
            <a:r>
              <a:rPr lang="en-IN" sz="2000" b="0" i="0" dirty="0" err="1">
                <a:solidFill>
                  <a:srgbClr val="000000"/>
                </a:solidFill>
                <a:effectLst/>
                <a:latin typeface="Consolas" panose="020B0609020204030204" pitchFamily="49" charset="0"/>
              </a:rPr>
              <a:t>malesuada</a:t>
            </a:r>
            <a:r>
              <a:rPr lang="en-IN" sz="2000" b="0" i="0" dirty="0">
                <a:solidFill>
                  <a:srgbClr val="000000"/>
                </a:solidFill>
                <a:effectLst/>
                <a:latin typeface="Consolas" panose="020B0609020204030204" pitchFamily="49" charset="0"/>
              </a:rPr>
              <a:t> tempus </a:t>
            </a:r>
            <a:r>
              <a:rPr lang="en-IN" sz="2000" b="0" i="0" dirty="0" err="1">
                <a:solidFill>
                  <a:srgbClr val="000000"/>
                </a:solidFill>
                <a:effectLst/>
                <a:latin typeface="Consolas" panose="020B0609020204030204" pitchFamily="49" charset="0"/>
              </a:rPr>
              <a:t>enim</a:t>
            </a:r>
            <a:r>
              <a:rPr lang="en-IN" sz="2000" b="0" i="0" dirty="0">
                <a:solidFill>
                  <a:srgbClr val="000000"/>
                </a:solidFill>
                <a:effectLst/>
                <a:latin typeface="Consolas" panose="020B0609020204030204" pitchFamily="49" charset="0"/>
              </a:rPr>
              <a:t> </a:t>
            </a:r>
            <a:r>
              <a:rPr lang="en-IN" sz="2000" b="0" i="0" dirty="0" err="1">
                <a:solidFill>
                  <a:srgbClr val="000000"/>
                </a:solidFill>
                <a:effectLst/>
                <a:latin typeface="Consolas" panose="020B0609020204030204" pitchFamily="49" charset="0"/>
              </a:rPr>
              <a:t>nec</a:t>
            </a:r>
            <a:r>
              <a:rPr lang="en-IN" sz="2000" b="0" i="0" dirty="0">
                <a:solidFill>
                  <a:srgbClr val="000000"/>
                </a:solidFill>
                <a:effectLst/>
                <a:latin typeface="Consolas" panose="020B0609020204030204" pitchFamily="49" charset="0"/>
              </a:rPr>
              <a:t> </a:t>
            </a:r>
            <a:r>
              <a:rPr lang="en-IN" sz="2000" b="0" i="0" dirty="0" err="1">
                <a:solidFill>
                  <a:srgbClr val="000000"/>
                </a:solidFill>
                <a:effectLst/>
                <a:latin typeface="Consolas" panose="020B0609020204030204" pitchFamily="49" charset="0"/>
              </a:rPr>
              <a:t>rhoncus</a:t>
            </a:r>
            <a:r>
              <a:rPr lang="en-IN" sz="2000" b="0" i="0" dirty="0">
                <a:solidFill>
                  <a:srgbClr val="000000"/>
                </a:solidFill>
                <a:effectLst/>
                <a:latin typeface="Consolas" panose="020B0609020204030204" pitchFamily="49" charset="0"/>
              </a:rPr>
              <a:t>.</a:t>
            </a:r>
            <a:r>
              <a:rPr lang="en-IN" sz="2000" b="0" i="0" dirty="0">
                <a:solidFill>
                  <a:srgbClr val="5F6364"/>
                </a:solidFill>
                <a:effectLst/>
                <a:latin typeface="Consolas" panose="020B0609020204030204" pitchFamily="49" charset="0"/>
              </a:rPr>
              <a:t>&lt;/</a:t>
            </a:r>
            <a:r>
              <a:rPr lang="en-IN" sz="2000" b="0" i="0" dirty="0">
                <a:solidFill>
                  <a:srgbClr val="C92C2C"/>
                </a:solidFill>
                <a:effectLst/>
                <a:latin typeface="Consolas" panose="020B0609020204030204" pitchFamily="49" charset="0"/>
              </a:rPr>
              <a:t>p</a:t>
            </a:r>
            <a:r>
              <a:rPr lang="en-IN" sz="2000" b="0" i="0" dirty="0">
                <a:solidFill>
                  <a:srgbClr val="5F6364"/>
                </a:solidFill>
                <a:effectLst/>
                <a:latin typeface="Consolas" panose="020B0609020204030204" pitchFamily="49" charset="0"/>
              </a:rPr>
              <a:t>&gt;</a:t>
            </a:r>
            <a:r>
              <a:rPr lang="en-IN" sz="2000" b="0" i="0" dirty="0">
                <a:solidFill>
                  <a:srgbClr val="000000"/>
                </a:solidFill>
                <a:effectLst/>
                <a:latin typeface="Consolas" panose="020B0609020204030204" pitchFamily="49" charset="0"/>
              </a:rPr>
              <a:t> </a:t>
            </a:r>
          </a:p>
          <a:p>
            <a:pPr marL="0" indent="0">
              <a:buNone/>
            </a:pPr>
            <a:r>
              <a:rPr lang="en-IN" sz="2000" b="0" i="0" dirty="0">
                <a:solidFill>
                  <a:srgbClr val="5F6364"/>
                </a:solidFill>
                <a:effectLst/>
                <a:latin typeface="Consolas" panose="020B0609020204030204" pitchFamily="49" charset="0"/>
              </a:rPr>
              <a:t>&lt;/</a:t>
            </a:r>
            <a:r>
              <a:rPr lang="en-IN" sz="2000" b="0" i="0" dirty="0">
                <a:solidFill>
                  <a:srgbClr val="C92C2C"/>
                </a:solidFill>
                <a:effectLst/>
                <a:latin typeface="Consolas" panose="020B0609020204030204" pitchFamily="49" charset="0"/>
              </a:rPr>
              <a:t>body</a:t>
            </a:r>
            <a:r>
              <a:rPr lang="en-IN" sz="2000" b="0" i="0" dirty="0">
                <a:solidFill>
                  <a:srgbClr val="5F6364"/>
                </a:solidFill>
                <a:effectLst/>
                <a:latin typeface="Consolas" panose="020B0609020204030204" pitchFamily="49" charset="0"/>
              </a:rPr>
              <a:t>&gt;</a:t>
            </a:r>
          </a:p>
          <a:p>
            <a:pPr marL="0" indent="0">
              <a:buNone/>
            </a:pPr>
            <a:r>
              <a:rPr lang="en-IN" sz="2000" b="0" i="0" dirty="0">
                <a:solidFill>
                  <a:srgbClr val="000000"/>
                </a:solidFill>
                <a:effectLst/>
                <a:latin typeface="Consolas" panose="020B0609020204030204" pitchFamily="49" charset="0"/>
              </a:rPr>
              <a:t> </a:t>
            </a:r>
            <a:r>
              <a:rPr lang="en-IN" sz="2000" b="0" i="0" dirty="0">
                <a:solidFill>
                  <a:srgbClr val="5F6364"/>
                </a:solidFill>
                <a:effectLst/>
                <a:latin typeface="Consolas" panose="020B0609020204030204" pitchFamily="49" charset="0"/>
              </a:rPr>
              <a:t>&lt;/</a:t>
            </a:r>
            <a:r>
              <a:rPr lang="en-IN" sz="2000" b="0" i="0" dirty="0">
                <a:solidFill>
                  <a:srgbClr val="C92C2C"/>
                </a:solidFill>
                <a:effectLst/>
                <a:latin typeface="Consolas" panose="020B0609020204030204" pitchFamily="49" charset="0"/>
              </a:rPr>
              <a:t>html</a:t>
            </a:r>
            <a:r>
              <a:rPr lang="en-IN" sz="2000" b="0" i="0" dirty="0">
                <a:solidFill>
                  <a:srgbClr val="5F6364"/>
                </a:solidFill>
                <a:effectLst/>
                <a:latin typeface="Consolas" panose="020B0609020204030204" pitchFamily="49" charset="0"/>
              </a:rPr>
              <a:t>&gt;</a:t>
            </a:r>
            <a:endParaRPr lang="en-US" sz="2000" dirty="0"/>
          </a:p>
        </p:txBody>
      </p:sp>
    </p:spTree>
    <p:extLst>
      <p:ext uri="{BB962C8B-B14F-4D97-AF65-F5344CB8AC3E}">
        <p14:creationId xmlns:p14="http://schemas.microsoft.com/office/powerpoint/2010/main" val="129327424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example simple css universal selector">
            <a:extLst>
              <a:ext uri="{FF2B5EF4-FFF2-40B4-BE49-F238E27FC236}">
                <a16:creationId xmlns:a16="http://schemas.microsoft.com/office/drawing/2014/main" id="{39466DAB-A1D7-BAA2-EEB1-98863BE7483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2350" y="1638299"/>
            <a:ext cx="9964738" cy="2619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09902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7AE4270-DC43-51B3-B5C3-B4F977A64C86}"/>
              </a:ext>
            </a:extLst>
          </p:cNvPr>
          <p:cNvSpPr>
            <a:spLocks noGrp="1"/>
          </p:cNvSpPr>
          <p:nvPr>
            <p:ph type="title"/>
          </p:nvPr>
        </p:nvSpPr>
        <p:spPr>
          <a:xfrm>
            <a:off x="838200" y="365125"/>
            <a:ext cx="10515600" cy="1325563"/>
          </a:xfrm>
        </p:spPr>
        <p:txBody>
          <a:bodyPr>
            <a:normAutofit/>
          </a:bodyPr>
          <a:lstStyle/>
          <a:p>
            <a:r>
              <a:rPr lang="en-IN" sz="4200" b="0" i="0">
                <a:effectLst/>
                <a:latin typeface="Segoe UI" panose="020B0502040204020203" pitchFamily="34" charset="0"/>
              </a:rPr>
              <a:t>CSS Combinators</a:t>
            </a:r>
            <a:br>
              <a:rPr lang="en-IN" sz="4200" b="0" i="0">
                <a:effectLst/>
                <a:latin typeface="Segoe UI" panose="020B0502040204020203" pitchFamily="34" charset="0"/>
              </a:rPr>
            </a:br>
            <a:endParaRPr lang="en-US" sz="4200"/>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9EFB822C-F9EB-962E-C67C-B94C626D4BB4}"/>
              </a:ext>
            </a:extLst>
          </p:cNvPr>
          <p:cNvSpPr>
            <a:spLocks noGrp="1"/>
          </p:cNvSpPr>
          <p:nvPr>
            <p:ph idx="1"/>
          </p:nvPr>
        </p:nvSpPr>
        <p:spPr>
          <a:xfrm>
            <a:off x="838200" y="1929384"/>
            <a:ext cx="10515600" cy="4251960"/>
          </a:xfrm>
        </p:spPr>
        <p:txBody>
          <a:bodyPr>
            <a:normAutofit/>
          </a:bodyPr>
          <a:lstStyle/>
          <a:p>
            <a:r>
              <a:rPr lang="en-IN" sz="2200" b="0" i="0">
                <a:effectLst/>
                <a:latin typeface="Verdana" panose="020B0604030504040204" pitchFamily="34" charset="0"/>
              </a:rPr>
              <a:t>A combinator is something that explains the relationship between the selectors.</a:t>
            </a:r>
          </a:p>
          <a:p>
            <a:r>
              <a:rPr lang="en-IN" sz="2200" b="0" i="0">
                <a:effectLst/>
                <a:latin typeface="Verdana" panose="020B0604030504040204" pitchFamily="34" charset="0"/>
              </a:rPr>
              <a:t>A CSS selector can contain more than one simple selector. Between the simple selectors, we can include a combinator.</a:t>
            </a:r>
          </a:p>
          <a:p>
            <a:r>
              <a:rPr lang="en-IN" sz="2200" b="0" i="0">
                <a:effectLst/>
                <a:latin typeface="Verdana" panose="020B0604030504040204" pitchFamily="34" charset="0"/>
              </a:rPr>
              <a:t>There are four different combinators in CSS:</a:t>
            </a:r>
          </a:p>
          <a:p>
            <a:pPr>
              <a:buFont typeface="Arial" panose="020B0604020202020204" pitchFamily="34" charset="0"/>
              <a:buChar char="•"/>
            </a:pPr>
            <a:r>
              <a:rPr lang="en-IN" sz="2200" b="0" i="0">
                <a:effectLst/>
                <a:latin typeface="Verdana" panose="020B0604030504040204" pitchFamily="34" charset="0"/>
              </a:rPr>
              <a:t>descendant selector (space)</a:t>
            </a:r>
          </a:p>
          <a:p>
            <a:pPr>
              <a:buFont typeface="Arial" panose="020B0604020202020204" pitchFamily="34" charset="0"/>
              <a:buChar char="•"/>
            </a:pPr>
            <a:r>
              <a:rPr lang="en-IN" sz="2200" b="0" i="0">
                <a:effectLst/>
                <a:latin typeface="Verdana" panose="020B0604030504040204" pitchFamily="34" charset="0"/>
              </a:rPr>
              <a:t>child selector (&gt;)</a:t>
            </a:r>
          </a:p>
          <a:p>
            <a:pPr>
              <a:buFont typeface="Arial" panose="020B0604020202020204" pitchFamily="34" charset="0"/>
              <a:buChar char="•"/>
            </a:pPr>
            <a:r>
              <a:rPr lang="en-IN" sz="2200" b="0" i="0">
                <a:effectLst/>
                <a:latin typeface="Verdana" panose="020B0604030504040204" pitchFamily="34" charset="0"/>
              </a:rPr>
              <a:t>adjacent sibling selector (+)</a:t>
            </a:r>
          </a:p>
          <a:p>
            <a:pPr>
              <a:buFont typeface="Arial" panose="020B0604020202020204" pitchFamily="34" charset="0"/>
              <a:buChar char="•"/>
            </a:pPr>
            <a:r>
              <a:rPr lang="en-IN" sz="2200" b="0" i="0">
                <a:effectLst/>
                <a:latin typeface="Verdana" panose="020B0604030504040204" pitchFamily="34" charset="0"/>
              </a:rPr>
              <a:t>general sibling selector (~)</a:t>
            </a:r>
          </a:p>
          <a:p>
            <a:endParaRPr lang="en-US" sz="2200"/>
          </a:p>
        </p:txBody>
      </p:sp>
    </p:spTree>
    <p:extLst>
      <p:ext uri="{BB962C8B-B14F-4D97-AF65-F5344CB8AC3E}">
        <p14:creationId xmlns:p14="http://schemas.microsoft.com/office/powerpoint/2010/main" val="290256869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258BF47-61F8-3769-3AD5-244672EEA447}"/>
              </a:ext>
            </a:extLst>
          </p:cNvPr>
          <p:cNvSpPr>
            <a:spLocks noGrp="1"/>
          </p:cNvSpPr>
          <p:nvPr>
            <p:ph type="title"/>
          </p:nvPr>
        </p:nvSpPr>
        <p:spPr>
          <a:xfrm>
            <a:off x="838200" y="365125"/>
            <a:ext cx="10515600" cy="1325563"/>
          </a:xfrm>
        </p:spPr>
        <p:txBody>
          <a:bodyPr>
            <a:normAutofit/>
          </a:bodyPr>
          <a:lstStyle/>
          <a:p>
            <a:r>
              <a:rPr lang="en-IN" sz="4200" b="0" i="0" dirty="0">
                <a:effectLst/>
                <a:latin typeface="Segoe UI" panose="020B0502040204020203" pitchFamily="34" charset="0"/>
              </a:rPr>
              <a:t>Descendant Selector</a:t>
            </a:r>
            <a:br>
              <a:rPr lang="en-IN" sz="4200" b="0" i="0" dirty="0">
                <a:effectLst/>
                <a:latin typeface="Segoe UI" panose="020B0502040204020203" pitchFamily="34" charset="0"/>
              </a:rPr>
            </a:br>
            <a:endParaRPr lang="en-US" sz="4200" dirty="0"/>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87F3CCC-9357-E9FB-94EF-43A30B9B10FD}"/>
              </a:ext>
            </a:extLst>
          </p:cNvPr>
          <p:cNvSpPr>
            <a:spLocks noGrp="1"/>
          </p:cNvSpPr>
          <p:nvPr>
            <p:ph idx="1"/>
          </p:nvPr>
        </p:nvSpPr>
        <p:spPr>
          <a:xfrm>
            <a:off x="838200" y="1929384"/>
            <a:ext cx="10515600" cy="4251960"/>
          </a:xfrm>
        </p:spPr>
        <p:txBody>
          <a:bodyPr>
            <a:normAutofit/>
          </a:bodyPr>
          <a:lstStyle/>
          <a:p>
            <a:r>
              <a:rPr lang="en-IN" sz="2200" b="0" i="0" dirty="0">
                <a:effectLst/>
                <a:latin typeface="Verdana" panose="020B0604030504040204" pitchFamily="34" charset="0"/>
              </a:rPr>
              <a:t>The descendant selector matches all elements that are descendants of a specified element.</a:t>
            </a:r>
          </a:p>
          <a:p>
            <a:r>
              <a:rPr lang="en-IN" sz="2200" b="0" i="0" dirty="0">
                <a:effectLst/>
                <a:latin typeface="Verdana" panose="020B0604030504040204" pitchFamily="34" charset="0"/>
              </a:rPr>
              <a:t>The following example selects all &lt;p&gt; elements inside &lt;div&gt; elements: </a:t>
            </a:r>
          </a:p>
          <a:p>
            <a:pPr marL="0" indent="0">
              <a:buNone/>
            </a:pPr>
            <a:endParaRPr lang="en-IN" sz="2200" b="0" i="0" dirty="0">
              <a:effectLst/>
              <a:latin typeface="Segoe UI" panose="020B0502040204020203" pitchFamily="34" charset="0"/>
            </a:endParaRPr>
          </a:p>
          <a:p>
            <a:pPr marL="0" indent="0">
              <a:buNone/>
            </a:pPr>
            <a:r>
              <a:rPr lang="en-IN" sz="2200" b="0" i="0" dirty="0">
                <a:effectLst/>
                <a:latin typeface="Segoe UI" panose="020B0502040204020203" pitchFamily="34" charset="0"/>
              </a:rPr>
              <a:t>Example</a:t>
            </a:r>
          </a:p>
          <a:p>
            <a:pPr marL="0" indent="0">
              <a:buNone/>
            </a:pPr>
            <a:r>
              <a:rPr lang="en-IN" sz="2200" b="0" i="0" dirty="0">
                <a:effectLst/>
                <a:latin typeface="Consolas" panose="020B0609020204030204" pitchFamily="49" charset="0"/>
              </a:rPr>
              <a:t>div p {</a:t>
            </a:r>
            <a:br>
              <a:rPr lang="en-IN" sz="2200" b="0" i="0" dirty="0">
                <a:effectLst/>
                <a:latin typeface="Consolas" panose="020B0609020204030204" pitchFamily="49" charset="0"/>
              </a:rPr>
            </a:br>
            <a:r>
              <a:rPr lang="en-IN" sz="2200" b="0" i="0" dirty="0">
                <a:effectLst/>
                <a:latin typeface="Consolas" panose="020B0609020204030204" pitchFamily="49" charset="0"/>
              </a:rPr>
              <a:t>  background-</a:t>
            </a:r>
            <a:r>
              <a:rPr lang="en-IN" sz="2200" b="0" i="0" dirty="0" err="1">
                <a:effectLst/>
                <a:latin typeface="Consolas" panose="020B0609020204030204" pitchFamily="49" charset="0"/>
              </a:rPr>
              <a:t>color</a:t>
            </a:r>
            <a:r>
              <a:rPr lang="en-IN" sz="2200" b="0" i="0" dirty="0">
                <a:effectLst/>
                <a:latin typeface="Consolas" panose="020B0609020204030204" pitchFamily="49" charset="0"/>
              </a:rPr>
              <a:t>: yellow;</a:t>
            </a:r>
            <a:br>
              <a:rPr lang="en-IN" sz="2200" b="0" i="0" dirty="0">
                <a:effectLst/>
                <a:latin typeface="Consolas" panose="020B0609020204030204" pitchFamily="49" charset="0"/>
              </a:rPr>
            </a:br>
            <a:r>
              <a:rPr lang="en-IN" sz="2200" b="0" i="0" dirty="0">
                <a:effectLst/>
                <a:latin typeface="Consolas" panose="020B0609020204030204" pitchFamily="49" charset="0"/>
              </a:rPr>
              <a:t>}</a:t>
            </a:r>
          </a:p>
          <a:p>
            <a:endParaRPr lang="en-US" sz="2200" dirty="0"/>
          </a:p>
        </p:txBody>
      </p:sp>
    </p:spTree>
    <p:extLst>
      <p:ext uri="{BB962C8B-B14F-4D97-AF65-F5344CB8AC3E}">
        <p14:creationId xmlns:p14="http://schemas.microsoft.com/office/powerpoint/2010/main" val="46226311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9434117-A586-4285-CDD4-607069A58A1C}"/>
              </a:ext>
            </a:extLst>
          </p:cNvPr>
          <p:cNvSpPr>
            <a:spLocks noGrp="1"/>
          </p:cNvSpPr>
          <p:nvPr>
            <p:ph idx="1"/>
          </p:nvPr>
        </p:nvSpPr>
        <p:spPr>
          <a:xfrm>
            <a:off x="459828" y="218008"/>
            <a:ext cx="4059620" cy="4351338"/>
          </a:xfrm>
        </p:spPr>
        <p:txBody>
          <a:bodyPr>
            <a:noAutofit/>
          </a:bodyPr>
          <a:lstStyle/>
          <a:p>
            <a:pPr marL="0" indent="0">
              <a:buNone/>
            </a:pPr>
            <a:r>
              <a:rPr lang="en-US" sz="2000" dirty="0"/>
              <a:t>&lt;!DOCTYPE html&gt;</a:t>
            </a:r>
          </a:p>
          <a:p>
            <a:pPr marL="0" indent="0">
              <a:buNone/>
            </a:pPr>
            <a:r>
              <a:rPr lang="en-US" sz="2000" dirty="0"/>
              <a:t>&lt;html&gt;</a:t>
            </a:r>
          </a:p>
          <a:p>
            <a:pPr marL="0" indent="0">
              <a:buNone/>
            </a:pPr>
            <a:r>
              <a:rPr lang="en-US" sz="2000" dirty="0"/>
              <a:t>&lt;head&gt;</a:t>
            </a:r>
          </a:p>
          <a:p>
            <a:pPr marL="0" indent="0">
              <a:buNone/>
            </a:pPr>
            <a:r>
              <a:rPr lang="en-US" sz="2000" dirty="0"/>
              <a:t>&lt;style&gt;</a:t>
            </a:r>
          </a:p>
          <a:p>
            <a:pPr marL="0" indent="0">
              <a:buNone/>
            </a:pPr>
            <a:r>
              <a:rPr lang="en-US" sz="2000" dirty="0"/>
              <a:t>div p {</a:t>
            </a:r>
          </a:p>
          <a:p>
            <a:pPr marL="0" indent="0">
              <a:buNone/>
            </a:pPr>
            <a:r>
              <a:rPr lang="en-US" sz="2000" dirty="0"/>
              <a:t>  background-color: yellow;</a:t>
            </a:r>
          </a:p>
          <a:p>
            <a:pPr marL="0" indent="0">
              <a:buNone/>
            </a:pPr>
            <a:r>
              <a:rPr lang="en-US" sz="2000" dirty="0"/>
              <a:t>}</a:t>
            </a:r>
          </a:p>
          <a:p>
            <a:pPr marL="0" indent="0">
              <a:buNone/>
            </a:pPr>
            <a:r>
              <a:rPr lang="en-US" sz="2000" dirty="0"/>
              <a:t>&lt;/style&gt;</a:t>
            </a:r>
          </a:p>
          <a:p>
            <a:pPr marL="0" indent="0">
              <a:buNone/>
            </a:pPr>
            <a:r>
              <a:rPr lang="en-US" sz="2000" dirty="0"/>
              <a:t>&lt;/head&gt;</a:t>
            </a:r>
          </a:p>
          <a:p>
            <a:pPr marL="0" indent="0">
              <a:buNone/>
            </a:pPr>
            <a:r>
              <a:rPr lang="en-US" sz="2000" dirty="0"/>
              <a:t>&lt;body&gt;</a:t>
            </a:r>
          </a:p>
          <a:p>
            <a:pPr marL="0" indent="0">
              <a:buNone/>
            </a:pPr>
            <a:endParaRPr lang="en-US" sz="2000" dirty="0"/>
          </a:p>
        </p:txBody>
      </p:sp>
      <p:sp>
        <p:nvSpPr>
          <p:cNvPr id="5" name="TextBox 4">
            <a:extLst>
              <a:ext uri="{FF2B5EF4-FFF2-40B4-BE49-F238E27FC236}">
                <a16:creationId xmlns:a16="http://schemas.microsoft.com/office/drawing/2014/main" id="{C7CA0110-ABB6-7F5F-02C1-FF6EE6CA4E6B}"/>
              </a:ext>
            </a:extLst>
          </p:cNvPr>
          <p:cNvSpPr txBox="1"/>
          <p:nvPr/>
        </p:nvSpPr>
        <p:spPr>
          <a:xfrm>
            <a:off x="5055475" y="131520"/>
            <a:ext cx="6096000" cy="3693319"/>
          </a:xfrm>
          <a:prstGeom prst="rect">
            <a:avLst/>
          </a:prstGeom>
          <a:noFill/>
        </p:spPr>
        <p:txBody>
          <a:bodyPr wrap="square">
            <a:spAutoFit/>
          </a:bodyPr>
          <a:lstStyle/>
          <a:p>
            <a:pPr marL="0" indent="0">
              <a:buNone/>
            </a:pPr>
            <a:r>
              <a:rPr lang="en-US" sz="1800" dirty="0"/>
              <a:t>&lt;h2&gt;Descendant Selector&lt;/h2&gt;</a:t>
            </a:r>
          </a:p>
          <a:p>
            <a:pPr marL="0" indent="0">
              <a:buNone/>
            </a:pPr>
            <a:r>
              <a:rPr lang="en-US" sz="1800" dirty="0"/>
              <a:t>&lt;p&gt;The descendant selector matches all elements that are descendants of a specified element.&lt;/p&gt;</a:t>
            </a:r>
          </a:p>
          <a:p>
            <a:pPr marL="0" indent="0">
              <a:buNone/>
            </a:pPr>
            <a:r>
              <a:rPr lang="en-US" sz="1800" dirty="0"/>
              <a:t>&lt;div&gt;</a:t>
            </a:r>
          </a:p>
          <a:p>
            <a:pPr marL="0" indent="0">
              <a:buNone/>
            </a:pPr>
            <a:r>
              <a:rPr lang="en-US" sz="1800" dirty="0"/>
              <a:t>  &lt;p&gt;Paragraph 1 in the div.&lt;/p&gt;</a:t>
            </a:r>
          </a:p>
          <a:p>
            <a:pPr marL="0" indent="0">
              <a:buNone/>
            </a:pPr>
            <a:r>
              <a:rPr lang="en-US" sz="1800" dirty="0"/>
              <a:t>  &lt;p&gt;Paragraph 2 in the div.&lt;/p&gt;</a:t>
            </a:r>
          </a:p>
          <a:p>
            <a:pPr marL="0" indent="0">
              <a:buNone/>
            </a:pPr>
            <a:r>
              <a:rPr lang="en-US" sz="1800" dirty="0"/>
              <a:t>  &lt;section&gt;&lt;p&gt;Paragraph 3 in the div.&lt;/p&gt;&lt;/section&gt;</a:t>
            </a:r>
          </a:p>
          <a:p>
            <a:pPr marL="0" indent="0">
              <a:buNone/>
            </a:pPr>
            <a:r>
              <a:rPr lang="en-US" sz="1800" dirty="0"/>
              <a:t>&lt;/div&gt;</a:t>
            </a:r>
          </a:p>
          <a:p>
            <a:pPr marL="0" indent="0">
              <a:buNone/>
            </a:pPr>
            <a:r>
              <a:rPr lang="en-US" sz="1800" dirty="0"/>
              <a:t>&lt;p&gt;Paragraph 4. Not in a div.&lt;/p&gt;</a:t>
            </a:r>
          </a:p>
          <a:p>
            <a:pPr marL="0" indent="0">
              <a:buNone/>
            </a:pPr>
            <a:r>
              <a:rPr lang="en-US" sz="1800" dirty="0"/>
              <a:t>&lt;p&gt;Paragraph 5. Not in a div.&lt;/p&gt;</a:t>
            </a:r>
          </a:p>
          <a:p>
            <a:pPr marL="0" indent="0">
              <a:buNone/>
            </a:pPr>
            <a:endParaRPr lang="en-US" sz="1800" dirty="0"/>
          </a:p>
          <a:p>
            <a:pPr marL="0" indent="0">
              <a:buNone/>
            </a:pPr>
            <a:r>
              <a:rPr lang="en-US" sz="1800" dirty="0"/>
              <a:t>&lt;/body&gt;</a:t>
            </a:r>
          </a:p>
          <a:p>
            <a:pPr marL="0" indent="0">
              <a:buNone/>
            </a:pPr>
            <a:r>
              <a:rPr lang="en-US" sz="1800" dirty="0"/>
              <a:t>&lt;/html&gt;</a:t>
            </a:r>
          </a:p>
        </p:txBody>
      </p:sp>
      <p:pic>
        <p:nvPicPr>
          <p:cNvPr id="6" name="Picture 5">
            <a:extLst>
              <a:ext uri="{FF2B5EF4-FFF2-40B4-BE49-F238E27FC236}">
                <a16:creationId xmlns:a16="http://schemas.microsoft.com/office/drawing/2014/main" id="{E23714F9-AA16-DFD0-0A3A-81EAD7B9966A}"/>
              </a:ext>
            </a:extLst>
          </p:cNvPr>
          <p:cNvPicPr>
            <a:picLocks noChangeAspect="1"/>
          </p:cNvPicPr>
          <p:nvPr/>
        </p:nvPicPr>
        <p:blipFill rotWithShape="1">
          <a:blip r:embed="rId2"/>
          <a:srcRect b="20692"/>
          <a:stretch/>
        </p:blipFill>
        <p:spPr>
          <a:xfrm>
            <a:off x="2863631" y="3886496"/>
            <a:ext cx="9131300" cy="2839984"/>
          </a:xfrm>
          <a:prstGeom prst="rect">
            <a:avLst/>
          </a:prstGeom>
        </p:spPr>
      </p:pic>
    </p:spTree>
    <p:extLst>
      <p:ext uri="{BB962C8B-B14F-4D97-AF65-F5344CB8AC3E}">
        <p14:creationId xmlns:p14="http://schemas.microsoft.com/office/powerpoint/2010/main" val="33360794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AE5BA-4E9A-FA70-3846-DFC437BD4153}"/>
              </a:ext>
            </a:extLst>
          </p:cNvPr>
          <p:cNvSpPr>
            <a:spLocks noGrp="1"/>
          </p:cNvSpPr>
          <p:nvPr>
            <p:ph type="title"/>
          </p:nvPr>
        </p:nvSpPr>
        <p:spPr>
          <a:xfrm>
            <a:off x="838201" y="169452"/>
            <a:ext cx="10750570" cy="1514105"/>
          </a:xfrm>
        </p:spPr>
        <p:txBody>
          <a:bodyPr vert="horz" lIns="91440" tIns="45720" rIns="91440" bIns="45720" rtlCol="0" anchor="b">
            <a:normAutofit/>
          </a:bodyPr>
          <a:lstStyle/>
          <a:p>
            <a:pPr>
              <a:lnSpc>
                <a:spcPct val="90000"/>
              </a:lnSpc>
            </a:pPr>
            <a:r>
              <a:rPr lang="en-US" sz="5000" i="0">
                <a:effectLst/>
              </a:rPr>
              <a:t>CSS Demo - One HTML Page - Multiple Styles!</a:t>
            </a:r>
            <a:endParaRPr lang="en-US" sz="5000"/>
          </a:p>
        </p:txBody>
      </p:sp>
      <p:pic>
        <p:nvPicPr>
          <p:cNvPr id="5" name="Picture 4">
            <a:extLst>
              <a:ext uri="{FF2B5EF4-FFF2-40B4-BE49-F238E27FC236}">
                <a16:creationId xmlns:a16="http://schemas.microsoft.com/office/drawing/2014/main" id="{51DF7E88-9209-DE24-62F8-3632659BA0D7}"/>
              </a:ext>
            </a:extLst>
          </p:cNvPr>
          <p:cNvPicPr>
            <a:picLocks noChangeAspect="1"/>
          </p:cNvPicPr>
          <p:nvPr/>
        </p:nvPicPr>
        <p:blipFill>
          <a:blip r:embed="rId2"/>
          <a:stretch>
            <a:fillRect/>
          </a:stretch>
        </p:blipFill>
        <p:spPr>
          <a:xfrm>
            <a:off x="4143376" y="1853007"/>
            <a:ext cx="8048624" cy="5004991"/>
          </a:xfrm>
          <a:prstGeom prst="rect">
            <a:avLst/>
          </a:prstGeom>
        </p:spPr>
      </p:pic>
      <p:sp>
        <p:nvSpPr>
          <p:cNvPr id="11" name="Content Placeholder 3">
            <a:extLst>
              <a:ext uri="{FF2B5EF4-FFF2-40B4-BE49-F238E27FC236}">
                <a16:creationId xmlns:a16="http://schemas.microsoft.com/office/drawing/2014/main" id="{9AB93C69-933A-1C34-890C-DCD8E41366A1}"/>
              </a:ext>
            </a:extLst>
          </p:cNvPr>
          <p:cNvSpPr>
            <a:spLocks noGrp="1"/>
          </p:cNvSpPr>
          <p:nvPr>
            <p:ph idx="1"/>
          </p:nvPr>
        </p:nvSpPr>
        <p:spPr>
          <a:xfrm>
            <a:off x="683419" y="2603291"/>
            <a:ext cx="1919287" cy="825709"/>
          </a:xfrm>
        </p:spPr>
        <p:txBody>
          <a:bodyPr vert="horz" lIns="91440" tIns="45720" rIns="91440" bIns="45720" rtlCol="0" anchor="ctr">
            <a:normAutofit/>
          </a:bodyPr>
          <a:lstStyle/>
          <a:p>
            <a:r>
              <a:rPr lang="en-US" sz="1800" b="1" dirty="0">
                <a:solidFill>
                  <a:schemeClr val="tx2"/>
                </a:solidFill>
              </a:rPr>
              <a:t>Style 4</a:t>
            </a:r>
          </a:p>
        </p:txBody>
      </p:sp>
    </p:spTree>
    <p:extLst>
      <p:ext uri="{BB962C8B-B14F-4D97-AF65-F5344CB8AC3E}">
        <p14:creationId xmlns:p14="http://schemas.microsoft.com/office/powerpoint/2010/main" val="33337643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5A3114F-1B7D-02E9-8F87-BC0961463066}"/>
              </a:ext>
            </a:extLst>
          </p:cNvPr>
          <p:cNvSpPr>
            <a:spLocks noGrp="1"/>
          </p:cNvSpPr>
          <p:nvPr>
            <p:ph type="title"/>
          </p:nvPr>
        </p:nvSpPr>
        <p:spPr>
          <a:xfrm>
            <a:off x="838200" y="365125"/>
            <a:ext cx="10515600" cy="1325563"/>
          </a:xfrm>
        </p:spPr>
        <p:txBody>
          <a:bodyPr>
            <a:normAutofit/>
          </a:bodyPr>
          <a:lstStyle/>
          <a:p>
            <a:r>
              <a:rPr lang="en-IN" sz="4200" b="0" i="0">
                <a:effectLst/>
                <a:latin typeface="Segoe UI" panose="020B0502040204020203" pitchFamily="34" charset="0"/>
              </a:rPr>
              <a:t>Child Selector (&gt;)</a:t>
            </a:r>
            <a:br>
              <a:rPr lang="en-IN" sz="4200" b="0" i="0">
                <a:effectLst/>
                <a:latin typeface="Segoe UI" panose="020B0502040204020203" pitchFamily="34" charset="0"/>
              </a:rPr>
            </a:br>
            <a:endParaRPr lang="en-US" sz="4200"/>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F5CA86FC-FE15-ECB3-BC46-D7699333430E}"/>
              </a:ext>
            </a:extLst>
          </p:cNvPr>
          <p:cNvSpPr>
            <a:spLocks noGrp="1"/>
          </p:cNvSpPr>
          <p:nvPr>
            <p:ph idx="1"/>
          </p:nvPr>
        </p:nvSpPr>
        <p:spPr>
          <a:xfrm>
            <a:off x="838200" y="1929384"/>
            <a:ext cx="10515600" cy="4251960"/>
          </a:xfrm>
        </p:spPr>
        <p:txBody>
          <a:bodyPr>
            <a:normAutofit/>
          </a:bodyPr>
          <a:lstStyle/>
          <a:p>
            <a:r>
              <a:rPr lang="en-IN" sz="2200" b="0" i="0">
                <a:effectLst/>
                <a:latin typeface="Verdana" panose="020B0604030504040204" pitchFamily="34" charset="0"/>
              </a:rPr>
              <a:t>The child selector selects all elements that are the children of a specified element.</a:t>
            </a:r>
          </a:p>
          <a:p>
            <a:r>
              <a:rPr lang="en-IN" sz="2200" b="0" i="0">
                <a:effectLst/>
                <a:latin typeface="Verdana" panose="020B0604030504040204" pitchFamily="34" charset="0"/>
              </a:rPr>
              <a:t>The following example selects all &lt;p&gt; elements that are children of a &lt;div&gt; element:</a:t>
            </a:r>
          </a:p>
          <a:p>
            <a:r>
              <a:rPr lang="en-IN" sz="2200" b="0" i="0">
                <a:effectLst/>
                <a:latin typeface="Segoe UI" panose="020B0502040204020203" pitchFamily="34" charset="0"/>
              </a:rPr>
              <a:t>Example</a:t>
            </a:r>
          </a:p>
          <a:p>
            <a:r>
              <a:rPr lang="en-IN" sz="2200" b="0" i="0">
                <a:effectLst/>
                <a:latin typeface="Consolas" panose="020B0609020204030204" pitchFamily="49" charset="0"/>
              </a:rPr>
              <a:t>div &gt; p {</a:t>
            </a:r>
            <a:br>
              <a:rPr lang="en-IN" sz="2200" b="0" i="0">
                <a:effectLst/>
                <a:latin typeface="Consolas" panose="020B0609020204030204" pitchFamily="49" charset="0"/>
              </a:rPr>
            </a:br>
            <a:r>
              <a:rPr lang="en-IN" sz="2200" b="0" i="0">
                <a:effectLst/>
                <a:latin typeface="Consolas" panose="020B0609020204030204" pitchFamily="49" charset="0"/>
              </a:rPr>
              <a:t>  background-color: yellow;</a:t>
            </a:r>
            <a:br>
              <a:rPr lang="en-IN" sz="2200" b="0" i="0">
                <a:effectLst/>
                <a:latin typeface="Consolas" panose="020B0609020204030204" pitchFamily="49" charset="0"/>
              </a:rPr>
            </a:br>
            <a:r>
              <a:rPr lang="en-IN" sz="2200" b="0" i="0">
                <a:effectLst/>
                <a:latin typeface="Consolas" panose="020B0609020204030204" pitchFamily="49" charset="0"/>
              </a:rPr>
              <a:t>}</a:t>
            </a:r>
          </a:p>
          <a:p>
            <a:endParaRPr lang="en-US" sz="2200"/>
          </a:p>
        </p:txBody>
      </p:sp>
    </p:spTree>
    <p:extLst>
      <p:ext uri="{BB962C8B-B14F-4D97-AF65-F5344CB8AC3E}">
        <p14:creationId xmlns:p14="http://schemas.microsoft.com/office/powerpoint/2010/main" val="421061744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084E2C8-E411-1E35-FC8F-6A73D6019AC8}"/>
              </a:ext>
            </a:extLst>
          </p:cNvPr>
          <p:cNvPicPr>
            <a:picLocks noChangeAspect="1"/>
          </p:cNvPicPr>
          <p:nvPr/>
        </p:nvPicPr>
        <p:blipFill>
          <a:blip r:embed="rId2"/>
          <a:stretch>
            <a:fillRect/>
          </a:stretch>
        </p:blipFill>
        <p:spPr>
          <a:xfrm>
            <a:off x="198438" y="330200"/>
            <a:ext cx="9080500" cy="6527800"/>
          </a:xfrm>
          <a:prstGeom prst="rect">
            <a:avLst/>
          </a:prstGeom>
        </p:spPr>
      </p:pic>
      <p:pic>
        <p:nvPicPr>
          <p:cNvPr id="5" name="Picture 4">
            <a:extLst>
              <a:ext uri="{FF2B5EF4-FFF2-40B4-BE49-F238E27FC236}">
                <a16:creationId xmlns:a16="http://schemas.microsoft.com/office/drawing/2014/main" id="{7D5FD499-D249-8DFF-C81F-FA56B4E8BF6A}"/>
              </a:ext>
            </a:extLst>
          </p:cNvPr>
          <p:cNvPicPr>
            <a:picLocks noChangeAspect="1"/>
          </p:cNvPicPr>
          <p:nvPr/>
        </p:nvPicPr>
        <p:blipFill>
          <a:blip r:embed="rId3"/>
          <a:stretch>
            <a:fillRect/>
          </a:stretch>
        </p:blipFill>
        <p:spPr>
          <a:xfrm>
            <a:off x="4597400" y="0"/>
            <a:ext cx="7132638" cy="2735529"/>
          </a:xfrm>
          <a:prstGeom prst="rect">
            <a:avLst/>
          </a:prstGeom>
          <a:ln>
            <a:solidFill>
              <a:schemeClr val="tx1"/>
            </a:solidFill>
          </a:ln>
        </p:spPr>
      </p:pic>
    </p:spTree>
    <p:extLst>
      <p:ext uri="{BB962C8B-B14F-4D97-AF65-F5344CB8AC3E}">
        <p14:creationId xmlns:p14="http://schemas.microsoft.com/office/powerpoint/2010/main" val="90027918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F36D9C0-ACBE-2786-207D-07BCC79158CD}"/>
              </a:ext>
            </a:extLst>
          </p:cNvPr>
          <p:cNvSpPr>
            <a:spLocks noGrp="1"/>
          </p:cNvSpPr>
          <p:nvPr>
            <p:ph type="title"/>
          </p:nvPr>
        </p:nvSpPr>
        <p:spPr>
          <a:xfrm>
            <a:off x="838200" y="365125"/>
            <a:ext cx="10515600" cy="1325563"/>
          </a:xfrm>
        </p:spPr>
        <p:txBody>
          <a:bodyPr>
            <a:normAutofit/>
          </a:bodyPr>
          <a:lstStyle/>
          <a:p>
            <a:r>
              <a:rPr lang="en-IN" sz="4200" b="0" i="0">
                <a:effectLst/>
                <a:latin typeface="Segoe UI" panose="020B0502040204020203" pitchFamily="34" charset="0"/>
              </a:rPr>
              <a:t>Adjacent Sibling Selector (+)</a:t>
            </a:r>
            <a:br>
              <a:rPr lang="en-IN" sz="4200" b="0" i="0">
                <a:effectLst/>
                <a:latin typeface="Segoe UI" panose="020B0502040204020203" pitchFamily="34" charset="0"/>
              </a:rPr>
            </a:br>
            <a:endParaRPr lang="en-US" sz="4200"/>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254504C-0DBE-C300-2F27-CD8342EEA9BA}"/>
              </a:ext>
            </a:extLst>
          </p:cNvPr>
          <p:cNvSpPr>
            <a:spLocks noGrp="1"/>
          </p:cNvSpPr>
          <p:nvPr>
            <p:ph idx="1"/>
          </p:nvPr>
        </p:nvSpPr>
        <p:spPr>
          <a:xfrm>
            <a:off x="838200" y="1929384"/>
            <a:ext cx="10515600" cy="4251960"/>
          </a:xfrm>
        </p:spPr>
        <p:txBody>
          <a:bodyPr>
            <a:normAutofit/>
          </a:bodyPr>
          <a:lstStyle/>
          <a:p>
            <a:r>
              <a:rPr lang="en-IN" sz="2200" b="0" i="0">
                <a:effectLst/>
                <a:latin typeface="Verdana" panose="020B0604030504040204" pitchFamily="34" charset="0"/>
              </a:rPr>
              <a:t>The adjacent sibling selector is used to select an element that is directly after another specific element.</a:t>
            </a:r>
          </a:p>
          <a:p>
            <a:r>
              <a:rPr lang="en-IN" sz="2200" b="0" i="0">
                <a:effectLst/>
                <a:latin typeface="Verdana" panose="020B0604030504040204" pitchFamily="34" charset="0"/>
              </a:rPr>
              <a:t>Sibling elements must have the same parent element, and "adjacent" means "immediately following".</a:t>
            </a:r>
          </a:p>
          <a:p>
            <a:r>
              <a:rPr lang="en-IN" sz="2200" b="0" i="0">
                <a:effectLst/>
                <a:latin typeface="Verdana" panose="020B0604030504040204" pitchFamily="34" charset="0"/>
              </a:rPr>
              <a:t>The following example selects the first &lt;p&gt; element that are placed immediately after &lt;div&gt; elements:</a:t>
            </a:r>
          </a:p>
          <a:p>
            <a:pPr marL="0" indent="0">
              <a:buNone/>
            </a:pPr>
            <a:endParaRPr lang="en-IN" sz="2200" b="0" i="0">
              <a:effectLst/>
              <a:latin typeface="Segoe UI" panose="020B0502040204020203" pitchFamily="34" charset="0"/>
            </a:endParaRPr>
          </a:p>
          <a:p>
            <a:pPr marL="0" indent="0">
              <a:buNone/>
            </a:pPr>
            <a:r>
              <a:rPr lang="en-IN" sz="2200" b="0" i="0">
                <a:effectLst/>
                <a:latin typeface="Segoe UI" panose="020B0502040204020203" pitchFamily="34" charset="0"/>
              </a:rPr>
              <a:t>Example</a:t>
            </a:r>
          </a:p>
          <a:p>
            <a:pPr marL="0" indent="0">
              <a:buNone/>
            </a:pPr>
            <a:r>
              <a:rPr lang="en-IN" sz="2200" b="0" i="0">
                <a:effectLst/>
                <a:latin typeface="Consolas" panose="020B0609020204030204" pitchFamily="49" charset="0"/>
              </a:rPr>
              <a:t>div + p {</a:t>
            </a:r>
            <a:br>
              <a:rPr lang="en-IN" sz="2200" b="0" i="0">
                <a:effectLst/>
                <a:latin typeface="Consolas" panose="020B0609020204030204" pitchFamily="49" charset="0"/>
              </a:rPr>
            </a:br>
            <a:r>
              <a:rPr lang="en-IN" sz="2200" b="0" i="0">
                <a:effectLst/>
                <a:latin typeface="Consolas" panose="020B0609020204030204" pitchFamily="49" charset="0"/>
              </a:rPr>
              <a:t>  background-color: yellow;</a:t>
            </a:r>
            <a:br>
              <a:rPr lang="en-IN" sz="2200" b="0" i="0">
                <a:effectLst/>
                <a:latin typeface="Consolas" panose="020B0609020204030204" pitchFamily="49" charset="0"/>
              </a:rPr>
            </a:br>
            <a:r>
              <a:rPr lang="en-IN" sz="2200" b="0" i="0">
                <a:effectLst/>
                <a:latin typeface="Consolas" panose="020B0609020204030204" pitchFamily="49" charset="0"/>
              </a:rPr>
              <a:t>}</a:t>
            </a:r>
          </a:p>
          <a:p>
            <a:endParaRPr lang="en-US" sz="2200"/>
          </a:p>
        </p:txBody>
      </p:sp>
    </p:spTree>
    <p:extLst>
      <p:ext uri="{BB962C8B-B14F-4D97-AF65-F5344CB8AC3E}">
        <p14:creationId xmlns:p14="http://schemas.microsoft.com/office/powerpoint/2010/main" val="152564924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63CF2E6-1BE0-985D-CFD5-5439F1C0E85A}"/>
              </a:ext>
            </a:extLst>
          </p:cNvPr>
          <p:cNvPicPr>
            <a:picLocks noChangeAspect="1"/>
          </p:cNvPicPr>
          <p:nvPr/>
        </p:nvPicPr>
        <p:blipFill>
          <a:blip r:embed="rId2"/>
          <a:stretch>
            <a:fillRect/>
          </a:stretch>
        </p:blipFill>
        <p:spPr>
          <a:xfrm>
            <a:off x="-19050" y="0"/>
            <a:ext cx="12211050" cy="6743699"/>
          </a:xfrm>
          <a:prstGeom prst="rect">
            <a:avLst/>
          </a:prstGeom>
        </p:spPr>
      </p:pic>
    </p:spTree>
    <p:extLst>
      <p:ext uri="{BB962C8B-B14F-4D97-AF65-F5344CB8AC3E}">
        <p14:creationId xmlns:p14="http://schemas.microsoft.com/office/powerpoint/2010/main" val="374478744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B2BC7D6-4DEC-058D-478E-4E27B12683CB}"/>
              </a:ext>
            </a:extLst>
          </p:cNvPr>
          <p:cNvSpPr>
            <a:spLocks noGrp="1"/>
          </p:cNvSpPr>
          <p:nvPr>
            <p:ph type="title"/>
          </p:nvPr>
        </p:nvSpPr>
        <p:spPr>
          <a:xfrm>
            <a:off x="838200" y="365125"/>
            <a:ext cx="10515600" cy="1325563"/>
          </a:xfrm>
        </p:spPr>
        <p:txBody>
          <a:bodyPr>
            <a:normAutofit/>
          </a:bodyPr>
          <a:lstStyle/>
          <a:p>
            <a:r>
              <a:rPr lang="en-IN" sz="4200" b="0" i="0">
                <a:effectLst/>
                <a:latin typeface="Segoe UI" panose="020B0502040204020203" pitchFamily="34" charset="0"/>
              </a:rPr>
              <a:t>General Sibling Selector (~)</a:t>
            </a:r>
            <a:br>
              <a:rPr lang="en-IN" sz="4200" b="0" i="0">
                <a:effectLst/>
                <a:latin typeface="Segoe UI" panose="020B0502040204020203" pitchFamily="34" charset="0"/>
              </a:rPr>
            </a:br>
            <a:endParaRPr lang="en-US" sz="4200"/>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936E02A1-6F9C-7A24-C57F-CAA475241222}"/>
              </a:ext>
            </a:extLst>
          </p:cNvPr>
          <p:cNvSpPr>
            <a:spLocks noGrp="1"/>
          </p:cNvSpPr>
          <p:nvPr>
            <p:ph idx="1"/>
          </p:nvPr>
        </p:nvSpPr>
        <p:spPr>
          <a:xfrm>
            <a:off x="838200" y="1929384"/>
            <a:ext cx="10515600" cy="4251960"/>
          </a:xfrm>
        </p:spPr>
        <p:txBody>
          <a:bodyPr>
            <a:normAutofit/>
          </a:bodyPr>
          <a:lstStyle/>
          <a:p>
            <a:r>
              <a:rPr lang="en-IN" sz="2200" b="0" i="0">
                <a:effectLst/>
                <a:latin typeface="Verdana" panose="020B0604030504040204" pitchFamily="34" charset="0"/>
              </a:rPr>
              <a:t>The general sibling selector selects all elements that are next siblings of a specified element.</a:t>
            </a:r>
          </a:p>
          <a:p>
            <a:r>
              <a:rPr lang="en-IN" sz="2200" b="0" i="0">
                <a:effectLst/>
                <a:latin typeface="Verdana" panose="020B0604030504040204" pitchFamily="34" charset="0"/>
              </a:rPr>
              <a:t>The following example selects all &lt;p&gt; elements that are next siblings of &lt;div&gt; elements: </a:t>
            </a:r>
          </a:p>
          <a:p>
            <a:pPr marL="0" indent="0">
              <a:buNone/>
            </a:pPr>
            <a:r>
              <a:rPr lang="en-IN" sz="2200" b="0" i="0">
                <a:effectLst/>
                <a:latin typeface="Segoe UI" panose="020B0502040204020203" pitchFamily="34" charset="0"/>
              </a:rPr>
              <a:t>Example</a:t>
            </a:r>
          </a:p>
          <a:p>
            <a:pPr marL="0" indent="0">
              <a:buNone/>
            </a:pPr>
            <a:r>
              <a:rPr lang="en-IN" sz="2200" b="0" i="0">
                <a:effectLst/>
                <a:latin typeface="Consolas" panose="020B0609020204030204" pitchFamily="49" charset="0"/>
              </a:rPr>
              <a:t>div ~ p {</a:t>
            </a:r>
            <a:br>
              <a:rPr lang="en-IN" sz="2200" b="0" i="0">
                <a:effectLst/>
                <a:latin typeface="Consolas" panose="020B0609020204030204" pitchFamily="49" charset="0"/>
              </a:rPr>
            </a:br>
            <a:r>
              <a:rPr lang="en-IN" sz="2200" b="0" i="0">
                <a:effectLst/>
                <a:latin typeface="Consolas" panose="020B0609020204030204" pitchFamily="49" charset="0"/>
              </a:rPr>
              <a:t>  background-color: yellow;</a:t>
            </a:r>
            <a:br>
              <a:rPr lang="en-IN" sz="2200" b="0" i="0">
                <a:effectLst/>
                <a:latin typeface="Consolas" panose="020B0609020204030204" pitchFamily="49" charset="0"/>
              </a:rPr>
            </a:br>
            <a:r>
              <a:rPr lang="en-IN" sz="2200" b="0" i="0">
                <a:effectLst/>
                <a:latin typeface="Consolas" panose="020B0609020204030204" pitchFamily="49" charset="0"/>
              </a:rPr>
              <a:t>}</a:t>
            </a:r>
          </a:p>
          <a:p>
            <a:endParaRPr lang="en-US" sz="2200"/>
          </a:p>
        </p:txBody>
      </p:sp>
    </p:spTree>
    <p:extLst>
      <p:ext uri="{BB962C8B-B14F-4D97-AF65-F5344CB8AC3E}">
        <p14:creationId xmlns:p14="http://schemas.microsoft.com/office/powerpoint/2010/main" val="148009011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9997D53-5525-3358-8794-1E0E98435EBD}"/>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55464830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B4AF2B6-709E-B4AD-7F42-1FD6AC009D7F}"/>
              </a:ext>
            </a:extLst>
          </p:cNvPr>
          <p:cNvSpPr>
            <a:spLocks noGrp="1"/>
          </p:cNvSpPr>
          <p:nvPr>
            <p:ph type="title"/>
          </p:nvPr>
        </p:nvSpPr>
        <p:spPr>
          <a:xfrm>
            <a:off x="838200" y="365125"/>
            <a:ext cx="10515600" cy="1325563"/>
          </a:xfrm>
        </p:spPr>
        <p:txBody>
          <a:bodyPr>
            <a:normAutofit/>
          </a:bodyPr>
          <a:lstStyle/>
          <a:p>
            <a:r>
              <a:rPr lang="en-IN" sz="4200" b="0" i="0">
                <a:effectLst/>
                <a:latin typeface="Segoe UI" panose="020B0502040204020203" pitchFamily="34" charset="0"/>
              </a:rPr>
              <a:t>CSS RGB Colors</a:t>
            </a:r>
            <a:br>
              <a:rPr lang="en-IN" sz="4200" b="0" i="0">
                <a:effectLst/>
                <a:latin typeface="Segoe UI" panose="020B0502040204020203" pitchFamily="34" charset="0"/>
              </a:rPr>
            </a:br>
            <a:endParaRPr lang="en-US" sz="4200"/>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FCD7F4E3-B8E5-964C-06D2-A2DF78BC04F9}"/>
              </a:ext>
            </a:extLst>
          </p:cNvPr>
          <p:cNvSpPr>
            <a:spLocks noGrp="1"/>
          </p:cNvSpPr>
          <p:nvPr>
            <p:ph idx="1"/>
          </p:nvPr>
        </p:nvSpPr>
        <p:spPr>
          <a:xfrm>
            <a:off x="669036" y="1695661"/>
            <a:ext cx="10515600" cy="4797214"/>
          </a:xfrm>
        </p:spPr>
        <p:txBody>
          <a:bodyPr>
            <a:noAutofit/>
          </a:bodyPr>
          <a:lstStyle/>
          <a:p>
            <a:r>
              <a:rPr lang="en-IN" sz="2400" b="0" i="0" dirty="0">
                <a:effectLst/>
                <a:latin typeface="Times New Roman" panose="02020603050405020304" pitchFamily="18" charset="0"/>
                <a:cs typeface="Times New Roman" panose="02020603050405020304" pitchFamily="18" charset="0"/>
              </a:rPr>
              <a:t>An RGB </a:t>
            </a:r>
            <a:r>
              <a:rPr lang="en-IN" sz="2400" b="0" i="0" dirty="0" err="1">
                <a:effectLst/>
                <a:latin typeface="Times New Roman" panose="02020603050405020304" pitchFamily="18" charset="0"/>
                <a:cs typeface="Times New Roman" panose="02020603050405020304" pitchFamily="18" charset="0"/>
              </a:rPr>
              <a:t>color</a:t>
            </a:r>
            <a:r>
              <a:rPr lang="en-IN" sz="2400" b="0" i="0" dirty="0">
                <a:effectLst/>
                <a:latin typeface="Times New Roman" panose="02020603050405020304" pitchFamily="18" charset="0"/>
                <a:cs typeface="Times New Roman" panose="02020603050405020304" pitchFamily="18" charset="0"/>
              </a:rPr>
              <a:t> value represents RED, GREEN, and BLUE light sources.</a:t>
            </a:r>
          </a:p>
          <a:p>
            <a:r>
              <a:rPr lang="en-IN" sz="2400" b="0" i="0" dirty="0">
                <a:effectLst/>
                <a:latin typeface="Times New Roman" panose="02020603050405020304" pitchFamily="18" charset="0"/>
                <a:cs typeface="Times New Roman" panose="02020603050405020304" pitchFamily="18" charset="0"/>
              </a:rPr>
              <a:t>RGB Value</a:t>
            </a:r>
          </a:p>
          <a:p>
            <a:r>
              <a:rPr lang="en-IN" sz="2400" b="0" i="0" dirty="0">
                <a:effectLst/>
                <a:latin typeface="Times New Roman" panose="02020603050405020304" pitchFamily="18" charset="0"/>
                <a:cs typeface="Times New Roman" panose="02020603050405020304" pitchFamily="18" charset="0"/>
              </a:rPr>
              <a:t>In CSS, a </a:t>
            </a:r>
            <a:r>
              <a:rPr lang="en-IN" sz="2400" b="0" i="0" dirty="0" err="1">
                <a:effectLst/>
                <a:latin typeface="Times New Roman" panose="02020603050405020304" pitchFamily="18" charset="0"/>
                <a:cs typeface="Times New Roman" panose="02020603050405020304" pitchFamily="18" charset="0"/>
              </a:rPr>
              <a:t>color</a:t>
            </a:r>
            <a:r>
              <a:rPr lang="en-IN" sz="2400" b="0" i="0" dirty="0">
                <a:effectLst/>
                <a:latin typeface="Times New Roman" panose="02020603050405020304" pitchFamily="18" charset="0"/>
                <a:cs typeface="Times New Roman" panose="02020603050405020304" pitchFamily="18" charset="0"/>
              </a:rPr>
              <a:t> can be specified as an RGB value, using this formula:</a:t>
            </a:r>
          </a:p>
          <a:p>
            <a:pPr marL="0" indent="0">
              <a:buNone/>
            </a:pPr>
            <a:r>
              <a:rPr lang="en-IN" sz="2400" b="1" i="0" dirty="0" err="1">
                <a:effectLst/>
                <a:latin typeface="Times New Roman" panose="02020603050405020304" pitchFamily="18" charset="0"/>
                <a:cs typeface="Times New Roman" panose="02020603050405020304" pitchFamily="18" charset="0"/>
              </a:rPr>
              <a:t>rgb</a:t>
            </a:r>
            <a:r>
              <a:rPr lang="en-IN" sz="2400" b="1" i="0" dirty="0">
                <a:effectLst/>
                <a:latin typeface="Times New Roman" panose="02020603050405020304" pitchFamily="18" charset="0"/>
                <a:cs typeface="Times New Roman" panose="02020603050405020304" pitchFamily="18" charset="0"/>
              </a:rPr>
              <a:t>(</a:t>
            </a:r>
            <a:r>
              <a:rPr lang="en-IN" sz="2400" b="1" i="1" dirty="0">
                <a:effectLst/>
                <a:latin typeface="Times New Roman" panose="02020603050405020304" pitchFamily="18" charset="0"/>
                <a:cs typeface="Times New Roman" panose="02020603050405020304" pitchFamily="18" charset="0"/>
              </a:rPr>
              <a:t>red,</a:t>
            </a:r>
            <a:r>
              <a:rPr lang="en-IN" sz="2400" b="1" i="0" dirty="0">
                <a:effectLst/>
                <a:latin typeface="Times New Roman" panose="02020603050405020304" pitchFamily="18" charset="0"/>
                <a:cs typeface="Times New Roman" panose="02020603050405020304" pitchFamily="18" charset="0"/>
              </a:rPr>
              <a:t> </a:t>
            </a:r>
            <a:r>
              <a:rPr lang="en-IN" sz="2400" b="1" i="1" dirty="0">
                <a:effectLst/>
                <a:latin typeface="Times New Roman" panose="02020603050405020304" pitchFamily="18" charset="0"/>
                <a:cs typeface="Times New Roman" panose="02020603050405020304" pitchFamily="18" charset="0"/>
              </a:rPr>
              <a:t>green</a:t>
            </a:r>
            <a:r>
              <a:rPr lang="en-IN" sz="2400" b="1" i="0" dirty="0">
                <a:effectLst/>
                <a:latin typeface="Times New Roman" panose="02020603050405020304" pitchFamily="18" charset="0"/>
                <a:cs typeface="Times New Roman" panose="02020603050405020304" pitchFamily="18" charset="0"/>
              </a:rPr>
              <a:t>, </a:t>
            </a:r>
            <a:r>
              <a:rPr lang="en-IN" sz="2400" b="1" i="1" dirty="0">
                <a:effectLst/>
                <a:latin typeface="Times New Roman" panose="02020603050405020304" pitchFamily="18" charset="0"/>
                <a:cs typeface="Times New Roman" panose="02020603050405020304" pitchFamily="18" charset="0"/>
              </a:rPr>
              <a:t>blue</a:t>
            </a:r>
            <a:r>
              <a:rPr lang="en-IN" sz="2400" b="1" i="0" dirty="0">
                <a:effectLst/>
                <a:latin typeface="Times New Roman" panose="02020603050405020304" pitchFamily="18" charset="0"/>
                <a:cs typeface="Times New Roman" panose="02020603050405020304" pitchFamily="18" charset="0"/>
              </a:rPr>
              <a:t>)</a:t>
            </a:r>
          </a:p>
          <a:p>
            <a:r>
              <a:rPr lang="en-IN" sz="2400" b="0" i="0" dirty="0">
                <a:effectLst/>
                <a:latin typeface="Times New Roman" panose="02020603050405020304" pitchFamily="18" charset="0"/>
                <a:cs typeface="Times New Roman" panose="02020603050405020304" pitchFamily="18" charset="0"/>
              </a:rPr>
              <a:t>Each parameter (red, green, and blue) defines the intensity of the </a:t>
            </a:r>
            <a:r>
              <a:rPr lang="en-IN" sz="2400" b="0" i="0" dirty="0" err="1">
                <a:effectLst/>
                <a:latin typeface="Times New Roman" panose="02020603050405020304" pitchFamily="18" charset="0"/>
                <a:cs typeface="Times New Roman" panose="02020603050405020304" pitchFamily="18" charset="0"/>
              </a:rPr>
              <a:t>color</a:t>
            </a:r>
            <a:r>
              <a:rPr lang="en-IN" sz="2400" b="0" i="0" dirty="0">
                <a:effectLst/>
                <a:latin typeface="Times New Roman" panose="02020603050405020304" pitchFamily="18" charset="0"/>
                <a:cs typeface="Times New Roman" panose="02020603050405020304" pitchFamily="18" charset="0"/>
              </a:rPr>
              <a:t> between 0 and 255.</a:t>
            </a:r>
          </a:p>
          <a:p>
            <a:r>
              <a:rPr lang="en-IN" sz="2400" b="0" i="0" dirty="0">
                <a:effectLst/>
                <a:latin typeface="Times New Roman" panose="02020603050405020304" pitchFamily="18" charset="0"/>
                <a:cs typeface="Times New Roman" panose="02020603050405020304" pitchFamily="18" charset="0"/>
              </a:rPr>
              <a:t>For example, </a:t>
            </a:r>
            <a:r>
              <a:rPr lang="en-IN" sz="2400" b="0" i="0" dirty="0" err="1">
                <a:effectLst/>
                <a:latin typeface="Times New Roman" panose="02020603050405020304" pitchFamily="18" charset="0"/>
                <a:cs typeface="Times New Roman" panose="02020603050405020304" pitchFamily="18" charset="0"/>
              </a:rPr>
              <a:t>rgb</a:t>
            </a:r>
            <a:r>
              <a:rPr lang="en-IN" sz="2400" b="0" i="0" dirty="0">
                <a:effectLst/>
                <a:latin typeface="Times New Roman" panose="02020603050405020304" pitchFamily="18" charset="0"/>
                <a:cs typeface="Times New Roman" panose="02020603050405020304" pitchFamily="18" charset="0"/>
              </a:rPr>
              <a:t>(255, 0, 0) is displayed as red, because red is set to its highest value (255) and the others are set to 0.</a:t>
            </a:r>
          </a:p>
          <a:p>
            <a:r>
              <a:rPr lang="en-IN" sz="2400" b="0" i="0" dirty="0">
                <a:effectLst/>
                <a:latin typeface="Times New Roman" panose="02020603050405020304" pitchFamily="18" charset="0"/>
                <a:cs typeface="Times New Roman" panose="02020603050405020304" pitchFamily="18" charset="0"/>
              </a:rPr>
              <a:t>To display black, set all </a:t>
            </a:r>
            <a:r>
              <a:rPr lang="en-IN" sz="2400" b="0" i="0" dirty="0" err="1">
                <a:effectLst/>
                <a:latin typeface="Times New Roman" panose="02020603050405020304" pitchFamily="18" charset="0"/>
                <a:cs typeface="Times New Roman" panose="02020603050405020304" pitchFamily="18" charset="0"/>
              </a:rPr>
              <a:t>color</a:t>
            </a:r>
            <a:r>
              <a:rPr lang="en-IN" sz="2400" b="0" i="0" dirty="0">
                <a:effectLst/>
                <a:latin typeface="Times New Roman" panose="02020603050405020304" pitchFamily="18" charset="0"/>
                <a:cs typeface="Times New Roman" panose="02020603050405020304" pitchFamily="18" charset="0"/>
              </a:rPr>
              <a:t> parameters to 0, like this: </a:t>
            </a:r>
            <a:r>
              <a:rPr lang="en-IN" sz="2400" b="0" i="0" dirty="0" err="1">
                <a:effectLst/>
                <a:latin typeface="Times New Roman" panose="02020603050405020304" pitchFamily="18" charset="0"/>
                <a:cs typeface="Times New Roman" panose="02020603050405020304" pitchFamily="18" charset="0"/>
              </a:rPr>
              <a:t>rgb</a:t>
            </a:r>
            <a:r>
              <a:rPr lang="en-IN" sz="2400" b="0" i="0" dirty="0">
                <a:effectLst/>
                <a:latin typeface="Times New Roman" panose="02020603050405020304" pitchFamily="18" charset="0"/>
                <a:cs typeface="Times New Roman" panose="02020603050405020304" pitchFamily="18" charset="0"/>
              </a:rPr>
              <a:t>(0, 0, 0).</a:t>
            </a:r>
          </a:p>
          <a:p>
            <a:r>
              <a:rPr lang="en-IN" sz="2400" b="0" i="0" dirty="0">
                <a:effectLst/>
                <a:latin typeface="Times New Roman" panose="02020603050405020304" pitchFamily="18" charset="0"/>
                <a:cs typeface="Times New Roman" panose="02020603050405020304" pitchFamily="18" charset="0"/>
              </a:rPr>
              <a:t>To display white, set all </a:t>
            </a:r>
            <a:r>
              <a:rPr lang="en-IN" sz="2400" b="0" i="0" dirty="0" err="1">
                <a:effectLst/>
                <a:latin typeface="Times New Roman" panose="02020603050405020304" pitchFamily="18" charset="0"/>
                <a:cs typeface="Times New Roman" panose="02020603050405020304" pitchFamily="18" charset="0"/>
              </a:rPr>
              <a:t>color</a:t>
            </a:r>
            <a:r>
              <a:rPr lang="en-IN" sz="2400" b="0" i="0" dirty="0">
                <a:effectLst/>
                <a:latin typeface="Times New Roman" panose="02020603050405020304" pitchFamily="18" charset="0"/>
                <a:cs typeface="Times New Roman" panose="02020603050405020304" pitchFamily="18" charset="0"/>
              </a:rPr>
              <a:t> parameters to 255, like this: </a:t>
            </a:r>
            <a:r>
              <a:rPr lang="en-IN" sz="2400" b="0" i="0" dirty="0" err="1">
                <a:effectLst/>
                <a:latin typeface="Times New Roman" panose="02020603050405020304" pitchFamily="18" charset="0"/>
                <a:cs typeface="Times New Roman" panose="02020603050405020304" pitchFamily="18" charset="0"/>
              </a:rPr>
              <a:t>rgb</a:t>
            </a:r>
            <a:r>
              <a:rPr lang="en-IN" sz="2400" b="0" i="0" dirty="0">
                <a:effectLst/>
                <a:latin typeface="Times New Roman" panose="02020603050405020304" pitchFamily="18" charset="0"/>
                <a:cs typeface="Times New Roman" panose="02020603050405020304" pitchFamily="18" charset="0"/>
              </a:rPr>
              <a:t>(255, 255, 255).</a:t>
            </a:r>
          </a:p>
          <a:p>
            <a:r>
              <a:rPr lang="en-IN" sz="2400" b="0" i="0" dirty="0">
                <a:effectLst/>
                <a:latin typeface="Times New Roman" panose="02020603050405020304" pitchFamily="18" charset="0"/>
                <a:cs typeface="Times New Roman" panose="02020603050405020304" pitchFamily="18" charset="0"/>
              </a:rPr>
              <a:t>Experiment by mixing the RGB values </a:t>
            </a:r>
            <a:r>
              <a:rPr lang="en-IN" sz="2400" dirty="0">
                <a:latin typeface="Times New Roman" panose="02020603050405020304" pitchFamily="18" charset="0"/>
                <a:cs typeface="Times New Roman" panose="02020603050405020304" pitchFamily="18" charset="0"/>
              </a:rPr>
              <a:t>is presented in next slide.</a:t>
            </a:r>
            <a:endParaRPr lang="en-IN" sz="2400" b="0" i="0" dirty="0">
              <a:effectLst/>
              <a:latin typeface="Times New Roman" panose="02020603050405020304" pitchFamily="18" charset="0"/>
              <a:cs typeface="Times New Roman" panose="02020603050405020304" pitchFamily="18" charset="0"/>
            </a:endParaRPr>
          </a:p>
          <a:p>
            <a:pPr marL="0" indent="0">
              <a:buNone/>
            </a:pPr>
            <a:br>
              <a:rPr lang="en-IN" sz="2400" dirty="0">
                <a:latin typeface="Times New Roman" panose="02020603050405020304" pitchFamily="18" charset="0"/>
                <a:cs typeface="Times New Roman" panose="02020603050405020304" pitchFamily="18" charset="0"/>
              </a:rPr>
            </a:b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6697001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B2BF2C-8944-D6A4-E7C8-9238F9E62190}"/>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D6652CB3-79F7-F9C7-DD6E-673F2FEA22B0}"/>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02609705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C161884-4A9B-2E1F-AEB2-199A9194FE7A}"/>
              </a:ext>
            </a:extLst>
          </p:cNvPr>
          <p:cNvSpPr>
            <a:spLocks noGrp="1"/>
          </p:cNvSpPr>
          <p:nvPr>
            <p:ph idx="1"/>
          </p:nvPr>
        </p:nvSpPr>
        <p:spPr>
          <a:xfrm>
            <a:off x="409575" y="196849"/>
            <a:ext cx="10515600" cy="5946775"/>
          </a:xfrm>
        </p:spPr>
        <p:txBody>
          <a:bodyPr>
            <a:noAutofit/>
          </a:bodyPr>
          <a:lstStyle/>
          <a:p>
            <a:pPr marL="0" indent="0">
              <a:buNone/>
            </a:pPr>
            <a:r>
              <a:rPr lang="en-US" sz="2400" dirty="0"/>
              <a:t>&lt;!DOCTYPE html&gt;</a:t>
            </a:r>
          </a:p>
          <a:p>
            <a:pPr marL="0" indent="0">
              <a:buNone/>
            </a:pPr>
            <a:r>
              <a:rPr lang="en-US" sz="2400" dirty="0"/>
              <a:t>&lt;html&gt;</a:t>
            </a:r>
          </a:p>
          <a:p>
            <a:pPr marL="0" indent="0">
              <a:buNone/>
            </a:pPr>
            <a:r>
              <a:rPr lang="en-US" sz="2400" dirty="0"/>
              <a:t>&lt;body&gt;</a:t>
            </a:r>
          </a:p>
          <a:p>
            <a:pPr marL="0" indent="0">
              <a:buNone/>
            </a:pPr>
            <a:r>
              <a:rPr lang="en-US" sz="2400" dirty="0"/>
              <a:t>&lt;h1&gt;Specify colors using RGB values&lt;/h1&gt;</a:t>
            </a:r>
          </a:p>
          <a:p>
            <a:pPr marL="0" indent="0">
              <a:buNone/>
            </a:pPr>
            <a:r>
              <a:rPr lang="en-US" sz="2400" dirty="0"/>
              <a:t>&lt;h2 style="</a:t>
            </a:r>
            <a:r>
              <a:rPr lang="en-US" sz="2400" dirty="0" err="1"/>
              <a:t>background-color:rgb</a:t>
            </a:r>
            <a:r>
              <a:rPr lang="en-US" sz="2400" dirty="0"/>
              <a:t>(255, 0, 0);"&gt;</a:t>
            </a:r>
            <a:r>
              <a:rPr lang="en-US" sz="2400" dirty="0" err="1"/>
              <a:t>rgb</a:t>
            </a:r>
            <a:r>
              <a:rPr lang="en-US" sz="2400" dirty="0"/>
              <a:t>(255, 0, 0)&lt;/h2&gt;</a:t>
            </a:r>
          </a:p>
          <a:p>
            <a:pPr marL="0" indent="0">
              <a:buNone/>
            </a:pPr>
            <a:r>
              <a:rPr lang="en-US" sz="2400" dirty="0"/>
              <a:t>&lt;h2 style="</a:t>
            </a:r>
            <a:r>
              <a:rPr lang="en-US" sz="2400" dirty="0" err="1"/>
              <a:t>background-color:rgb</a:t>
            </a:r>
            <a:r>
              <a:rPr lang="en-US" sz="2400" dirty="0"/>
              <a:t>(0, 0, 255);"&gt;</a:t>
            </a:r>
            <a:r>
              <a:rPr lang="en-US" sz="2400" dirty="0" err="1"/>
              <a:t>rgb</a:t>
            </a:r>
            <a:r>
              <a:rPr lang="en-US" sz="2400" dirty="0"/>
              <a:t>(0, 0, 255)&lt;/h2&gt;</a:t>
            </a:r>
          </a:p>
          <a:p>
            <a:pPr marL="0" indent="0">
              <a:buNone/>
            </a:pPr>
            <a:r>
              <a:rPr lang="en-US" sz="2400" dirty="0"/>
              <a:t>&lt;h2 style="</a:t>
            </a:r>
            <a:r>
              <a:rPr lang="en-US" sz="2400" dirty="0" err="1"/>
              <a:t>background-color:rgb</a:t>
            </a:r>
            <a:r>
              <a:rPr lang="en-US" sz="2400" dirty="0"/>
              <a:t>(60, 179, 113);"&gt;</a:t>
            </a:r>
            <a:r>
              <a:rPr lang="en-US" sz="2400" dirty="0" err="1"/>
              <a:t>rgb</a:t>
            </a:r>
            <a:r>
              <a:rPr lang="en-US" sz="2400" dirty="0"/>
              <a:t>(60, 179, 113)&lt;/h2&gt;</a:t>
            </a:r>
          </a:p>
          <a:p>
            <a:pPr marL="0" indent="0">
              <a:buNone/>
            </a:pPr>
            <a:r>
              <a:rPr lang="en-US" sz="2400" dirty="0"/>
              <a:t>&lt;h2 style="</a:t>
            </a:r>
            <a:r>
              <a:rPr lang="en-US" sz="2400" dirty="0" err="1"/>
              <a:t>background-color:rgb</a:t>
            </a:r>
            <a:r>
              <a:rPr lang="en-US" sz="2400" dirty="0"/>
              <a:t>(238, 130, 238);"&gt;</a:t>
            </a:r>
            <a:r>
              <a:rPr lang="en-US" sz="2400" dirty="0" err="1"/>
              <a:t>rgb</a:t>
            </a:r>
            <a:r>
              <a:rPr lang="en-US" sz="2400" dirty="0"/>
              <a:t>(238, 130, 238)&lt;/h2&gt;</a:t>
            </a:r>
          </a:p>
          <a:p>
            <a:pPr marL="0" indent="0">
              <a:buNone/>
            </a:pPr>
            <a:r>
              <a:rPr lang="en-US" sz="2400" dirty="0"/>
              <a:t>&lt;h2 style="</a:t>
            </a:r>
            <a:r>
              <a:rPr lang="en-US" sz="2400" dirty="0" err="1"/>
              <a:t>background-color:rgb</a:t>
            </a:r>
            <a:r>
              <a:rPr lang="en-US" sz="2400" dirty="0"/>
              <a:t>(255, 165, 0);"&gt;</a:t>
            </a:r>
            <a:r>
              <a:rPr lang="en-US" sz="2400" dirty="0" err="1"/>
              <a:t>rgb</a:t>
            </a:r>
            <a:r>
              <a:rPr lang="en-US" sz="2400" dirty="0"/>
              <a:t>(255, 165, 0)&lt;/h2&gt;</a:t>
            </a:r>
          </a:p>
          <a:p>
            <a:pPr marL="0" indent="0">
              <a:buNone/>
            </a:pPr>
            <a:r>
              <a:rPr lang="en-US" sz="2400" dirty="0"/>
              <a:t>&lt;h2 style="</a:t>
            </a:r>
            <a:r>
              <a:rPr lang="en-US" sz="2400" dirty="0" err="1"/>
              <a:t>background-color:rgb</a:t>
            </a:r>
            <a:r>
              <a:rPr lang="en-US" sz="2400" dirty="0"/>
              <a:t>(106, 90, 205);"&gt;</a:t>
            </a:r>
            <a:r>
              <a:rPr lang="en-US" sz="2400" dirty="0" err="1"/>
              <a:t>rgb</a:t>
            </a:r>
            <a:r>
              <a:rPr lang="en-US" sz="2400" dirty="0"/>
              <a:t>(106, 90, 205)&lt;/h2&gt;</a:t>
            </a:r>
          </a:p>
          <a:p>
            <a:pPr marL="0" indent="0">
              <a:buNone/>
            </a:pPr>
            <a:endParaRPr lang="en-US" sz="2400" dirty="0"/>
          </a:p>
          <a:p>
            <a:pPr marL="0" indent="0">
              <a:buNone/>
            </a:pPr>
            <a:r>
              <a:rPr lang="en-US" sz="2400" dirty="0"/>
              <a:t>&lt;/body&gt;</a:t>
            </a:r>
          </a:p>
          <a:p>
            <a:pPr marL="0" indent="0">
              <a:buNone/>
            </a:pPr>
            <a:r>
              <a:rPr lang="en-US" sz="2400" dirty="0"/>
              <a:t>&lt;/html&gt;</a:t>
            </a:r>
          </a:p>
          <a:p>
            <a:pPr marL="0" indent="0">
              <a:buNone/>
            </a:pPr>
            <a:endParaRPr lang="en-US" sz="2400" dirty="0"/>
          </a:p>
          <a:p>
            <a:pPr marL="0" indent="0">
              <a:buNone/>
            </a:pPr>
            <a:endParaRPr lang="en-US" sz="2400" dirty="0"/>
          </a:p>
          <a:p>
            <a:pPr marL="0" indent="0">
              <a:buNone/>
            </a:pPr>
            <a:endParaRPr lang="en-US" sz="2400" dirty="0"/>
          </a:p>
        </p:txBody>
      </p:sp>
    </p:spTree>
    <p:extLst>
      <p:ext uri="{BB962C8B-B14F-4D97-AF65-F5344CB8AC3E}">
        <p14:creationId xmlns:p14="http://schemas.microsoft.com/office/powerpoint/2010/main" val="340736070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BF5F7A2-3F05-AF22-BE48-F999A985C311}"/>
              </a:ext>
            </a:extLst>
          </p:cNvPr>
          <p:cNvPicPr>
            <a:picLocks noChangeAspect="1"/>
          </p:cNvPicPr>
          <p:nvPr/>
        </p:nvPicPr>
        <p:blipFill>
          <a:blip r:embed="rId2"/>
          <a:stretch>
            <a:fillRect/>
          </a:stretch>
        </p:blipFill>
        <p:spPr>
          <a:xfrm>
            <a:off x="1574800" y="1371600"/>
            <a:ext cx="9042400" cy="4114800"/>
          </a:xfrm>
          <a:prstGeom prst="rect">
            <a:avLst/>
          </a:prstGeom>
        </p:spPr>
      </p:pic>
    </p:spTree>
    <p:extLst>
      <p:ext uri="{BB962C8B-B14F-4D97-AF65-F5344CB8AC3E}">
        <p14:creationId xmlns:p14="http://schemas.microsoft.com/office/powerpoint/2010/main" val="23058329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C51A93FC-EDD0-50FD-59B6-678C75513A7F}"/>
              </a:ext>
            </a:extLst>
          </p:cNvPr>
          <p:cNvSpPr>
            <a:spLocks noGrp="1"/>
          </p:cNvSpPr>
          <p:nvPr>
            <p:ph type="title"/>
          </p:nvPr>
        </p:nvSpPr>
        <p:spPr>
          <a:xfrm>
            <a:off x="0" y="0"/>
            <a:ext cx="12188952" cy="1600124"/>
          </a:xfrm>
        </p:spPr>
        <p:txBody>
          <a:bodyPr vert="horz" lIns="91440" tIns="45720" rIns="91440" bIns="45720" rtlCol="0" anchor="ctr">
            <a:normAutofit/>
          </a:bodyPr>
          <a:lstStyle/>
          <a:p>
            <a:r>
              <a:rPr lang="en-US" i="0" dirty="0">
                <a:effectLst/>
              </a:rPr>
              <a:t>CSS Demo - One HTML Page - Multiple Styles!</a:t>
            </a:r>
            <a:endParaRPr lang="en-US" dirty="0"/>
          </a:p>
        </p:txBody>
      </p:sp>
      <p:sp>
        <p:nvSpPr>
          <p:cNvPr id="8" name="Content Placeholder 3">
            <a:extLst>
              <a:ext uri="{FF2B5EF4-FFF2-40B4-BE49-F238E27FC236}">
                <a16:creationId xmlns:a16="http://schemas.microsoft.com/office/drawing/2014/main" id="{E0BDE6C9-A27E-659F-7875-B1489C0A378F}"/>
              </a:ext>
            </a:extLst>
          </p:cNvPr>
          <p:cNvSpPr txBox="1">
            <a:spLocks/>
          </p:cNvSpPr>
          <p:nvPr/>
        </p:nvSpPr>
        <p:spPr>
          <a:xfrm>
            <a:off x="781050" y="2747524"/>
            <a:ext cx="1704975" cy="683638"/>
          </a:xfrm>
          <a:prstGeom prst="rect">
            <a:avLst/>
          </a:prstGeom>
        </p:spPr>
        <p:txBody>
          <a:bodyPr vert="horz" lIns="91440" tIns="45720" rIns="91440" bIns="45720" rtlCol="0" anchor="ctr">
            <a:normAutofit/>
          </a:bodyPr>
          <a:lstStyle>
            <a:lvl1pPr marL="228600" indent="-228600" algn="l" defTabSz="914400" rtl="0" eaLnBrk="1" latinLnBrk="0" hangingPunct="1">
              <a:lnSpc>
                <a:spcPct val="110000"/>
              </a:lnSpc>
              <a:spcBef>
                <a:spcPts val="1000"/>
              </a:spcBef>
              <a:buClr>
                <a:schemeClr val="accent1"/>
              </a:buClr>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110000"/>
              </a:lnSpc>
              <a:spcBef>
                <a:spcPts val="500"/>
              </a:spcBef>
              <a:buClr>
                <a:schemeClr val="accent1"/>
              </a:buClr>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110000"/>
              </a:lnSpc>
              <a:spcBef>
                <a:spcPts val="500"/>
              </a:spcBef>
              <a:buClr>
                <a:schemeClr val="accent1"/>
              </a:buClr>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110000"/>
              </a:lnSpc>
              <a:spcBef>
                <a:spcPts val="500"/>
              </a:spcBef>
              <a:buClr>
                <a:schemeClr val="accent1"/>
              </a:buClr>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110000"/>
              </a:lnSpc>
              <a:spcBef>
                <a:spcPts val="500"/>
              </a:spcBef>
              <a:buClr>
                <a:schemeClr val="accent1"/>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b="1" dirty="0">
                <a:solidFill>
                  <a:schemeClr val="tx1"/>
                </a:solidFill>
              </a:rPr>
              <a:t>No Style </a:t>
            </a:r>
          </a:p>
        </p:txBody>
      </p:sp>
      <p:pic>
        <p:nvPicPr>
          <p:cNvPr id="4" name="Picture 3">
            <a:extLst>
              <a:ext uri="{FF2B5EF4-FFF2-40B4-BE49-F238E27FC236}">
                <a16:creationId xmlns:a16="http://schemas.microsoft.com/office/drawing/2014/main" id="{A06B0594-708C-1F50-2F8B-382E06B9FC8D}"/>
              </a:ext>
            </a:extLst>
          </p:cNvPr>
          <p:cNvPicPr>
            <a:picLocks noChangeAspect="1"/>
          </p:cNvPicPr>
          <p:nvPr/>
        </p:nvPicPr>
        <p:blipFill>
          <a:blip r:embed="rId2"/>
          <a:stretch>
            <a:fillRect/>
          </a:stretch>
        </p:blipFill>
        <p:spPr>
          <a:xfrm>
            <a:off x="3328988" y="958780"/>
            <a:ext cx="8672512" cy="5742058"/>
          </a:xfrm>
          <a:prstGeom prst="rect">
            <a:avLst/>
          </a:prstGeom>
        </p:spPr>
      </p:pic>
    </p:spTree>
    <p:extLst>
      <p:ext uri="{BB962C8B-B14F-4D97-AF65-F5344CB8AC3E}">
        <p14:creationId xmlns:p14="http://schemas.microsoft.com/office/powerpoint/2010/main" val="391947702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621B3C6-A706-A6B7-F567-F3ECDCB236DB}"/>
              </a:ext>
            </a:extLst>
          </p:cNvPr>
          <p:cNvSpPr>
            <a:spLocks noGrp="1"/>
          </p:cNvSpPr>
          <p:nvPr>
            <p:ph type="title"/>
          </p:nvPr>
        </p:nvSpPr>
        <p:spPr>
          <a:xfrm>
            <a:off x="838200" y="365125"/>
            <a:ext cx="10515600" cy="1325563"/>
          </a:xfrm>
        </p:spPr>
        <p:txBody>
          <a:bodyPr>
            <a:normAutofit/>
          </a:bodyPr>
          <a:lstStyle/>
          <a:p>
            <a:r>
              <a:rPr lang="en-IN" sz="4200" b="0" i="0">
                <a:effectLst/>
                <a:latin typeface="Segoe UI" panose="020B0502040204020203" pitchFamily="34" charset="0"/>
              </a:rPr>
              <a:t>CSS HEX Colors</a:t>
            </a:r>
            <a:br>
              <a:rPr lang="en-IN" sz="4200" b="0" i="0">
                <a:effectLst/>
                <a:latin typeface="Segoe UI" panose="020B0502040204020203" pitchFamily="34" charset="0"/>
              </a:rPr>
            </a:br>
            <a:endParaRPr lang="en-US" sz="4200"/>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4F620B5-0B80-C2D9-8556-045B2422957F}"/>
              </a:ext>
            </a:extLst>
          </p:cNvPr>
          <p:cNvSpPr>
            <a:spLocks noGrp="1"/>
          </p:cNvSpPr>
          <p:nvPr>
            <p:ph idx="1"/>
          </p:nvPr>
        </p:nvSpPr>
        <p:spPr>
          <a:xfrm>
            <a:off x="838200" y="1929384"/>
            <a:ext cx="10515600" cy="4251960"/>
          </a:xfrm>
        </p:spPr>
        <p:txBody>
          <a:bodyPr>
            <a:normAutofit/>
          </a:bodyPr>
          <a:lstStyle/>
          <a:p>
            <a:r>
              <a:rPr lang="en-IN" sz="1900" b="0" i="0" dirty="0">
                <a:effectLst/>
                <a:latin typeface="Verdana" panose="020B0604030504040204" pitchFamily="34" charset="0"/>
              </a:rPr>
              <a:t>A hexadecimal </a:t>
            </a:r>
            <a:r>
              <a:rPr lang="en-IN" sz="1900" b="0" i="0" dirty="0" err="1">
                <a:effectLst/>
                <a:latin typeface="Verdana" panose="020B0604030504040204" pitchFamily="34" charset="0"/>
              </a:rPr>
              <a:t>color</a:t>
            </a:r>
            <a:r>
              <a:rPr lang="en-IN" sz="1900" b="0" i="0" dirty="0">
                <a:effectLst/>
                <a:latin typeface="Verdana" panose="020B0604030504040204" pitchFamily="34" charset="0"/>
              </a:rPr>
              <a:t> is specified with: #RRGGBB, where the RR (red), GG (green) and BB (blue) hexadecimal integers specify the components of the </a:t>
            </a:r>
            <a:r>
              <a:rPr lang="en-IN" sz="1900" b="0" i="0" dirty="0" err="1">
                <a:effectLst/>
                <a:latin typeface="Verdana" panose="020B0604030504040204" pitchFamily="34" charset="0"/>
              </a:rPr>
              <a:t>color</a:t>
            </a:r>
            <a:r>
              <a:rPr lang="en-IN" sz="1900" b="0" i="0" dirty="0">
                <a:effectLst/>
                <a:latin typeface="Verdana" panose="020B0604030504040204" pitchFamily="34" charset="0"/>
              </a:rPr>
              <a:t>.</a:t>
            </a:r>
          </a:p>
          <a:p>
            <a:r>
              <a:rPr lang="en-IN" sz="1900" b="0" i="0" dirty="0">
                <a:effectLst/>
                <a:latin typeface="Segoe UI" panose="020B0502040204020203" pitchFamily="34" charset="0"/>
              </a:rPr>
              <a:t>HEX Value</a:t>
            </a:r>
          </a:p>
          <a:p>
            <a:r>
              <a:rPr lang="en-IN" sz="1900" b="0" i="0" dirty="0">
                <a:effectLst/>
                <a:latin typeface="Verdana" panose="020B0604030504040204" pitchFamily="34" charset="0"/>
              </a:rPr>
              <a:t>In CSS, a </a:t>
            </a:r>
            <a:r>
              <a:rPr lang="en-IN" sz="1900" b="0" i="0" dirty="0" err="1">
                <a:effectLst/>
                <a:latin typeface="Verdana" panose="020B0604030504040204" pitchFamily="34" charset="0"/>
              </a:rPr>
              <a:t>color</a:t>
            </a:r>
            <a:r>
              <a:rPr lang="en-IN" sz="1900" b="0" i="0" dirty="0">
                <a:effectLst/>
                <a:latin typeface="Verdana" panose="020B0604030504040204" pitchFamily="34" charset="0"/>
              </a:rPr>
              <a:t> can be specified using a hexadecimal value in the form:</a:t>
            </a:r>
          </a:p>
          <a:p>
            <a:pPr marL="0" indent="0">
              <a:buNone/>
            </a:pPr>
            <a:r>
              <a:rPr lang="en-IN" sz="1900" b="1" i="0" dirty="0">
                <a:effectLst/>
                <a:latin typeface="Consolas" panose="020B0609020204030204" pitchFamily="49" charset="0"/>
              </a:rPr>
              <a:t>	#</a:t>
            </a:r>
            <a:r>
              <a:rPr lang="en-IN" sz="1900" b="1" i="1" dirty="0" err="1">
                <a:effectLst/>
                <a:latin typeface="Consolas" panose="020B0609020204030204" pitchFamily="49" charset="0"/>
              </a:rPr>
              <a:t>rrggbb</a:t>
            </a:r>
            <a:endParaRPr lang="en-IN" sz="1900" b="1" i="0" dirty="0">
              <a:effectLst/>
              <a:latin typeface="Consolas" panose="020B0609020204030204" pitchFamily="49" charset="0"/>
            </a:endParaRPr>
          </a:p>
          <a:p>
            <a:r>
              <a:rPr lang="en-IN" sz="1900" b="0" i="0" dirty="0">
                <a:effectLst/>
                <a:latin typeface="Verdana" panose="020B0604030504040204" pitchFamily="34" charset="0"/>
              </a:rPr>
              <a:t>Where </a:t>
            </a:r>
            <a:r>
              <a:rPr lang="en-IN" sz="1900" b="0" i="0" dirty="0" err="1">
                <a:effectLst/>
                <a:latin typeface="Verdana" panose="020B0604030504040204" pitchFamily="34" charset="0"/>
              </a:rPr>
              <a:t>rr</a:t>
            </a:r>
            <a:r>
              <a:rPr lang="en-IN" sz="1900" b="0" i="0" dirty="0">
                <a:effectLst/>
                <a:latin typeface="Verdana" panose="020B0604030504040204" pitchFamily="34" charset="0"/>
              </a:rPr>
              <a:t> (red), gg (green) and bb (blue) are hexadecimal values between 00 and ff (same as decimal 0-255).</a:t>
            </a:r>
          </a:p>
          <a:p>
            <a:r>
              <a:rPr lang="en-IN" sz="1900" b="0" i="0" dirty="0">
                <a:effectLst/>
                <a:latin typeface="Verdana" panose="020B0604030504040204" pitchFamily="34" charset="0"/>
              </a:rPr>
              <a:t>For example, #ff0000 is displayed as red, because red is set to its highest value (ff) and the others are set to the lowest value (00).</a:t>
            </a:r>
          </a:p>
          <a:p>
            <a:r>
              <a:rPr lang="en-IN" sz="1900" b="0" i="0" dirty="0">
                <a:effectLst/>
                <a:latin typeface="Verdana" panose="020B0604030504040204" pitchFamily="34" charset="0"/>
              </a:rPr>
              <a:t>To display black, set all values to 00, like this: #000000.</a:t>
            </a:r>
          </a:p>
          <a:p>
            <a:r>
              <a:rPr lang="en-IN" sz="1900" b="0" i="0" dirty="0">
                <a:effectLst/>
                <a:latin typeface="Verdana" panose="020B0604030504040204" pitchFamily="34" charset="0"/>
              </a:rPr>
              <a:t>To display white, set all values to ff, like this: #</a:t>
            </a:r>
            <a:r>
              <a:rPr lang="en-IN" sz="1900" b="0" i="0" dirty="0" err="1">
                <a:effectLst/>
                <a:latin typeface="Verdana" panose="020B0604030504040204" pitchFamily="34" charset="0"/>
              </a:rPr>
              <a:t>ffffff</a:t>
            </a:r>
            <a:r>
              <a:rPr lang="en-IN" sz="1900" b="0" i="0" dirty="0">
                <a:effectLst/>
                <a:latin typeface="Verdana" panose="020B0604030504040204" pitchFamily="34" charset="0"/>
              </a:rPr>
              <a:t>. </a:t>
            </a:r>
          </a:p>
          <a:p>
            <a:endParaRPr lang="en-US" sz="1900" dirty="0"/>
          </a:p>
        </p:txBody>
      </p:sp>
    </p:spTree>
    <p:extLst>
      <p:ext uri="{BB962C8B-B14F-4D97-AF65-F5344CB8AC3E}">
        <p14:creationId xmlns:p14="http://schemas.microsoft.com/office/powerpoint/2010/main" val="319470425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9D0E30-583E-F717-F452-61AEE811DD88}"/>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640A56C5-73CC-4F9E-EDA3-CD75FA9A01F8}"/>
              </a:ext>
            </a:extLst>
          </p:cNvPr>
          <p:cNvPicPr>
            <a:picLocks noChangeAspect="1"/>
          </p:cNvPicPr>
          <p:nvPr/>
        </p:nvPicPr>
        <p:blipFill>
          <a:blip r:embed="rId2"/>
          <a:stretch>
            <a:fillRect/>
          </a:stretch>
        </p:blipFill>
        <p:spPr>
          <a:xfrm>
            <a:off x="628650" y="117316"/>
            <a:ext cx="11128380" cy="6740684"/>
          </a:xfrm>
          <a:prstGeom prst="rect">
            <a:avLst/>
          </a:prstGeom>
        </p:spPr>
      </p:pic>
    </p:spTree>
    <p:extLst>
      <p:ext uri="{BB962C8B-B14F-4D97-AF65-F5344CB8AC3E}">
        <p14:creationId xmlns:p14="http://schemas.microsoft.com/office/powerpoint/2010/main" val="340036602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Person writing on a notepad">
            <a:extLst>
              <a:ext uri="{FF2B5EF4-FFF2-40B4-BE49-F238E27FC236}">
                <a16:creationId xmlns:a16="http://schemas.microsoft.com/office/drawing/2014/main" id="{64B36E0E-4546-E2E1-5178-3A5BC329A6BA}"/>
              </a:ext>
            </a:extLst>
          </p:cNvPr>
          <p:cNvPicPr>
            <a:picLocks noChangeAspect="1"/>
          </p:cNvPicPr>
          <p:nvPr/>
        </p:nvPicPr>
        <p:blipFill rotWithShape="1">
          <a:blip r:embed="rId2">
            <a:alphaModFix amt="70000"/>
          </a:blip>
          <a:srcRect t="13175" r="-1" b="15842"/>
          <a:stretch/>
        </p:blipFill>
        <p:spPr>
          <a:xfrm>
            <a:off x="20" y="10"/>
            <a:ext cx="12188932" cy="6856614"/>
          </a:xfrm>
          <a:prstGeom prst="rect">
            <a:avLst/>
          </a:prstGeom>
        </p:spPr>
      </p:pic>
      <p:sp>
        <p:nvSpPr>
          <p:cNvPr id="2" name="Title 1">
            <a:extLst>
              <a:ext uri="{FF2B5EF4-FFF2-40B4-BE49-F238E27FC236}">
                <a16:creationId xmlns:a16="http://schemas.microsoft.com/office/drawing/2014/main" id="{A61F9C59-2153-5053-4819-CBA1A69C0F5A}"/>
              </a:ext>
            </a:extLst>
          </p:cNvPr>
          <p:cNvSpPr>
            <a:spLocks noGrp="1"/>
          </p:cNvSpPr>
          <p:nvPr>
            <p:ph type="ctrTitle"/>
          </p:nvPr>
        </p:nvSpPr>
        <p:spPr>
          <a:xfrm>
            <a:off x="2177143" y="910334"/>
            <a:ext cx="7530685" cy="3672551"/>
          </a:xfrm>
        </p:spPr>
        <p:txBody>
          <a:bodyPr>
            <a:noAutofit/>
          </a:bodyPr>
          <a:lstStyle/>
          <a:p>
            <a:r>
              <a:rPr lang="en-US" sz="3600" b="1" dirty="0"/>
              <a:t>CSS</a:t>
            </a:r>
            <a:br>
              <a:rPr lang="en-US" sz="3600" b="1" dirty="0"/>
            </a:br>
            <a:r>
              <a:rPr lang="en-US" sz="3600" b="1" dirty="0"/>
              <a:t> 18</a:t>
            </a:r>
            <a:r>
              <a:rPr lang="en-US" sz="3600" b="1" baseline="30000" dirty="0"/>
              <a:t>th</a:t>
            </a:r>
            <a:r>
              <a:rPr lang="en-US" sz="3600" b="1" dirty="0"/>
              <a:t> Oct 2022</a:t>
            </a:r>
            <a:br>
              <a:rPr lang="en-US" sz="3600" b="1" dirty="0"/>
            </a:br>
            <a:br>
              <a:rPr lang="en-US" sz="3600" b="1" dirty="0"/>
            </a:br>
            <a:r>
              <a:rPr lang="en-US" sz="2800" b="1" dirty="0"/>
              <a:t>Course</a:t>
            </a:r>
            <a:r>
              <a:rPr lang="en-US" sz="3200" b="1" dirty="0"/>
              <a:t>: </a:t>
            </a:r>
            <a:r>
              <a:rPr lang="en-US" sz="2400" b="1" dirty="0"/>
              <a:t>MCA 3</a:t>
            </a:r>
            <a:r>
              <a:rPr lang="en-US" sz="2400" b="1" baseline="30000" dirty="0"/>
              <a:t>rd</a:t>
            </a:r>
            <a:r>
              <a:rPr lang="en-US" sz="2400" b="1" dirty="0"/>
              <a:t> Semester</a:t>
            </a:r>
            <a:br>
              <a:rPr lang="en-US" sz="2400" b="1" dirty="0"/>
            </a:br>
            <a:r>
              <a:rPr lang="en-US" sz="2400" b="1" dirty="0"/>
              <a:t>SIKKIM UNIVERSITY</a:t>
            </a:r>
            <a:br>
              <a:rPr lang="en-US" sz="3600" b="1" dirty="0"/>
            </a:br>
            <a:endParaRPr lang="en-US" sz="3600" b="1" dirty="0"/>
          </a:p>
        </p:txBody>
      </p:sp>
      <p:sp>
        <p:nvSpPr>
          <p:cNvPr id="3" name="Subtitle 2">
            <a:extLst>
              <a:ext uri="{FF2B5EF4-FFF2-40B4-BE49-F238E27FC236}">
                <a16:creationId xmlns:a16="http://schemas.microsoft.com/office/drawing/2014/main" id="{84D281F5-A8F8-D71E-CF76-C3C1BBA81BB5}"/>
              </a:ext>
            </a:extLst>
          </p:cNvPr>
          <p:cNvSpPr>
            <a:spLocks noGrp="1"/>
          </p:cNvSpPr>
          <p:nvPr>
            <p:ph type="subTitle" idx="1"/>
          </p:nvPr>
        </p:nvSpPr>
        <p:spPr>
          <a:xfrm>
            <a:off x="7040828" y="4101225"/>
            <a:ext cx="2895600" cy="601403"/>
          </a:xfrm>
        </p:spPr>
        <p:txBody>
          <a:bodyPr>
            <a:normAutofit/>
          </a:bodyPr>
          <a:lstStyle/>
          <a:p>
            <a:pPr algn="l"/>
            <a:r>
              <a:rPr lang="en-US" sz="2200" b="1" dirty="0">
                <a:solidFill>
                  <a:schemeClr val="tx1"/>
                </a:solidFill>
              </a:rPr>
              <a:t>-</a:t>
            </a:r>
            <a:r>
              <a:rPr lang="en-US" sz="2200" b="1" dirty="0" err="1">
                <a:solidFill>
                  <a:schemeClr val="tx1"/>
                </a:solidFill>
              </a:rPr>
              <a:t>Pratikshya</a:t>
            </a:r>
            <a:r>
              <a:rPr lang="en-US" sz="2200" b="1" dirty="0">
                <a:solidFill>
                  <a:schemeClr val="tx1"/>
                </a:solidFill>
              </a:rPr>
              <a:t> Sharma</a:t>
            </a:r>
          </a:p>
          <a:p>
            <a:pPr algn="l"/>
            <a:endParaRPr lang="en-US" sz="2200" b="1" dirty="0">
              <a:solidFill>
                <a:schemeClr val="tx1"/>
              </a:solidFill>
            </a:endParaRPr>
          </a:p>
        </p:txBody>
      </p:sp>
    </p:spTree>
    <p:extLst>
      <p:ext uri="{BB962C8B-B14F-4D97-AF65-F5344CB8AC3E}">
        <p14:creationId xmlns:p14="http://schemas.microsoft.com/office/powerpoint/2010/main" val="3579892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400"/>
                                        <p:tgtEl>
                                          <p:spTgt spid="3">
                                            <p:txEl>
                                              <p:pRg st="0" end="0"/>
                                            </p:txEl>
                                          </p:spTgt>
                                        </p:tgtEl>
                                      </p:cBhvr>
                                    </p:animEffect>
                                  </p:childTnLst>
                                </p:cTn>
                              </p:par>
                              <p:par>
                                <p:cTn id="8" presetID="10" presetClass="entr" presetSubtype="0" fill="hold" grpId="0" nodeType="withEffect">
                                  <p:stCondLst>
                                    <p:cond delay="1000"/>
                                  </p:stCondLst>
                                  <p:iterate type="lt">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CED4D40-4B67-4331-AC48-79B82B4A47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781BDD9-F6D7-AFC3-EB77-9A2E0512E8D9}"/>
              </a:ext>
            </a:extLst>
          </p:cNvPr>
          <p:cNvSpPr>
            <a:spLocks noGrp="1"/>
          </p:cNvSpPr>
          <p:nvPr>
            <p:ph type="title"/>
          </p:nvPr>
        </p:nvSpPr>
        <p:spPr>
          <a:xfrm>
            <a:off x="638881" y="417576"/>
            <a:ext cx="10909640" cy="1249394"/>
          </a:xfrm>
        </p:spPr>
        <p:txBody>
          <a:bodyPr vert="horz" lIns="91440" tIns="45720" rIns="91440" bIns="45720" rtlCol="0" anchor="ctr">
            <a:normAutofit/>
          </a:bodyPr>
          <a:lstStyle/>
          <a:p>
            <a:pPr algn="ctr"/>
            <a:r>
              <a:rPr lang="en-US" sz="6600" kern="1200">
                <a:solidFill>
                  <a:schemeClr val="tx1"/>
                </a:solidFill>
                <a:latin typeface="+mj-lt"/>
                <a:ea typeface="+mj-ea"/>
                <a:cs typeface="+mj-cs"/>
              </a:rPr>
              <a:t>BACKGROUND</a:t>
            </a:r>
          </a:p>
        </p:txBody>
      </p:sp>
      <p:sp>
        <p:nvSpPr>
          <p:cNvPr id="3" name="Content Placeholder 2">
            <a:extLst>
              <a:ext uri="{FF2B5EF4-FFF2-40B4-BE49-F238E27FC236}">
                <a16:creationId xmlns:a16="http://schemas.microsoft.com/office/drawing/2014/main" id="{E211B9DC-9884-828C-D138-044FDE59F539}"/>
              </a:ext>
            </a:extLst>
          </p:cNvPr>
          <p:cNvSpPr>
            <a:spLocks noGrp="1"/>
          </p:cNvSpPr>
          <p:nvPr>
            <p:ph idx="1"/>
          </p:nvPr>
        </p:nvSpPr>
        <p:spPr>
          <a:xfrm>
            <a:off x="638881" y="1809541"/>
            <a:ext cx="10909643" cy="687406"/>
          </a:xfrm>
        </p:spPr>
        <p:txBody>
          <a:bodyPr vert="horz" lIns="91440" tIns="45720" rIns="91440" bIns="45720" rtlCol="0" anchor="ctr">
            <a:normAutofit/>
          </a:bodyPr>
          <a:lstStyle/>
          <a:p>
            <a:pPr marL="0" indent="0" algn="ctr">
              <a:buNone/>
            </a:pPr>
            <a:r>
              <a:rPr lang="en-US" sz="2400" b="0" i="0" kern="1200">
                <a:solidFill>
                  <a:schemeClr val="tx1"/>
                </a:solidFill>
                <a:effectLst/>
                <a:latin typeface="+mn-lt"/>
                <a:ea typeface="+mn-ea"/>
                <a:cs typeface="+mn-cs"/>
              </a:rPr>
              <a:t>The CSS background properties are used to add background effects for elements.</a:t>
            </a:r>
            <a:endParaRPr lang="en-US" sz="2400" kern="1200">
              <a:solidFill>
                <a:schemeClr val="tx1"/>
              </a:solidFill>
              <a:latin typeface="+mn-lt"/>
              <a:ea typeface="+mn-ea"/>
              <a:cs typeface="+mn-cs"/>
            </a:endParaRPr>
          </a:p>
        </p:txBody>
      </p:sp>
      <p:sp>
        <p:nvSpPr>
          <p:cNvPr id="11" name="sketch line">
            <a:extLst>
              <a:ext uri="{FF2B5EF4-FFF2-40B4-BE49-F238E27FC236}">
                <a16:creationId xmlns:a16="http://schemas.microsoft.com/office/drawing/2014/main" id="{670CEDEF-4F34-412E-84EE-329C1E93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1733454"/>
            <a:ext cx="4572000" cy="18288"/>
          </a:xfrm>
          <a:custGeom>
            <a:avLst/>
            <a:gdLst>
              <a:gd name="connsiteX0" fmla="*/ 0 w 4572000"/>
              <a:gd name="connsiteY0" fmla="*/ 0 h 18288"/>
              <a:gd name="connsiteX1" fmla="*/ 515983 w 4572000"/>
              <a:gd name="connsiteY1" fmla="*/ 0 h 18288"/>
              <a:gd name="connsiteX2" fmla="*/ 1031966 w 4572000"/>
              <a:gd name="connsiteY2" fmla="*/ 0 h 18288"/>
              <a:gd name="connsiteX3" fmla="*/ 1639389 w 4572000"/>
              <a:gd name="connsiteY3" fmla="*/ 0 h 18288"/>
              <a:gd name="connsiteX4" fmla="*/ 2383971 w 4572000"/>
              <a:gd name="connsiteY4" fmla="*/ 0 h 18288"/>
              <a:gd name="connsiteX5" fmla="*/ 2945674 w 4572000"/>
              <a:gd name="connsiteY5" fmla="*/ 0 h 18288"/>
              <a:gd name="connsiteX6" fmla="*/ 3507377 w 4572000"/>
              <a:gd name="connsiteY6" fmla="*/ 0 h 18288"/>
              <a:gd name="connsiteX7" fmla="*/ 4572000 w 4572000"/>
              <a:gd name="connsiteY7" fmla="*/ 0 h 18288"/>
              <a:gd name="connsiteX8" fmla="*/ 4572000 w 4572000"/>
              <a:gd name="connsiteY8" fmla="*/ 18288 h 18288"/>
              <a:gd name="connsiteX9" fmla="*/ 3873137 w 4572000"/>
              <a:gd name="connsiteY9" fmla="*/ 18288 h 18288"/>
              <a:gd name="connsiteX10" fmla="*/ 3311434 w 4572000"/>
              <a:gd name="connsiteY10" fmla="*/ 18288 h 18288"/>
              <a:gd name="connsiteX11" fmla="*/ 2749731 w 4572000"/>
              <a:gd name="connsiteY11" fmla="*/ 18288 h 18288"/>
              <a:gd name="connsiteX12" fmla="*/ 2050869 w 4572000"/>
              <a:gd name="connsiteY12" fmla="*/ 18288 h 18288"/>
              <a:gd name="connsiteX13" fmla="*/ 1306286 w 4572000"/>
              <a:gd name="connsiteY13" fmla="*/ 18288 h 18288"/>
              <a:gd name="connsiteX14" fmla="*/ 790303 w 4572000"/>
              <a:gd name="connsiteY14" fmla="*/ 18288 h 18288"/>
              <a:gd name="connsiteX15" fmla="*/ 0 w 4572000"/>
              <a:gd name="connsiteY15" fmla="*/ 18288 h 18288"/>
              <a:gd name="connsiteX16" fmla="*/ 0 w 45720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18288" fill="none" extrusionOk="0">
                <a:moveTo>
                  <a:pt x="0" y="0"/>
                </a:moveTo>
                <a:cubicBezTo>
                  <a:pt x="105156" y="-20963"/>
                  <a:pt x="340432" y="822"/>
                  <a:pt x="515983" y="0"/>
                </a:cubicBezTo>
                <a:cubicBezTo>
                  <a:pt x="691534" y="-822"/>
                  <a:pt x="850679" y="16479"/>
                  <a:pt x="1031966" y="0"/>
                </a:cubicBezTo>
                <a:cubicBezTo>
                  <a:pt x="1213253" y="-16479"/>
                  <a:pt x="1443646" y="-18730"/>
                  <a:pt x="1639389" y="0"/>
                </a:cubicBezTo>
                <a:cubicBezTo>
                  <a:pt x="1835132" y="18730"/>
                  <a:pt x="2159975" y="18531"/>
                  <a:pt x="2383971" y="0"/>
                </a:cubicBezTo>
                <a:cubicBezTo>
                  <a:pt x="2607967" y="-18531"/>
                  <a:pt x="2719096" y="-12030"/>
                  <a:pt x="2945674" y="0"/>
                </a:cubicBezTo>
                <a:cubicBezTo>
                  <a:pt x="3172252" y="12030"/>
                  <a:pt x="3269167" y="27666"/>
                  <a:pt x="3507377" y="0"/>
                </a:cubicBezTo>
                <a:cubicBezTo>
                  <a:pt x="3745587" y="-27666"/>
                  <a:pt x="4116741" y="18705"/>
                  <a:pt x="4572000" y="0"/>
                </a:cubicBezTo>
                <a:cubicBezTo>
                  <a:pt x="4572895" y="8974"/>
                  <a:pt x="4571454" y="9359"/>
                  <a:pt x="4572000" y="18288"/>
                </a:cubicBezTo>
                <a:cubicBezTo>
                  <a:pt x="4374698" y="3942"/>
                  <a:pt x="4098874" y="-11042"/>
                  <a:pt x="3873137" y="18288"/>
                </a:cubicBezTo>
                <a:cubicBezTo>
                  <a:pt x="3647400" y="47618"/>
                  <a:pt x="3517055" y="5421"/>
                  <a:pt x="3311434" y="18288"/>
                </a:cubicBezTo>
                <a:cubicBezTo>
                  <a:pt x="3105813" y="31155"/>
                  <a:pt x="3025168" y="17856"/>
                  <a:pt x="2749731" y="18288"/>
                </a:cubicBezTo>
                <a:cubicBezTo>
                  <a:pt x="2474294" y="18720"/>
                  <a:pt x="2291766" y="-14168"/>
                  <a:pt x="2050869" y="18288"/>
                </a:cubicBezTo>
                <a:cubicBezTo>
                  <a:pt x="1809972" y="50744"/>
                  <a:pt x="1540276" y="46798"/>
                  <a:pt x="1306286" y="18288"/>
                </a:cubicBezTo>
                <a:cubicBezTo>
                  <a:pt x="1072296" y="-10222"/>
                  <a:pt x="972445" y="19645"/>
                  <a:pt x="790303" y="18288"/>
                </a:cubicBezTo>
                <a:cubicBezTo>
                  <a:pt x="608161" y="16931"/>
                  <a:pt x="200981" y="8241"/>
                  <a:pt x="0" y="18288"/>
                </a:cubicBezTo>
                <a:cubicBezTo>
                  <a:pt x="-229" y="14222"/>
                  <a:pt x="509" y="5816"/>
                  <a:pt x="0" y="0"/>
                </a:cubicBezTo>
                <a:close/>
              </a:path>
              <a:path w="4572000" h="18288" stroke="0" extrusionOk="0">
                <a:moveTo>
                  <a:pt x="0" y="0"/>
                </a:moveTo>
                <a:cubicBezTo>
                  <a:pt x="143285" y="-9565"/>
                  <a:pt x="327959" y="-11498"/>
                  <a:pt x="561703" y="0"/>
                </a:cubicBezTo>
                <a:cubicBezTo>
                  <a:pt x="795447" y="11498"/>
                  <a:pt x="838260" y="18255"/>
                  <a:pt x="1077686" y="0"/>
                </a:cubicBezTo>
                <a:cubicBezTo>
                  <a:pt x="1317112" y="-18255"/>
                  <a:pt x="1437472" y="23514"/>
                  <a:pt x="1639389" y="0"/>
                </a:cubicBezTo>
                <a:cubicBezTo>
                  <a:pt x="1841306" y="-23514"/>
                  <a:pt x="2037142" y="-12551"/>
                  <a:pt x="2292531" y="0"/>
                </a:cubicBezTo>
                <a:cubicBezTo>
                  <a:pt x="2547920" y="12551"/>
                  <a:pt x="2810436" y="-20352"/>
                  <a:pt x="2991394" y="0"/>
                </a:cubicBezTo>
                <a:cubicBezTo>
                  <a:pt x="3172352" y="20352"/>
                  <a:pt x="3530025" y="-13347"/>
                  <a:pt x="3735977" y="0"/>
                </a:cubicBezTo>
                <a:cubicBezTo>
                  <a:pt x="3941929" y="13347"/>
                  <a:pt x="4161497" y="34086"/>
                  <a:pt x="4572000" y="0"/>
                </a:cubicBezTo>
                <a:cubicBezTo>
                  <a:pt x="4571545" y="6162"/>
                  <a:pt x="4571903" y="11775"/>
                  <a:pt x="4572000" y="18288"/>
                </a:cubicBezTo>
                <a:cubicBezTo>
                  <a:pt x="4228040" y="36490"/>
                  <a:pt x="4199736" y="42557"/>
                  <a:pt x="3873137" y="18288"/>
                </a:cubicBezTo>
                <a:cubicBezTo>
                  <a:pt x="3546538" y="-5981"/>
                  <a:pt x="3472124" y="16809"/>
                  <a:pt x="3128554" y="18288"/>
                </a:cubicBezTo>
                <a:cubicBezTo>
                  <a:pt x="2784984" y="19767"/>
                  <a:pt x="2735896" y="-17781"/>
                  <a:pt x="2383971" y="18288"/>
                </a:cubicBezTo>
                <a:cubicBezTo>
                  <a:pt x="2032046" y="54357"/>
                  <a:pt x="2019324" y="2920"/>
                  <a:pt x="1867989" y="18288"/>
                </a:cubicBezTo>
                <a:cubicBezTo>
                  <a:pt x="1716654" y="33656"/>
                  <a:pt x="1418675" y="32575"/>
                  <a:pt x="1169126" y="18288"/>
                </a:cubicBezTo>
                <a:cubicBezTo>
                  <a:pt x="919577" y="4001"/>
                  <a:pt x="798537" y="16165"/>
                  <a:pt x="561703" y="18288"/>
                </a:cubicBezTo>
                <a:cubicBezTo>
                  <a:pt x="324869" y="20411"/>
                  <a:pt x="221395" y="-912"/>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E8D91F46-1463-F8EE-CDA3-2E522EF26FFB}"/>
              </a:ext>
            </a:extLst>
          </p:cNvPr>
          <p:cNvPicPr>
            <a:picLocks noChangeAspect="1"/>
          </p:cNvPicPr>
          <p:nvPr/>
        </p:nvPicPr>
        <p:blipFill>
          <a:blip r:embed="rId2"/>
          <a:stretch>
            <a:fillRect/>
          </a:stretch>
        </p:blipFill>
        <p:spPr>
          <a:xfrm>
            <a:off x="741709" y="2633472"/>
            <a:ext cx="10705533" cy="3586353"/>
          </a:xfrm>
          <a:prstGeom prst="rect">
            <a:avLst/>
          </a:prstGeom>
        </p:spPr>
      </p:pic>
    </p:spTree>
    <p:extLst>
      <p:ext uri="{BB962C8B-B14F-4D97-AF65-F5344CB8AC3E}">
        <p14:creationId xmlns:p14="http://schemas.microsoft.com/office/powerpoint/2010/main" val="416496058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B4628DB-56FC-3508-609D-F8860DF644E9}"/>
              </a:ext>
            </a:extLst>
          </p:cNvPr>
          <p:cNvSpPr>
            <a:spLocks noGrp="1"/>
          </p:cNvSpPr>
          <p:nvPr>
            <p:ph type="title"/>
          </p:nvPr>
        </p:nvSpPr>
        <p:spPr>
          <a:xfrm>
            <a:off x="838200" y="365125"/>
            <a:ext cx="10515600" cy="1325563"/>
          </a:xfrm>
        </p:spPr>
        <p:txBody>
          <a:bodyPr>
            <a:normAutofit/>
          </a:bodyPr>
          <a:lstStyle/>
          <a:p>
            <a:r>
              <a:rPr lang="en-IN" sz="4200" b="0" i="0">
                <a:effectLst/>
                <a:latin typeface="Segoe UI" panose="020B0502040204020203" pitchFamily="34" charset="0"/>
              </a:rPr>
              <a:t>CSS background-color</a:t>
            </a:r>
            <a:br>
              <a:rPr lang="en-IN" sz="4200" b="0" i="0">
                <a:effectLst/>
                <a:latin typeface="Segoe UI" panose="020B0502040204020203" pitchFamily="34" charset="0"/>
              </a:rPr>
            </a:br>
            <a:endParaRPr lang="en-US" sz="4200"/>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E5B5104-8AF8-4E69-3FD5-3CE04AD34EB5}"/>
              </a:ext>
            </a:extLst>
          </p:cNvPr>
          <p:cNvSpPr>
            <a:spLocks noGrp="1"/>
          </p:cNvSpPr>
          <p:nvPr>
            <p:ph idx="1"/>
          </p:nvPr>
        </p:nvSpPr>
        <p:spPr>
          <a:xfrm>
            <a:off x="274320" y="1832762"/>
            <a:ext cx="10515600" cy="2828544"/>
          </a:xfrm>
        </p:spPr>
        <p:txBody>
          <a:bodyPr>
            <a:normAutofit/>
          </a:bodyPr>
          <a:lstStyle/>
          <a:p>
            <a:r>
              <a:rPr lang="en-IN" sz="2200" b="0" i="0" dirty="0">
                <a:effectLst/>
                <a:latin typeface="Verdana" panose="020B0604030504040204" pitchFamily="34" charset="0"/>
              </a:rPr>
              <a:t>The background-</a:t>
            </a:r>
            <a:r>
              <a:rPr lang="en-IN" sz="2200" b="0" i="0" dirty="0" err="1">
                <a:effectLst/>
                <a:latin typeface="Verdana" panose="020B0604030504040204" pitchFamily="34" charset="0"/>
              </a:rPr>
              <a:t>color</a:t>
            </a:r>
            <a:r>
              <a:rPr lang="en-IN" sz="2200" b="0" i="0" dirty="0">
                <a:effectLst/>
                <a:latin typeface="Verdana" panose="020B0604030504040204" pitchFamily="34" charset="0"/>
              </a:rPr>
              <a:t> property specifies the background </a:t>
            </a:r>
            <a:r>
              <a:rPr lang="en-IN" sz="2200" b="0" i="0" dirty="0" err="1">
                <a:effectLst/>
                <a:latin typeface="Verdana" panose="020B0604030504040204" pitchFamily="34" charset="0"/>
              </a:rPr>
              <a:t>color</a:t>
            </a:r>
            <a:r>
              <a:rPr lang="en-IN" sz="2200" b="0" i="0" dirty="0">
                <a:effectLst/>
                <a:latin typeface="Verdana" panose="020B0604030504040204" pitchFamily="34" charset="0"/>
              </a:rPr>
              <a:t> of an element.</a:t>
            </a:r>
          </a:p>
          <a:p>
            <a:pPr marL="0" indent="0">
              <a:buNone/>
            </a:pPr>
            <a:r>
              <a:rPr lang="en-IN" sz="2200" b="0" i="0" dirty="0">
                <a:effectLst/>
                <a:latin typeface="Verdana" panose="020B0604030504040204" pitchFamily="34" charset="0"/>
              </a:rPr>
              <a:t>With CSS, a </a:t>
            </a:r>
            <a:r>
              <a:rPr lang="en-IN" sz="2200" b="0" i="0" dirty="0" err="1">
                <a:effectLst/>
                <a:latin typeface="Verdana" panose="020B0604030504040204" pitchFamily="34" charset="0"/>
              </a:rPr>
              <a:t>color</a:t>
            </a:r>
            <a:r>
              <a:rPr lang="en-IN" sz="2200" b="0" i="0" dirty="0">
                <a:effectLst/>
                <a:latin typeface="Verdana" panose="020B0604030504040204" pitchFamily="34" charset="0"/>
              </a:rPr>
              <a:t> is most often specified by:</a:t>
            </a:r>
          </a:p>
          <a:p>
            <a:pPr marL="0" indent="0">
              <a:buNone/>
            </a:pPr>
            <a:r>
              <a:rPr lang="en-IN" sz="2200" b="0" i="0" dirty="0">
                <a:effectLst/>
                <a:latin typeface="Verdana" panose="020B0604030504040204" pitchFamily="34" charset="0"/>
              </a:rPr>
              <a:t>- a valid </a:t>
            </a:r>
            <a:r>
              <a:rPr lang="en-IN" sz="2200" b="0" i="0" dirty="0" err="1">
                <a:effectLst/>
                <a:latin typeface="Verdana" panose="020B0604030504040204" pitchFamily="34" charset="0"/>
              </a:rPr>
              <a:t>color</a:t>
            </a:r>
            <a:r>
              <a:rPr lang="en-IN" sz="2200" b="0" i="0" dirty="0">
                <a:effectLst/>
                <a:latin typeface="Verdana" panose="020B0604030504040204" pitchFamily="34" charset="0"/>
              </a:rPr>
              <a:t> name - like "red"</a:t>
            </a:r>
          </a:p>
          <a:p>
            <a:pPr marL="0" indent="0">
              <a:buNone/>
            </a:pPr>
            <a:r>
              <a:rPr lang="en-IN" sz="2200" b="0" i="0" dirty="0">
                <a:effectLst/>
                <a:latin typeface="Verdana" panose="020B0604030504040204" pitchFamily="34" charset="0"/>
              </a:rPr>
              <a:t>-a HEX value - like "#ff0000"</a:t>
            </a:r>
          </a:p>
          <a:p>
            <a:pPr marL="0" indent="0">
              <a:buNone/>
            </a:pPr>
            <a:r>
              <a:rPr lang="en-IN" sz="2200" b="0" i="0" dirty="0">
                <a:effectLst/>
                <a:latin typeface="Verdana" panose="020B0604030504040204" pitchFamily="34" charset="0"/>
              </a:rPr>
              <a:t>- an RGB value - like "</a:t>
            </a:r>
            <a:r>
              <a:rPr lang="en-IN" sz="2200" b="0" i="0" dirty="0" err="1">
                <a:effectLst/>
                <a:latin typeface="Verdana" panose="020B0604030504040204" pitchFamily="34" charset="0"/>
              </a:rPr>
              <a:t>rgb</a:t>
            </a:r>
            <a:r>
              <a:rPr lang="en-IN" sz="2200" b="0" i="0" dirty="0">
                <a:effectLst/>
                <a:latin typeface="Verdana" panose="020B0604030504040204" pitchFamily="34" charset="0"/>
              </a:rPr>
              <a:t>(255,0,0)"</a:t>
            </a:r>
          </a:p>
          <a:p>
            <a:endParaRPr lang="en-IN" sz="2200" b="0" i="0" dirty="0">
              <a:effectLst/>
              <a:latin typeface="Verdana" panose="020B0604030504040204" pitchFamily="34" charset="0"/>
            </a:endParaRPr>
          </a:p>
          <a:p>
            <a:endParaRPr lang="en-US" sz="2200" dirty="0"/>
          </a:p>
        </p:txBody>
      </p:sp>
      <p:sp>
        <p:nvSpPr>
          <p:cNvPr id="7" name="TextBox 6">
            <a:extLst>
              <a:ext uri="{FF2B5EF4-FFF2-40B4-BE49-F238E27FC236}">
                <a16:creationId xmlns:a16="http://schemas.microsoft.com/office/drawing/2014/main" id="{70C6B941-C6C6-FF9A-4C3D-055E4B558AF7}"/>
              </a:ext>
            </a:extLst>
          </p:cNvPr>
          <p:cNvSpPr txBox="1"/>
          <p:nvPr/>
        </p:nvSpPr>
        <p:spPr>
          <a:xfrm>
            <a:off x="6202680" y="3059469"/>
            <a:ext cx="5821680" cy="3477875"/>
          </a:xfrm>
          <a:prstGeom prst="rect">
            <a:avLst/>
          </a:prstGeom>
          <a:solidFill>
            <a:schemeClr val="accent2">
              <a:lumMod val="20000"/>
              <a:lumOff val="80000"/>
            </a:schemeClr>
          </a:solidFill>
          <a:ln>
            <a:solidFill>
              <a:schemeClr val="tx1"/>
            </a:solidFill>
          </a:ln>
        </p:spPr>
        <p:txBody>
          <a:bodyPr wrap="square">
            <a:spAutoFit/>
          </a:bodyPr>
          <a:lstStyle/>
          <a:p>
            <a:pPr algn="l"/>
            <a:r>
              <a:rPr lang="en-IN" sz="2000" b="1" i="0" u="sng" dirty="0">
                <a:solidFill>
                  <a:srgbClr val="000000"/>
                </a:solidFill>
                <a:effectLst/>
                <a:latin typeface="Segoe UI" panose="020B0502040204020203" pitchFamily="34" charset="0"/>
              </a:rPr>
              <a:t>CSS </a:t>
            </a:r>
            <a:r>
              <a:rPr lang="en-IN" sz="2000" b="1" i="0" u="sng" dirty="0" err="1">
                <a:solidFill>
                  <a:srgbClr val="000000"/>
                </a:solidFill>
                <a:effectLst/>
                <a:latin typeface="Segoe UI" panose="020B0502040204020203" pitchFamily="34" charset="0"/>
              </a:rPr>
              <a:t>Colors</a:t>
            </a:r>
            <a:endParaRPr lang="en-IN" sz="2000" b="1" i="0" u="sng" dirty="0">
              <a:solidFill>
                <a:srgbClr val="000000"/>
              </a:solidFill>
              <a:effectLst/>
              <a:latin typeface="Segoe UI" panose="020B0502040204020203" pitchFamily="34" charset="0"/>
            </a:endParaRPr>
          </a:p>
          <a:p>
            <a:pPr algn="l"/>
            <a:r>
              <a:rPr lang="en-IN" sz="2000" b="0" i="0" dirty="0" err="1">
                <a:solidFill>
                  <a:srgbClr val="000000"/>
                </a:solidFill>
                <a:effectLst/>
                <a:latin typeface="Verdana" panose="020B0604030504040204" pitchFamily="34" charset="0"/>
              </a:rPr>
              <a:t>Colors</a:t>
            </a:r>
            <a:r>
              <a:rPr lang="en-IN" sz="2000" b="0" i="0" dirty="0">
                <a:solidFill>
                  <a:srgbClr val="000000"/>
                </a:solidFill>
                <a:effectLst/>
                <a:latin typeface="Verdana" panose="020B0604030504040204" pitchFamily="34" charset="0"/>
              </a:rPr>
              <a:t> in CSS can be specified by the following methods:</a:t>
            </a:r>
          </a:p>
          <a:p>
            <a:pPr algn="l">
              <a:buFont typeface="Arial" panose="020B0604020202020204" pitchFamily="34" charset="0"/>
              <a:buChar char="•"/>
            </a:pPr>
            <a:r>
              <a:rPr lang="en-IN" sz="2000" b="0" i="0" dirty="0">
                <a:solidFill>
                  <a:srgbClr val="000000"/>
                </a:solidFill>
                <a:effectLst/>
                <a:latin typeface="Verdana" panose="020B0604030504040204" pitchFamily="34" charset="0"/>
              </a:rPr>
              <a:t>Hexadecimal </a:t>
            </a:r>
            <a:r>
              <a:rPr lang="en-IN" sz="2000" b="0" i="0" dirty="0" err="1">
                <a:solidFill>
                  <a:srgbClr val="000000"/>
                </a:solidFill>
                <a:effectLst/>
                <a:latin typeface="Verdana" panose="020B0604030504040204" pitchFamily="34" charset="0"/>
              </a:rPr>
              <a:t>colors</a:t>
            </a:r>
            <a:endParaRPr lang="en-IN" sz="2000" b="0" i="0" dirty="0">
              <a:solidFill>
                <a:srgbClr val="000000"/>
              </a:solidFill>
              <a:effectLst/>
              <a:latin typeface="Verdana" panose="020B0604030504040204" pitchFamily="34" charset="0"/>
            </a:endParaRPr>
          </a:p>
          <a:p>
            <a:pPr algn="l">
              <a:buFont typeface="Arial" panose="020B0604020202020204" pitchFamily="34" charset="0"/>
              <a:buChar char="•"/>
            </a:pPr>
            <a:r>
              <a:rPr lang="en-IN" sz="2000" b="0" i="0" dirty="0">
                <a:solidFill>
                  <a:srgbClr val="000000"/>
                </a:solidFill>
                <a:effectLst/>
                <a:latin typeface="Verdana" panose="020B0604030504040204" pitchFamily="34" charset="0"/>
              </a:rPr>
              <a:t>Hexadecimal </a:t>
            </a:r>
            <a:r>
              <a:rPr lang="en-IN" sz="2000" b="0" i="0" dirty="0" err="1">
                <a:solidFill>
                  <a:srgbClr val="000000"/>
                </a:solidFill>
                <a:effectLst/>
                <a:latin typeface="Verdana" panose="020B0604030504040204" pitchFamily="34" charset="0"/>
              </a:rPr>
              <a:t>colors</a:t>
            </a:r>
            <a:r>
              <a:rPr lang="en-IN" sz="2000" b="0" i="0" dirty="0">
                <a:solidFill>
                  <a:srgbClr val="000000"/>
                </a:solidFill>
                <a:effectLst/>
                <a:latin typeface="Verdana" panose="020B0604030504040204" pitchFamily="34" charset="0"/>
              </a:rPr>
              <a:t> with transparency</a:t>
            </a:r>
          </a:p>
          <a:p>
            <a:pPr algn="l">
              <a:buFont typeface="Arial" panose="020B0604020202020204" pitchFamily="34" charset="0"/>
              <a:buChar char="•"/>
            </a:pPr>
            <a:r>
              <a:rPr lang="en-IN" sz="2000" b="0" i="0" dirty="0">
                <a:solidFill>
                  <a:srgbClr val="000000"/>
                </a:solidFill>
                <a:effectLst/>
                <a:latin typeface="Verdana" panose="020B0604030504040204" pitchFamily="34" charset="0"/>
              </a:rPr>
              <a:t>RGB </a:t>
            </a:r>
            <a:r>
              <a:rPr lang="en-IN" sz="2000" b="0" i="0" dirty="0" err="1">
                <a:solidFill>
                  <a:srgbClr val="000000"/>
                </a:solidFill>
                <a:effectLst/>
                <a:latin typeface="Verdana" panose="020B0604030504040204" pitchFamily="34" charset="0"/>
              </a:rPr>
              <a:t>colors</a:t>
            </a:r>
            <a:endParaRPr lang="en-IN" sz="2000" b="0" i="0" dirty="0">
              <a:solidFill>
                <a:srgbClr val="000000"/>
              </a:solidFill>
              <a:effectLst/>
              <a:latin typeface="Verdana" panose="020B0604030504040204" pitchFamily="34" charset="0"/>
            </a:endParaRPr>
          </a:p>
          <a:p>
            <a:pPr algn="l">
              <a:buFont typeface="Arial" panose="020B0604020202020204" pitchFamily="34" charset="0"/>
              <a:buChar char="•"/>
            </a:pPr>
            <a:r>
              <a:rPr lang="en-IN" sz="2000" b="0" i="0" dirty="0">
                <a:solidFill>
                  <a:srgbClr val="000000"/>
                </a:solidFill>
                <a:effectLst/>
                <a:latin typeface="Verdana" panose="020B0604030504040204" pitchFamily="34" charset="0"/>
              </a:rPr>
              <a:t>RGBA </a:t>
            </a:r>
            <a:r>
              <a:rPr lang="en-IN" sz="2000" b="0" i="0" dirty="0" err="1">
                <a:solidFill>
                  <a:srgbClr val="000000"/>
                </a:solidFill>
                <a:effectLst/>
                <a:latin typeface="Verdana" panose="020B0604030504040204" pitchFamily="34" charset="0"/>
              </a:rPr>
              <a:t>colors</a:t>
            </a:r>
            <a:endParaRPr lang="en-IN" sz="2000" b="0" i="0" dirty="0">
              <a:solidFill>
                <a:srgbClr val="000000"/>
              </a:solidFill>
              <a:effectLst/>
              <a:latin typeface="Verdana" panose="020B0604030504040204" pitchFamily="34" charset="0"/>
            </a:endParaRPr>
          </a:p>
          <a:p>
            <a:pPr algn="l">
              <a:buFont typeface="Arial" panose="020B0604020202020204" pitchFamily="34" charset="0"/>
              <a:buChar char="•"/>
            </a:pPr>
            <a:r>
              <a:rPr lang="en-IN" sz="2000" b="0" i="0" dirty="0">
                <a:solidFill>
                  <a:srgbClr val="000000"/>
                </a:solidFill>
                <a:effectLst/>
                <a:latin typeface="Verdana" panose="020B0604030504040204" pitchFamily="34" charset="0"/>
              </a:rPr>
              <a:t>HSL </a:t>
            </a:r>
            <a:r>
              <a:rPr lang="en-IN" sz="2000" b="0" i="0" dirty="0" err="1">
                <a:solidFill>
                  <a:srgbClr val="000000"/>
                </a:solidFill>
                <a:effectLst/>
                <a:latin typeface="Verdana" panose="020B0604030504040204" pitchFamily="34" charset="0"/>
              </a:rPr>
              <a:t>colors</a:t>
            </a:r>
            <a:endParaRPr lang="en-IN" sz="2000" b="0" i="0" dirty="0">
              <a:solidFill>
                <a:srgbClr val="000000"/>
              </a:solidFill>
              <a:effectLst/>
              <a:latin typeface="Verdana" panose="020B0604030504040204" pitchFamily="34" charset="0"/>
            </a:endParaRPr>
          </a:p>
          <a:p>
            <a:pPr algn="l">
              <a:buFont typeface="Arial" panose="020B0604020202020204" pitchFamily="34" charset="0"/>
              <a:buChar char="•"/>
            </a:pPr>
            <a:r>
              <a:rPr lang="en-IN" sz="2000" b="0" i="0" dirty="0">
                <a:solidFill>
                  <a:srgbClr val="000000"/>
                </a:solidFill>
                <a:effectLst/>
                <a:latin typeface="Verdana" panose="020B0604030504040204" pitchFamily="34" charset="0"/>
              </a:rPr>
              <a:t>HSLA </a:t>
            </a:r>
            <a:r>
              <a:rPr lang="en-IN" sz="2000" b="0" i="0" dirty="0" err="1">
                <a:solidFill>
                  <a:srgbClr val="000000"/>
                </a:solidFill>
                <a:effectLst/>
                <a:latin typeface="Verdana" panose="020B0604030504040204" pitchFamily="34" charset="0"/>
              </a:rPr>
              <a:t>colors</a:t>
            </a:r>
            <a:endParaRPr lang="en-IN" sz="2000" b="0" i="0" dirty="0">
              <a:solidFill>
                <a:srgbClr val="000000"/>
              </a:solidFill>
              <a:effectLst/>
              <a:latin typeface="Verdana" panose="020B0604030504040204" pitchFamily="34" charset="0"/>
            </a:endParaRPr>
          </a:p>
          <a:p>
            <a:pPr algn="l">
              <a:buFont typeface="Arial" panose="020B0604020202020204" pitchFamily="34" charset="0"/>
              <a:buChar char="•"/>
            </a:pPr>
            <a:r>
              <a:rPr lang="en-IN" sz="2000" b="0" i="0" dirty="0">
                <a:solidFill>
                  <a:srgbClr val="000000"/>
                </a:solidFill>
                <a:effectLst/>
                <a:latin typeface="Verdana" panose="020B0604030504040204" pitchFamily="34" charset="0"/>
              </a:rPr>
              <a:t>Predefined/Cross-browser </a:t>
            </a:r>
            <a:r>
              <a:rPr lang="en-IN" sz="2000" b="0" i="0" dirty="0" err="1">
                <a:solidFill>
                  <a:srgbClr val="000000"/>
                </a:solidFill>
                <a:effectLst/>
                <a:latin typeface="Verdana" panose="020B0604030504040204" pitchFamily="34" charset="0"/>
              </a:rPr>
              <a:t>color</a:t>
            </a:r>
            <a:r>
              <a:rPr lang="en-IN" sz="2000" b="0" i="0" dirty="0">
                <a:solidFill>
                  <a:srgbClr val="000000"/>
                </a:solidFill>
                <a:effectLst/>
                <a:latin typeface="Verdana" panose="020B0604030504040204" pitchFamily="34" charset="0"/>
              </a:rPr>
              <a:t> names</a:t>
            </a:r>
          </a:p>
          <a:p>
            <a:pPr algn="l">
              <a:buFont typeface="Arial" panose="020B0604020202020204" pitchFamily="34" charset="0"/>
              <a:buChar char="•"/>
            </a:pPr>
            <a:r>
              <a:rPr lang="en-IN" sz="2000" b="0" i="0" dirty="0">
                <a:solidFill>
                  <a:srgbClr val="000000"/>
                </a:solidFill>
                <a:effectLst/>
                <a:latin typeface="Verdana" panose="020B0604030504040204" pitchFamily="34" charset="0"/>
              </a:rPr>
              <a:t>With the </a:t>
            </a:r>
            <a:r>
              <a:rPr lang="en-IN" sz="2000" b="0" i="0" dirty="0" err="1">
                <a:solidFill>
                  <a:srgbClr val="000000"/>
                </a:solidFill>
                <a:effectLst/>
                <a:latin typeface="Verdana" panose="020B0604030504040204" pitchFamily="34" charset="0"/>
              </a:rPr>
              <a:t>currentcolor</a:t>
            </a:r>
            <a:r>
              <a:rPr lang="en-IN" sz="2000" b="0" i="0" dirty="0">
                <a:solidFill>
                  <a:srgbClr val="000000"/>
                </a:solidFill>
                <a:effectLst/>
                <a:latin typeface="Verdana" panose="020B0604030504040204" pitchFamily="34" charset="0"/>
              </a:rPr>
              <a:t> keyword</a:t>
            </a:r>
          </a:p>
        </p:txBody>
      </p:sp>
    </p:spTree>
    <p:extLst>
      <p:ext uri="{BB962C8B-B14F-4D97-AF65-F5344CB8AC3E}">
        <p14:creationId xmlns:p14="http://schemas.microsoft.com/office/powerpoint/2010/main" val="148440268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D573523-C2CE-34B9-BAD3-55BF1CD8F5CE}"/>
              </a:ext>
            </a:extLst>
          </p:cNvPr>
          <p:cNvPicPr>
            <a:picLocks noChangeAspect="1"/>
          </p:cNvPicPr>
          <p:nvPr/>
        </p:nvPicPr>
        <p:blipFill rotWithShape="1">
          <a:blip r:embed="rId2"/>
          <a:srcRect l="421" r="76375"/>
          <a:stretch/>
        </p:blipFill>
        <p:spPr>
          <a:xfrm>
            <a:off x="400177" y="339513"/>
            <a:ext cx="6096001" cy="4583007"/>
          </a:xfrm>
          <a:prstGeom prst="rect">
            <a:avLst/>
          </a:prstGeom>
        </p:spPr>
      </p:pic>
      <p:pic>
        <p:nvPicPr>
          <p:cNvPr id="5" name="Picture 4">
            <a:extLst>
              <a:ext uri="{FF2B5EF4-FFF2-40B4-BE49-F238E27FC236}">
                <a16:creationId xmlns:a16="http://schemas.microsoft.com/office/drawing/2014/main" id="{81416926-B845-94A9-1FA9-7E9505973473}"/>
              </a:ext>
            </a:extLst>
          </p:cNvPr>
          <p:cNvPicPr>
            <a:picLocks noChangeAspect="1"/>
          </p:cNvPicPr>
          <p:nvPr/>
        </p:nvPicPr>
        <p:blipFill rotWithShape="1">
          <a:blip r:embed="rId2"/>
          <a:srcRect l="50000"/>
          <a:stretch/>
        </p:blipFill>
        <p:spPr>
          <a:xfrm>
            <a:off x="5928360" y="522393"/>
            <a:ext cx="6096000" cy="1667933"/>
          </a:xfrm>
          <a:prstGeom prst="rect">
            <a:avLst/>
          </a:prstGeom>
          <a:ln>
            <a:solidFill>
              <a:schemeClr val="tx1"/>
            </a:solidFill>
          </a:ln>
        </p:spPr>
      </p:pic>
      <p:sp>
        <p:nvSpPr>
          <p:cNvPr id="6" name="TextBox 5">
            <a:extLst>
              <a:ext uri="{FF2B5EF4-FFF2-40B4-BE49-F238E27FC236}">
                <a16:creationId xmlns:a16="http://schemas.microsoft.com/office/drawing/2014/main" id="{249CEC42-C09B-4E2D-D6AE-2E2EDC28BC53}"/>
              </a:ext>
            </a:extLst>
          </p:cNvPr>
          <p:cNvSpPr txBox="1"/>
          <p:nvPr/>
        </p:nvSpPr>
        <p:spPr>
          <a:xfrm>
            <a:off x="746760" y="5394960"/>
            <a:ext cx="3596640" cy="369332"/>
          </a:xfrm>
          <a:prstGeom prst="rect">
            <a:avLst/>
          </a:prstGeom>
          <a:noFill/>
        </p:spPr>
        <p:txBody>
          <a:bodyPr wrap="square" rtlCol="0">
            <a:spAutoFit/>
          </a:bodyPr>
          <a:lstStyle/>
          <a:p>
            <a:r>
              <a:rPr lang="en-US" dirty="0" err="1"/>
              <a:t>css_background</a:t>
            </a:r>
            <a:endParaRPr lang="en-US" dirty="0"/>
          </a:p>
        </p:txBody>
      </p:sp>
    </p:spTree>
    <p:extLst>
      <p:ext uri="{BB962C8B-B14F-4D97-AF65-F5344CB8AC3E}">
        <p14:creationId xmlns:p14="http://schemas.microsoft.com/office/powerpoint/2010/main" val="427985960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08E3628-0FB0-B823-E64D-B509592E084D}"/>
              </a:ext>
            </a:extLst>
          </p:cNvPr>
          <p:cNvSpPr txBox="1"/>
          <p:nvPr/>
        </p:nvSpPr>
        <p:spPr>
          <a:xfrm>
            <a:off x="548640" y="6308209"/>
            <a:ext cx="6096000" cy="369332"/>
          </a:xfrm>
          <a:prstGeom prst="rect">
            <a:avLst/>
          </a:prstGeom>
          <a:noFill/>
        </p:spPr>
        <p:txBody>
          <a:bodyPr wrap="square">
            <a:spAutoFit/>
          </a:bodyPr>
          <a:lstStyle/>
          <a:p>
            <a:r>
              <a:rPr lang="en-US" dirty="0" err="1"/>
              <a:t>css_background_colour_example</a:t>
            </a:r>
            <a:endParaRPr lang="en-US" dirty="0"/>
          </a:p>
        </p:txBody>
      </p:sp>
      <p:pic>
        <p:nvPicPr>
          <p:cNvPr id="6" name="Picture 5">
            <a:extLst>
              <a:ext uri="{FF2B5EF4-FFF2-40B4-BE49-F238E27FC236}">
                <a16:creationId xmlns:a16="http://schemas.microsoft.com/office/drawing/2014/main" id="{70E3050D-7889-61F3-7EE1-1555192BC2BE}"/>
              </a:ext>
            </a:extLst>
          </p:cNvPr>
          <p:cNvPicPr>
            <a:picLocks noChangeAspect="1"/>
          </p:cNvPicPr>
          <p:nvPr/>
        </p:nvPicPr>
        <p:blipFill rotWithShape="1">
          <a:blip r:embed="rId2"/>
          <a:srcRect l="551" r="76500"/>
          <a:stretch/>
        </p:blipFill>
        <p:spPr>
          <a:xfrm>
            <a:off x="198120" y="180459"/>
            <a:ext cx="6217920" cy="6196932"/>
          </a:xfrm>
          <a:prstGeom prst="rect">
            <a:avLst/>
          </a:prstGeom>
        </p:spPr>
      </p:pic>
      <p:pic>
        <p:nvPicPr>
          <p:cNvPr id="7" name="Picture 6">
            <a:extLst>
              <a:ext uri="{FF2B5EF4-FFF2-40B4-BE49-F238E27FC236}">
                <a16:creationId xmlns:a16="http://schemas.microsoft.com/office/drawing/2014/main" id="{DCF9D9D3-82BE-B469-0C30-99E4B16C2891}"/>
              </a:ext>
            </a:extLst>
          </p:cNvPr>
          <p:cNvPicPr>
            <a:picLocks noChangeAspect="1"/>
          </p:cNvPicPr>
          <p:nvPr/>
        </p:nvPicPr>
        <p:blipFill rotWithShape="1">
          <a:blip r:embed="rId2"/>
          <a:srcRect l="50875" b="58198"/>
          <a:stretch/>
        </p:blipFill>
        <p:spPr>
          <a:xfrm>
            <a:off x="5166360" y="480608"/>
            <a:ext cx="6690360" cy="2399751"/>
          </a:xfrm>
          <a:prstGeom prst="rect">
            <a:avLst/>
          </a:prstGeom>
          <a:ln>
            <a:solidFill>
              <a:schemeClr val="tx1"/>
            </a:solidFill>
          </a:ln>
        </p:spPr>
      </p:pic>
    </p:spTree>
    <p:extLst>
      <p:ext uri="{BB962C8B-B14F-4D97-AF65-F5344CB8AC3E}">
        <p14:creationId xmlns:p14="http://schemas.microsoft.com/office/powerpoint/2010/main" val="9514369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4F6CAB0-6806-D6DC-DEAB-C6323EA0185E}"/>
              </a:ext>
            </a:extLst>
          </p:cNvPr>
          <p:cNvSpPr>
            <a:spLocks noGrp="1"/>
          </p:cNvSpPr>
          <p:nvPr>
            <p:ph type="title"/>
          </p:nvPr>
        </p:nvSpPr>
        <p:spPr>
          <a:xfrm>
            <a:off x="572493" y="238539"/>
            <a:ext cx="11018520" cy="1434415"/>
          </a:xfrm>
        </p:spPr>
        <p:txBody>
          <a:bodyPr anchor="b">
            <a:normAutofit/>
          </a:bodyPr>
          <a:lstStyle/>
          <a:p>
            <a:r>
              <a:rPr lang="en-IN" sz="4600" b="0" i="0">
                <a:effectLst/>
                <a:latin typeface="Segoe UI" panose="020B0502040204020203" pitchFamily="34" charset="0"/>
              </a:rPr>
              <a:t>CSS background-image</a:t>
            </a:r>
            <a:br>
              <a:rPr lang="en-IN" sz="4600" b="0" i="0">
                <a:effectLst/>
                <a:latin typeface="Segoe UI" panose="020B0502040204020203" pitchFamily="34" charset="0"/>
              </a:rPr>
            </a:br>
            <a:endParaRPr lang="en-US" sz="4600"/>
          </a:p>
        </p:txBody>
      </p:sp>
      <p:sp>
        <p:nvSpPr>
          <p:cNvPr id="11"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E324EAE-FF87-8180-07A5-B2276C06FD6A}"/>
              </a:ext>
            </a:extLst>
          </p:cNvPr>
          <p:cNvSpPr>
            <a:spLocks noGrp="1"/>
          </p:cNvSpPr>
          <p:nvPr>
            <p:ph idx="1"/>
          </p:nvPr>
        </p:nvSpPr>
        <p:spPr>
          <a:xfrm>
            <a:off x="572492" y="2071316"/>
            <a:ext cx="5203467" cy="2141020"/>
          </a:xfrm>
        </p:spPr>
        <p:txBody>
          <a:bodyPr anchor="t">
            <a:normAutofit/>
          </a:bodyPr>
          <a:lstStyle/>
          <a:p>
            <a:r>
              <a:rPr lang="en-IN" sz="2200" b="0" i="0" dirty="0">
                <a:effectLst/>
                <a:latin typeface="Verdana" panose="020B0604030504040204" pitchFamily="34" charset="0"/>
              </a:rPr>
              <a:t>The background-image property specifies an image to use as the background of an element.</a:t>
            </a:r>
          </a:p>
          <a:p>
            <a:r>
              <a:rPr lang="en-IN" sz="2200" b="0" i="0" dirty="0">
                <a:effectLst/>
                <a:latin typeface="Verdana" panose="020B0604030504040204" pitchFamily="34" charset="0"/>
              </a:rPr>
              <a:t>By default, the image is repeated so it covers the entire element.</a:t>
            </a:r>
          </a:p>
          <a:p>
            <a:endParaRPr lang="en-US" sz="2200" dirty="0"/>
          </a:p>
        </p:txBody>
      </p:sp>
      <p:pic>
        <p:nvPicPr>
          <p:cNvPr id="5" name="Picture 4">
            <a:extLst>
              <a:ext uri="{FF2B5EF4-FFF2-40B4-BE49-F238E27FC236}">
                <a16:creationId xmlns:a16="http://schemas.microsoft.com/office/drawing/2014/main" id="{5A9561F9-9C06-B5AE-597B-925699EDBB8E}"/>
              </a:ext>
            </a:extLst>
          </p:cNvPr>
          <p:cNvPicPr>
            <a:picLocks noChangeAspect="1"/>
          </p:cNvPicPr>
          <p:nvPr/>
        </p:nvPicPr>
        <p:blipFill rotWithShape="1">
          <a:blip r:embed="rId2"/>
          <a:srcRect l="980" r="64121"/>
          <a:stretch/>
        </p:blipFill>
        <p:spPr>
          <a:xfrm>
            <a:off x="6230050" y="1897795"/>
            <a:ext cx="5744140" cy="4703378"/>
          </a:xfrm>
          <a:prstGeom prst="rect">
            <a:avLst/>
          </a:prstGeom>
        </p:spPr>
      </p:pic>
      <p:pic>
        <p:nvPicPr>
          <p:cNvPr id="6" name="Picture 5">
            <a:extLst>
              <a:ext uri="{FF2B5EF4-FFF2-40B4-BE49-F238E27FC236}">
                <a16:creationId xmlns:a16="http://schemas.microsoft.com/office/drawing/2014/main" id="{79F7A642-3A27-5674-90E5-FCAD42D5D2B3}"/>
              </a:ext>
            </a:extLst>
          </p:cNvPr>
          <p:cNvPicPr>
            <a:picLocks noChangeAspect="1"/>
          </p:cNvPicPr>
          <p:nvPr/>
        </p:nvPicPr>
        <p:blipFill rotWithShape="1">
          <a:blip r:embed="rId2"/>
          <a:srcRect l="77802"/>
          <a:stretch/>
        </p:blipFill>
        <p:spPr>
          <a:xfrm>
            <a:off x="3478276" y="4099273"/>
            <a:ext cx="2616200" cy="2501900"/>
          </a:xfrm>
          <a:prstGeom prst="rect">
            <a:avLst/>
          </a:prstGeom>
          <a:ln>
            <a:solidFill>
              <a:schemeClr val="tx1"/>
            </a:solidFill>
          </a:ln>
        </p:spPr>
      </p:pic>
      <p:sp>
        <p:nvSpPr>
          <p:cNvPr id="10" name="TextBox 9">
            <a:extLst>
              <a:ext uri="{FF2B5EF4-FFF2-40B4-BE49-F238E27FC236}">
                <a16:creationId xmlns:a16="http://schemas.microsoft.com/office/drawing/2014/main" id="{F073D884-F934-66AA-ED2C-F4048E1861A2}"/>
              </a:ext>
            </a:extLst>
          </p:cNvPr>
          <p:cNvSpPr txBox="1"/>
          <p:nvPr/>
        </p:nvSpPr>
        <p:spPr>
          <a:xfrm>
            <a:off x="8405623" y="6334552"/>
            <a:ext cx="3139669" cy="369332"/>
          </a:xfrm>
          <a:prstGeom prst="rect">
            <a:avLst/>
          </a:prstGeom>
          <a:noFill/>
        </p:spPr>
        <p:txBody>
          <a:bodyPr wrap="square">
            <a:spAutoFit/>
          </a:bodyPr>
          <a:lstStyle/>
          <a:p>
            <a:r>
              <a:rPr lang="en-US" dirty="0" err="1"/>
              <a:t>css_background_image.html</a:t>
            </a:r>
            <a:endParaRPr lang="en-US" dirty="0"/>
          </a:p>
        </p:txBody>
      </p:sp>
    </p:spTree>
    <p:extLst>
      <p:ext uri="{BB962C8B-B14F-4D97-AF65-F5344CB8AC3E}">
        <p14:creationId xmlns:p14="http://schemas.microsoft.com/office/powerpoint/2010/main" val="413854409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25E45F9-7D68-56FE-A60B-5A75E08AAE94}"/>
              </a:ext>
            </a:extLst>
          </p:cNvPr>
          <p:cNvSpPr>
            <a:spLocks noGrp="1"/>
          </p:cNvSpPr>
          <p:nvPr>
            <p:ph type="title"/>
          </p:nvPr>
        </p:nvSpPr>
        <p:spPr>
          <a:xfrm>
            <a:off x="572493" y="238539"/>
            <a:ext cx="11018520" cy="1434415"/>
          </a:xfrm>
        </p:spPr>
        <p:txBody>
          <a:bodyPr anchor="b">
            <a:normAutofit/>
          </a:bodyPr>
          <a:lstStyle/>
          <a:p>
            <a:r>
              <a:rPr lang="en-IN" sz="4600" b="0" i="0" dirty="0">
                <a:effectLst/>
                <a:latin typeface="Segoe UI" panose="020B0502040204020203" pitchFamily="34" charset="0"/>
              </a:rPr>
              <a:t>CSS Background Image Repeat</a:t>
            </a:r>
            <a:br>
              <a:rPr lang="en-IN" sz="4600" b="0" i="0" dirty="0">
                <a:effectLst/>
                <a:latin typeface="Segoe UI" panose="020B0502040204020203" pitchFamily="34" charset="0"/>
              </a:rPr>
            </a:br>
            <a:endParaRPr lang="en-US" sz="4600" dirty="0"/>
          </a:p>
        </p:txBody>
      </p:sp>
      <p:sp>
        <p:nvSpPr>
          <p:cNvPr id="11"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B648726-135B-6FA1-E1B2-B579FE92F42B}"/>
              </a:ext>
            </a:extLst>
          </p:cNvPr>
          <p:cNvSpPr>
            <a:spLocks noGrp="1"/>
          </p:cNvSpPr>
          <p:nvPr>
            <p:ph idx="1"/>
          </p:nvPr>
        </p:nvSpPr>
        <p:spPr>
          <a:xfrm>
            <a:off x="230124" y="2174086"/>
            <a:ext cx="5172987" cy="2509828"/>
          </a:xfrm>
        </p:spPr>
        <p:txBody>
          <a:bodyPr anchor="t">
            <a:normAutofit/>
          </a:bodyPr>
          <a:lstStyle/>
          <a:p>
            <a:pPr algn="just"/>
            <a:r>
              <a:rPr lang="en-IN" sz="2200" b="0" i="0" dirty="0">
                <a:effectLst/>
                <a:latin typeface="Verdana" panose="020B0604030504040204" pitchFamily="34" charset="0"/>
              </a:rPr>
              <a:t>By default, the background-image property repeats an image both horizontally and vertically.</a:t>
            </a:r>
          </a:p>
          <a:p>
            <a:pPr algn="just"/>
            <a:r>
              <a:rPr lang="en-IN" sz="2200" b="0" i="0" dirty="0">
                <a:effectLst/>
                <a:latin typeface="Verdana" panose="020B0604030504040204" pitchFamily="34" charset="0"/>
              </a:rPr>
              <a:t>Some images should be repeated only horizontally or vertically, or they will look strange as shown here.</a:t>
            </a:r>
          </a:p>
          <a:p>
            <a:pPr algn="just"/>
            <a:endParaRPr lang="en-US" sz="2200" dirty="0"/>
          </a:p>
        </p:txBody>
      </p:sp>
      <p:pic>
        <p:nvPicPr>
          <p:cNvPr id="5" name="Picture 4">
            <a:extLst>
              <a:ext uri="{FF2B5EF4-FFF2-40B4-BE49-F238E27FC236}">
                <a16:creationId xmlns:a16="http://schemas.microsoft.com/office/drawing/2014/main" id="{4BB86C86-C11D-0C05-A3CF-CF43F3DA3DAD}"/>
              </a:ext>
            </a:extLst>
          </p:cNvPr>
          <p:cNvPicPr>
            <a:picLocks noChangeAspect="1"/>
          </p:cNvPicPr>
          <p:nvPr/>
        </p:nvPicPr>
        <p:blipFill rotWithShape="1">
          <a:blip r:embed="rId2"/>
          <a:srcRect l="51875"/>
          <a:stretch/>
        </p:blipFill>
        <p:spPr>
          <a:xfrm>
            <a:off x="5633235" y="1911493"/>
            <a:ext cx="6328641" cy="3568811"/>
          </a:xfrm>
          <a:prstGeom prst="rect">
            <a:avLst/>
          </a:prstGeom>
        </p:spPr>
      </p:pic>
    </p:spTree>
    <p:extLst>
      <p:ext uri="{BB962C8B-B14F-4D97-AF65-F5344CB8AC3E}">
        <p14:creationId xmlns:p14="http://schemas.microsoft.com/office/powerpoint/2010/main" val="14616988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8AFA472-3277-0379-0FEA-425D72483C10}"/>
              </a:ext>
            </a:extLst>
          </p:cNvPr>
          <p:cNvSpPr txBox="1"/>
          <p:nvPr/>
        </p:nvSpPr>
        <p:spPr>
          <a:xfrm>
            <a:off x="655320" y="6488668"/>
            <a:ext cx="6096000" cy="369332"/>
          </a:xfrm>
          <a:prstGeom prst="rect">
            <a:avLst/>
          </a:prstGeom>
          <a:noFill/>
        </p:spPr>
        <p:txBody>
          <a:bodyPr wrap="square">
            <a:spAutoFit/>
          </a:bodyPr>
          <a:lstStyle/>
          <a:p>
            <a:r>
              <a:rPr lang="en-US" dirty="0" err="1"/>
              <a:t>background_image_repeat</a:t>
            </a:r>
            <a:endParaRPr lang="en-US" dirty="0"/>
          </a:p>
        </p:txBody>
      </p:sp>
      <p:pic>
        <p:nvPicPr>
          <p:cNvPr id="6" name="Picture 5">
            <a:extLst>
              <a:ext uri="{FF2B5EF4-FFF2-40B4-BE49-F238E27FC236}">
                <a16:creationId xmlns:a16="http://schemas.microsoft.com/office/drawing/2014/main" id="{A4883AE5-BB05-2014-8246-E8CF8D1FD470}"/>
              </a:ext>
            </a:extLst>
          </p:cNvPr>
          <p:cNvPicPr>
            <a:picLocks noChangeAspect="1"/>
          </p:cNvPicPr>
          <p:nvPr/>
        </p:nvPicPr>
        <p:blipFill rotWithShape="1">
          <a:blip r:embed="rId2"/>
          <a:srcRect l="526" t="1043" r="80752" b="69443"/>
          <a:stretch/>
        </p:blipFill>
        <p:spPr>
          <a:xfrm>
            <a:off x="335280" y="441960"/>
            <a:ext cx="4861560" cy="3886199"/>
          </a:xfrm>
          <a:prstGeom prst="rect">
            <a:avLst/>
          </a:prstGeom>
        </p:spPr>
      </p:pic>
      <p:pic>
        <p:nvPicPr>
          <p:cNvPr id="7" name="Picture 6">
            <a:extLst>
              <a:ext uri="{FF2B5EF4-FFF2-40B4-BE49-F238E27FC236}">
                <a16:creationId xmlns:a16="http://schemas.microsoft.com/office/drawing/2014/main" id="{90683973-1F2E-06EC-C158-E2A8578E0099}"/>
              </a:ext>
            </a:extLst>
          </p:cNvPr>
          <p:cNvPicPr>
            <a:picLocks noChangeAspect="1"/>
          </p:cNvPicPr>
          <p:nvPr/>
        </p:nvPicPr>
        <p:blipFill rotWithShape="1">
          <a:blip r:embed="rId2"/>
          <a:srcRect l="50000"/>
          <a:stretch/>
        </p:blipFill>
        <p:spPr>
          <a:xfrm>
            <a:off x="5913120" y="304586"/>
            <a:ext cx="6096000" cy="5486826"/>
          </a:xfrm>
          <a:prstGeom prst="rect">
            <a:avLst/>
          </a:prstGeom>
          <a:ln>
            <a:solidFill>
              <a:schemeClr val="tx1"/>
            </a:solidFill>
          </a:ln>
        </p:spPr>
      </p:pic>
    </p:spTree>
    <p:extLst>
      <p:ext uri="{BB962C8B-B14F-4D97-AF65-F5344CB8AC3E}">
        <p14:creationId xmlns:p14="http://schemas.microsoft.com/office/powerpoint/2010/main" val="137687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8D7CA-A38F-A859-E58B-7EF8B7E69EEA}"/>
              </a:ext>
            </a:extLst>
          </p:cNvPr>
          <p:cNvSpPr>
            <a:spLocks noGrp="1"/>
          </p:cNvSpPr>
          <p:nvPr>
            <p:ph type="title"/>
          </p:nvPr>
        </p:nvSpPr>
        <p:spPr>
          <a:xfrm>
            <a:off x="215673" y="199765"/>
            <a:ext cx="3867151" cy="877253"/>
          </a:xfrm>
        </p:spPr>
        <p:txBody>
          <a:bodyPr>
            <a:normAutofit fontScale="90000"/>
          </a:bodyPr>
          <a:lstStyle/>
          <a:p>
            <a:r>
              <a:rPr lang="en-IN" b="0" i="0" dirty="0">
                <a:effectLst/>
                <a:latin typeface="Segoe UI" panose="020B0502040204020203" pitchFamily="34" charset="0"/>
              </a:rPr>
              <a:t>CSS Example</a:t>
            </a:r>
            <a:br>
              <a:rPr lang="en-IN" b="0" i="0" dirty="0">
                <a:effectLst/>
                <a:latin typeface="Segoe UI" panose="020B0502040204020203" pitchFamily="34" charset="0"/>
              </a:rPr>
            </a:br>
            <a:endParaRPr lang="en-US" dirty="0"/>
          </a:p>
        </p:txBody>
      </p:sp>
      <p:pic>
        <p:nvPicPr>
          <p:cNvPr id="4" name="Picture 3">
            <a:extLst>
              <a:ext uri="{FF2B5EF4-FFF2-40B4-BE49-F238E27FC236}">
                <a16:creationId xmlns:a16="http://schemas.microsoft.com/office/drawing/2014/main" id="{BA52369F-219D-42E6-2C84-AB8D099986FD}"/>
              </a:ext>
            </a:extLst>
          </p:cNvPr>
          <p:cNvPicPr>
            <a:picLocks noChangeAspect="1"/>
          </p:cNvPicPr>
          <p:nvPr/>
        </p:nvPicPr>
        <p:blipFill rotWithShape="1">
          <a:blip r:embed="rId2"/>
          <a:srcRect r="73978" b="26658"/>
          <a:stretch/>
        </p:blipFill>
        <p:spPr>
          <a:xfrm>
            <a:off x="295275" y="774505"/>
            <a:ext cx="3976688" cy="4617820"/>
          </a:xfrm>
          <a:prstGeom prst="rect">
            <a:avLst/>
          </a:prstGeom>
        </p:spPr>
      </p:pic>
      <p:pic>
        <p:nvPicPr>
          <p:cNvPr id="6" name="Picture 5">
            <a:extLst>
              <a:ext uri="{FF2B5EF4-FFF2-40B4-BE49-F238E27FC236}">
                <a16:creationId xmlns:a16="http://schemas.microsoft.com/office/drawing/2014/main" id="{2E449D54-B55C-3849-0678-30248DB8B875}"/>
              </a:ext>
            </a:extLst>
          </p:cNvPr>
          <p:cNvPicPr>
            <a:picLocks noChangeAspect="1"/>
          </p:cNvPicPr>
          <p:nvPr/>
        </p:nvPicPr>
        <p:blipFill rotWithShape="1">
          <a:blip r:embed="rId2"/>
          <a:srcRect l="50000" b="12171"/>
          <a:stretch/>
        </p:blipFill>
        <p:spPr>
          <a:xfrm>
            <a:off x="4981575" y="774505"/>
            <a:ext cx="6096000" cy="4411858"/>
          </a:xfrm>
          <a:prstGeom prst="rect">
            <a:avLst/>
          </a:prstGeom>
        </p:spPr>
      </p:pic>
    </p:spTree>
    <p:extLst>
      <p:ext uri="{BB962C8B-B14F-4D97-AF65-F5344CB8AC3E}">
        <p14:creationId xmlns:p14="http://schemas.microsoft.com/office/powerpoint/2010/main" val="92062805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F9318EB-A8E5-711D-3B65-9D6F9C1DEE6F}"/>
              </a:ext>
            </a:extLst>
          </p:cNvPr>
          <p:cNvSpPr>
            <a:spLocks noGrp="1"/>
          </p:cNvSpPr>
          <p:nvPr>
            <p:ph idx="1"/>
          </p:nvPr>
        </p:nvSpPr>
        <p:spPr>
          <a:xfrm>
            <a:off x="169166" y="5791200"/>
            <a:ext cx="11853668" cy="876300"/>
          </a:xfrm>
          <a:solidFill>
            <a:schemeClr val="accent2">
              <a:lumMod val="20000"/>
              <a:lumOff val="80000"/>
            </a:schemeClr>
          </a:solidFill>
          <a:ln>
            <a:solidFill>
              <a:schemeClr val="tx1"/>
            </a:solidFill>
          </a:ln>
        </p:spPr>
        <p:txBody>
          <a:bodyPr anchor="ctr">
            <a:normAutofit/>
          </a:bodyPr>
          <a:lstStyle/>
          <a:p>
            <a:pPr marL="0" indent="0">
              <a:buNone/>
            </a:pPr>
            <a:r>
              <a:rPr lang="en-IN" sz="2200" b="0" i="0" dirty="0">
                <a:effectLst/>
                <a:latin typeface="Verdana" panose="020B0604030504040204" pitchFamily="34" charset="0"/>
              </a:rPr>
              <a:t>If the image above is repeated only horizontally (</a:t>
            </a:r>
            <a:r>
              <a:rPr lang="en-IN" sz="2200" dirty="0"/>
              <a:t>background-repeat: repeat-x;</a:t>
            </a:r>
            <a:r>
              <a:rPr lang="en-IN" sz="2200" b="0" i="0" dirty="0">
                <a:effectLst/>
                <a:latin typeface="Verdana" panose="020B0604030504040204" pitchFamily="34" charset="0"/>
              </a:rPr>
              <a:t>), the background will look better.</a:t>
            </a:r>
            <a:endParaRPr lang="en-US" sz="2200" dirty="0"/>
          </a:p>
        </p:txBody>
      </p:sp>
      <p:pic>
        <p:nvPicPr>
          <p:cNvPr id="7" name="Picture 6">
            <a:extLst>
              <a:ext uri="{FF2B5EF4-FFF2-40B4-BE49-F238E27FC236}">
                <a16:creationId xmlns:a16="http://schemas.microsoft.com/office/drawing/2014/main" id="{124C46DE-795C-E51E-8DB1-A0D6A5A7E8FD}"/>
              </a:ext>
            </a:extLst>
          </p:cNvPr>
          <p:cNvPicPr>
            <a:picLocks noChangeAspect="1"/>
          </p:cNvPicPr>
          <p:nvPr/>
        </p:nvPicPr>
        <p:blipFill rotWithShape="1">
          <a:blip r:embed="rId2"/>
          <a:srcRect r="71999"/>
          <a:stretch/>
        </p:blipFill>
        <p:spPr>
          <a:xfrm>
            <a:off x="5128258" y="190500"/>
            <a:ext cx="6894576" cy="4724400"/>
          </a:xfrm>
          <a:prstGeom prst="rect">
            <a:avLst/>
          </a:prstGeom>
        </p:spPr>
      </p:pic>
      <p:pic>
        <p:nvPicPr>
          <p:cNvPr id="8" name="Picture 7">
            <a:extLst>
              <a:ext uri="{FF2B5EF4-FFF2-40B4-BE49-F238E27FC236}">
                <a16:creationId xmlns:a16="http://schemas.microsoft.com/office/drawing/2014/main" id="{F3971B27-C1BA-750B-0156-EA2720BF7A64}"/>
              </a:ext>
            </a:extLst>
          </p:cNvPr>
          <p:cNvPicPr>
            <a:picLocks noChangeAspect="1"/>
          </p:cNvPicPr>
          <p:nvPr/>
        </p:nvPicPr>
        <p:blipFill rotWithShape="1">
          <a:blip r:embed="rId2"/>
          <a:srcRect l="50000"/>
          <a:stretch/>
        </p:blipFill>
        <p:spPr>
          <a:xfrm>
            <a:off x="169166" y="457200"/>
            <a:ext cx="4091936" cy="3916680"/>
          </a:xfrm>
          <a:prstGeom prst="rect">
            <a:avLst/>
          </a:prstGeom>
          <a:ln>
            <a:solidFill>
              <a:schemeClr val="tx1"/>
            </a:solidFill>
          </a:ln>
        </p:spPr>
      </p:pic>
      <p:sp>
        <p:nvSpPr>
          <p:cNvPr id="14" name="TextBox 13">
            <a:extLst>
              <a:ext uri="{FF2B5EF4-FFF2-40B4-BE49-F238E27FC236}">
                <a16:creationId xmlns:a16="http://schemas.microsoft.com/office/drawing/2014/main" id="{0A125096-D296-3646-D928-77FF835EA035}"/>
              </a:ext>
            </a:extLst>
          </p:cNvPr>
          <p:cNvSpPr txBox="1"/>
          <p:nvPr/>
        </p:nvSpPr>
        <p:spPr>
          <a:xfrm>
            <a:off x="6897620" y="4897874"/>
            <a:ext cx="4256534" cy="369332"/>
          </a:xfrm>
          <a:prstGeom prst="rect">
            <a:avLst/>
          </a:prstGeom>
          <a:noFill/>
        </p:spPr>
        <p:txBody>
          <a:bodyPr wrap="square">
            <a:spAutoFit/>
          </a:bodyPr>
          <a:lstStyle/>
          <a:p>
            <a:r>
              <a:rPr lang="en-US" dirty="0" err="1"/>
              <a:t>backgound_image_horizontal_repeat.html</a:t>
            </a:r>
            <a:endParaRPr lang="en-US" dirty="0"/>
          </a:p>
        </p:txBody>
      </p:sp>
    </p:spTree>
    <p:extLst>
      <p:ext uri="{BB962C8B-B14F-4D97-AF65-F5344CB8AC3E}">
        <p14:creationId xmlns:p14="http://schemas.microsoft.com/office/powerpoint/2010/main" val="390200820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7E666F1-2ABA-5B74-980F-AB044B63164E}"/>
              </a:ext>
            </a:extLst>
          </p:cNvPr>
          <p:cNvSpPr>
            <a:spLocks noGrp="1"/>
          </p:cNvSpPr>
          <p:nvPr>
            <p:ph type="title"/>
          </p:nvPr>
        </p:nvSpPr>
        <p:spPr>
          <a:xfrm>
            <a:off x="838200" y="365125"/>
            <a:ext cx="10515600" cy="1325563"/>
          </a:xfrm>
        </p:spPr>
        <p:txBody>
          <a:bodyPr>
            <a:normAutofit/>
          </a:bodyPr>
          <a:lstStyle/>
          <a:p>
            <a:r>
              <a:rPr lang="en-IN" sz="5400" b="0" i="0" dirty="0">
                <a:effectLst/>
                <a:latin typeface="Segoe UI" panose="020B0502040204020203" pitchFamily="34" charset="0"/>
              </a:rPr>
              <a:t>CSS Background Image Repeat</a:t>
            </a:r>
            <a:endParaRPr lang="en-US" sz="5400" dirty="0"/>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887C4AF3-00CB-1470-CEAD-90A2B72EB456}"/>
              </a:ext>
            </a:extLst>
          </p:cNvPr>
          <p:cNvSpPr>
            <a:spLocks noGrp="1"/>
          </p:cNvSpPr>
          <p:nvPr>
            <p:ph idx="1"/>
          </p:nvPr>
        </p:nvSpPr>
        <p:spPr>
          <a:xfrm>
            <a:off x="257993" y="1798102"/>
            <a:ext cx="11934007" cy="430839"/>
          </a:xfrm>
        </p:spPr>
        <p:txBody>
          <a:bodyPr>
            <a:noAutofit/>
          </a:bodyPr>
          <a:lstStyle/>
          <a:p>
            <a:pPr marL="0" indent="0" algn="l">
              <a:buNone/>
            </a:pPr>
            <a:r>
              <a:rPr lang="en-IN" sz="2000" b="1" i="0" u="sng" dirty="0">
                <a:solidFill>
                  <a:srgbClr val="000000"/>
                </a:solidFill>
                <a:effectLst/>
                <a:latin typeface="Segoe UI" panose="020B0502040204020203" pitchFamily="34" charset="0"/>
              </a:rPr>
              <a:t>CSS Syntax     </a:t>
            </a:r>
            <a:r>
              <a:rPr lang="en-IN" sz="2000" b="0" i="0" dirty="0">
                <a:solidFill>
                  <a:srgbClr val="000000"/>
                </a:solidFill>
                <a:effectLst/>
                <a:latin typeface="Consolas" panose="020B0609020204030204" pitchFamily="49" charset="0"/>
              </a:rPr>
              <a:t>background-repeat: </a:t>
            </a:r>
            <a:r>
              <a:rPr lang="en-IN" sz="2000" b="0" i="0" dirty="0" err="1">
                <a:solidFill>
                  <a:srgbClr val="000000"/>
                </a:solidFill>
                <a:effectLst/>
                <a:latin typeface="Consolas" panose="020B0609020204030204" pitchFamily="49" charset="0"/>
              </a:rPr>
              <a:t>repeat|repeat-x|repeat-y|no-repeat|initial|inherit</a:t>
            </a:r>
            <a:r>
              <a:rPr lang="en-IN" sz="2000" b="0" i="0" dirty="0">
                <a:solidFill>
                  <a:srgbClr val="000000"/>
                </a:solidFill>
                <a:effectLst/>
                <a:latin typeface="Consolas" panose="020B0609020204030204" pitchFamily="49" charset="0"/>
              </a:rPr>
              <a:t>;</a:t>
            </a:r>
          </a:p>
          <a:p>
            <a:endParaRPr lang="en-US" sz="2000" dirty="0"/>
          </a:p>
        </p:txBody>
      </p:sp>
      <p:graphicFrame>
        <p:nvGraphicFramePr>
          <p:cNvPr id="4" name="Table 3">
            <a:extLst>
              <a:ext uri="{FF2B5EF4-FFF2-40B4-BE49-F238E27FC236}">
                <a16:creationId xmlns:a16="http://schemas.microsoft.com/office/drawing/2014/main" id="{39A85163-C7F2-D0DC-5C6F-BDED301B7636}"/>
              </a:ext>
            </a:extLst>
          </p:cNvPr>
          <p:cNvGraphicFramePr>
            <a:graphicFrameLocks noGrp="1"/>
          </p:cNvGraphicFramePr>
          <p:nvPr>
            <p:extLst>
              <p:ext uri="{D42A27DB-BD31-4B8C-83A1-F6EECF244321}">
                <p14:modId xmlns:p14="http://schemas.microsoft.com/office/powerpoint/2010/main" val="2501143987"/>
              </p:ext>
            </p:extLst>
          </p:nvPr>
        </p:nvGraphicFramePr>
        <p:xfrm>
          <a:off x="257993" y="2228941"/>
          <a:ext cx="11191605" cy="4355035"/>
        </p:xfrm>
        <a:graphic>
          <a:graphicData uri="http://schemas.openxmlformats.org/drawingml/2006/table">
            <a:tbl>
              <a:tblPr>
                <a:tableStyleId>{21E4AEA4-8DFA-4A89-87EB-49C32662AFE0}</a:tableStyleId>
              </a:tblPr>
              <a:tblGrid>
                <a:gridCol w="1138623">
                  <a:extLst>
                    <a:ext uri="{9D8B030D-6E8A-4147-A177-3AD203B41FA5}">
                      <a16:colId xmlns:a16="http://schemas.microsoft.com/office/drawing/2014/main" val="1432276859"/>
                    </a:ext>
                  </a:extLst>
                </a:gridCol>
                <a:gridCol w="10052982">
                  <a:extLst>
                    <a:ext uri="{9D8B030D-6E8A-4147-A177-3AD203B41FA5}">
                      <a16:colId xmlns:a16="http://schemas.microsoft.com/office/drawing/2014/main" val="1435067904"/>
                    </a:ext>
                  </a:extLst>
                </a:gridCol>
              </a:tblGrid>
              <a:tr h="299285">
                <a:tc>
                  <a:txBody>
                    <a:bodyPr/>
                    <a:lstStyle/>
                    <a:p>
                      <a:pPr algn="ctr" fontAlgn="t"/>
                      <a:r>
                        <a:rPr lang="en-IN" sz="1800" b="1">
                          <a:effectLst/>
                        </a:rPr>
                        <a:t>Value</a:t>
                      </a:r>
                    </a:p>
                  </a:txBody>
                  <a:tcPr marL="109882" marR="54941" marT="54941" marB="549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IN" sz="1800" b="1" dirty="0">
                          <a:effectLst/>
                        </a:rPr>
                        <a:t>Description</a:t>
                      </a:r>
                    </a:p>
                  </a:txBody>
                  <a:tcPr marL="54941" marR="54941" marT="54941" marB="549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81457184"/>
                  </a:ext>
                </a:extLst>
              </a:tr>
              <a:tr h="684311">
                <a:tc>
                  <a:txBody>
                    <a:bodyPr/>
                    <a:lstStyle/>
                    <a:p>
                      <a:pPr algn="l" fontAlgn="t"/>
                      <a:r>
                        <a:rPr lang="en-IN" sz="1800">
                          <a:effectLst/>
                        </a:rPr>
                        <a:t>repeat</a:t>
                      </a:r>
                    </a:p>
                  </a:txBody>
                  <a:tcPr marL="109882" marR="54941" marT="54941" marB="549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IN" sz="1800" dirty="0">
                          <a:effectLst/>
                        </a:rPr>
                        <a:t>The background image is repeated both vertically and horizontally.  The last image will be clipped if it does not fit. This is default</a:t>
                      </a:r>
                    </a:p>
                  </a:txBody>
                  <a:tcPr marL="54941" marR="54941" marT="54941" marB="549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30491050"/>
                  </a:ext>
                </a:extLst>
              </a:tr>
              <a:tr h="299285">
                <a:tc>
                  <a:txBody>
                    <a:bodyPr/>
                    <a:lstStyle/>
                    <a:p>
                      <a:pPr algn="l" fontAlgn="t"/>
                      <a:r>
                        <a:rPr lang="en-IN" sz="1800">
                          <a:effectLst/>
                        </a:rPr>
                        <a:t>repeat-x</a:t>
                      </a:r>
                    </a:p>
                  </a:txBody>
                  <a:tcPr marL="109882" marR="54941" marT="54941" marB="549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IN" sz="1800" dirty="0">
                          <a:effectLst/>
                        </a:rPr>
                        <a:t>The background image is repeated only horizontally</a:t>
                      </a:r>
                    </a:p>
                  </a:txBody>
                  <a:tcPr marL="54941" marR="54941" marT="54941" marB="549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34332664"/>
                  </a:ext>
                </a:extLst>
              </a:tr>
              <a:tr h="299285">
                <a:tc>
                  <a:txBody>
                    <a:bodyPr/>
                    <a:lstStyle/>
                    <a:p>
                      <a:pPr algn="l" fontAlgn="t"/>
                      <a:r>
                        <a:rPr lang="en-IN" sz="1800">
                          <a:effectLst/>
                        </a:rPr>
                        <a:t>repeat-y</a:t>
                      </a:r>
                    </a:p>
                  </a:txBody>
                  <a:tcPr marL="109882" marR="54941" marT="54941" marB="549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IN" sz="1800">
                          <a:effectLst/>
                        </a:rPr>
                        <a:t>The background image is repeated only vertically</a:t>
                      </a:r>
                    </a:p>
                  </a:txBody>
                  <a:tcPr marL="54941" marR="54941" marT="54941" marB="549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43886436"/>
                  </a:ext>
                </a:extLst>
              </a:tr>
              <a:tr h="491798">
                <a:tc>
                  <a:txBody>
                    <a:bodyPr/>
                    <a:lstStyle/>
                    <a:p>
                      <a:pPr algn="l" fontAlgn="t"/>
                      <a:r>
                        <a:rPr lang="en-IN" sz="1800">
                          <a:effectLst/>
                        </a:rPr>
                        <a:t>no-repeat</a:t>
                      </a:r>
                    </a:p>
                  </a:txBody>
                  <a:tcPr marL="109882" marR="54941" marT="54941" marB="549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IN" sz="1800">
                          <a:effectLst/>
                        </a:rPr>
                        <a:t>The background-image is not repeated. The image will only be shown once</a:t>
                      </a:r>
                    </a:p>
                  </a:txBody>
                  <a:tcPr marL="54941" marR="54941" marT="54941" marB="549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91117421"/>
                  </a:ext>
                </a:extLst>
              </a:tr>
              <a:tr h="553127">
                <a:tc>
                  <a:txBody>
                    <a:bodyPr/>
                    <a:lstStyle/>
                    <a:p>
                      <a:pPr algn="l" fontAlgn="t"/>
                      <a:r>
                        <a:rPr lang="en-IN" sz="1800">
                          <a:effectLst/>
                        </a:rPr>
                        <a:t>space</a:t>
                      </a:r>
                    </a:p>
                  </a:txBody>
                  <a:tcPr marL="109882" marR="54941" marT="54941" marB="549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IN" sz="1800" dirty="0">
                          <a:effectLst/>
                        </a:rPr>
                        <a:t>The background-image is repeated as much as possible without clipping. The first and last image is pinned to either side of the element, and whitespace is distributed evenly between the images</a:t>
                      </a:r>
                    </a:p>
                  </a:txBody>
                  <a:tcPr marL="54941" marR="54941" marT="54941" marB="549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32763396"/>
                  </a:ext>
                </a:extLst>
              </a:tr>
              <a:tr h="491798">
                <a:tc>
                  <a:txBody>
                    <a:bodyPr/>
                    <a:lstStyle/>
                    <a:p>
                      <a:pPr algn="l" fontAlgn="t"/>
                      <a:r>
                        <a:rPr lang="en-IN" sz="1800">
                          <a:effectLst/>
                        </a:rPr>
                        <a:t>round</a:t>
                      </a:r>
                    </a:p>
                  </a:txBody>
                  <a:tcPr marL="109882" marR="54941" marT="54941" marB="549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IN" sz="1800">
                          <a:effectLst/>
                        </a:rPr>
                        <a:t>The background-image is repeated and squished or stretched to fill the space (no gaps)</a:t>
                      </a:r>
                    </a:p>
                  </a:txBody>
                  <a:tcPr marL="54941" marR="54941" marT="54941" marB="549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58868471"/>
                  </a:ext>
                </a:extLst>
              </a:tr>
              <a:tr h="299285">
                <a:tc>
                  <a:txBody>
                    <a:bodyPr/>
                    <a:lstStyle/>
                    <a:p>
                      <a:pPr algn="l" fontAlgn="t"/>
                      <a:r>
                        <a:rPr lang="en-IN" sz="1800">
                          <a:effectLst/>
                        </a:rPr>
                        <a:t>initial</a:t>
                      </a:r>
                    </a:p>
                  </a:txBody>
                  <a:tcPr marL="109882" marR="54941" marT="54941" marB="549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IN" sz="1800" dirty="0">
                          <a:effectLst/>
                        </a:rPr>
                        <a:t>Sets this property to its default value. </a:t>
                      </a:r>
                    </a:p>
                  </a:txBody>
                  <a:tcPr marL="54941" marR="54941" marT="54941" marB="549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55515046"/>
                  </a:ext>
                </a:extLst>
              </a:tr>
              <a:tr h="491798">
                <a:tc>
                  <a:txBody>
                    <a:bodyPr/>
                    <a:lstStyle/>
                    <a:p>
                      <a:pPr algn="l" fontAlgn="t"/>
                      <a:r>
                        <a:rPr lang="en-IN" sz="1800">
                          <a:effectLst/>
                        </a:rPr>
                        <a:t>inherit</a:t>
                      </a:r>
                    </a:p>
                  </a:txBody>
                  <a:tcPr marL="109882" marR="54941" marT="54941" marB="549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IN" sz="1800" dirty="0">
                          <a:effectLst/>
                        </a:rPr>
                        <a:t>Inherits this property from its parent element. </a:t>
                      </a:r>
                    </a:p>
                  </a:txBody>
                  <a:tcPr marL="54941" marR="54941" marT="54941" marB="549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01405524"/>
                  </a:ext>
                </a:extLst>
              </a:tr>
            </a:tbl>
          </a:graphicData>
        </a:graphic>
      </p:graphicFrame>
      <p:sp>
        <p:nvSpPr>
          <p:cNvPr id="5" name="Rectangle 1">
            <a:extLst>
              <a:ext uri="{FF2B5EF4-FFF2-40B4-BE49-F238E27FC236}">
                <a16:creationId xmlns:a16="http://schemas.microsoft.com/office/drawing/2014/main" id="{54CE0B6B-5D3A-6EBE-4645-ECEC43484AC4}"/>
              </a:ext>
            </a:extLst>
          </p:cNvPr>
          <p:cNvSpPr>
            <a:spLocks noChangeArrowheads="1"/>
          </p:cNvSpPr>
          <p:nvPr/>
        </p:nvSpPr>
        <p:spPr bwMode="auto">
          <a:xfrm>
            <a:off x="1058863" y="1835630"/>
            <a:ext cx="65" cy="43083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76176" rIns="0" bIns="76176"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0740982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A6CEBDB-CBD0-F101-9738-7503DCACE412}"/>
              </a:ext>
            </a:extLst>
          </p:cNvPr>
          <p:cNvSpPr>
            <a:spLocks noGrp="1"/>
          </p:cNvSpPr>
          <p:nvPr>
            <p:ph type="title"/>
          </p:nvPr>
        </p:nvSpPr>
        <p:spPr>
          <a:xfrm>
            <a:off x="838200" y="365125"/>
            <a:ext cx="10515600" cy="1325563"/>
          </a:xfrm>
        </p:spPr>
        <p:txBody>
          <a:bodyPr>
            <a:normAutofit/>
          </a:bodyPr>
          <a:lstStyle/>
          <a:p>
            <a:r>
              <a:rPr lang="en-IN" sz="4200" b="0" i="0">
                <a:effectLst/>
                <a:latin typeface="Segoe UI" panose="020B0502040204020203" pitchFamily="34" charset="0"/>
              </a:rPr>
              <a:t>CSS background-repeat: no-repeat</a:t>
            </a:r>
            <a:br>
              <a:rPr lang="en-IN" sz="4200" b="0" i="0">
                <a:effectLst/>
                <a:latin typeface="Segoe UI" panose="020B0502040204020203" pitchFamily="34" charset="0"/>
              </a:rPr>
            </a:br>
            <a:endParaRPr lang="en-US" sz="4200"/>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17A0F5B-2B5D-41CD-24E5-A87AA7088400}"/>
              </a:ext>
            </a:extLst>
          </p:cNvPr>
          <p:cNvSpPr>
            <a:spLocks noGrp="1"/>
          </p:cNvSpPr>
          <p:nvPr>
            <p:ph idx="1"/>
          </p:nvPr>
        </p:nvSpPr>
        <p:spPr>
          <a:xfrm>
            <a:off x="6355080" y="1929384"/>
            <a:ext cx="5509260" cy="1255776"/>
          </a:xfrm>
          <a:solidFill>
            <a:schemeClr val="accent2">
              <a:lumMod val="20000"/>
              <a:lumOff val="80000"/>
            </a:schemeClr>
          </a:solidFill>
          <a:ln>
            <a:solidFill>
              <a:schemeClr val="tx1"/>
            </a:solidFill>
          </a:ln>
        </p:spPr>
        <p:txBody>
          <a:bodyPr>
            <a:noAutofit/>
          </a:bodyPr>
          <a:lstStyle/>
          <a:p>
            <a:pPr marL="0" indent="0">
              <a:buNone/>
            </a:pPr>
            <a:r>
              <a:rPr lang="en-IN" sz="2000" b="0" i="0" dirty="0">
                <a:effectLst/>
                <a:latin typeface="Verdana" panose="020B0604030504040204" pitchFamily="34" charset="0"/>
              </a:rPr>
              <a:t>Showing the background image only once is also specified by the background-repeat property.</a:t>
            </a:r>
          </a:p>
          <a:p>
            <a:endParaRPr lang="en-US" sz="2000" dirty="0"/>
          </a:p>
        </p:txBody>
      </p:sp>
      <p:sp>
        <p:nvSpPr>
          <p:cNvPr id="7" name="TextBox 6">
            <a:extLst>
              <a:ext uri="{FF2B5EF4-FFF2-40B4-BE49-F238E27FC236}">
                <a16:creationId xmlns:a16="http://schemas.microsoft.com/office/drawing/2014/main" id="{97A7A447-1C85-2074-95A0-80EE2C087EA1}"/>
              </a:ext>
            </a:extLst>
          </p:cNvPr>
          <p:cNvSpPr txBox="1"/>
          <p:nvPr/>
        </p:nvSpPr>
        <p:spPr>
          <a:xfrm>
            <a:off x="259080" y="6306489"/>
            <a:ext cx="6096000" cy="369332"/>
          </a:xfrm>
          <a:prstGeom prst="rect">
            <a:avLst/>
          </a:prstGeom>
          <a:noFill/>
        </p:spPr>
        <p:txBody>
          <a:bodyPr wrap="square">
            <a:spAutoFit/>
          </a:bodyPr>
          <a:lstStyle/>
          <a:p>
            <a:r>
              <a:rPr lang="en-US" dirty="0" err="1"/>
              <a:t>background_image_no_repeat</a:t>
            </a:r>
            <a:endParaRPr lang="en-US" dirty="0"/>
          </a:p>
        </p:txBody>
      </p:sp>
      <p:pic>
        <p:nvPicPr>
          <p:cNvPr id="5" name="Picture 4">
            <a:extLst>
              <a:ext uri="{FF2B5EF4-FFF2-40B4-BE49-F238E27FC236}">
                <a16:creationId xmlns:a16="http://schemas.microsoft.com/office/drawing/2014/main" id="{CF2213F5-C304-1FBE-8207-641F20A325EB}"/>
              </a:ext>
            </a:extLst>
          </p:cNvPr>
          <p:cNvPicPr>
            <a:picLocks noChangeAspect="1"/>
          </p:cNvPicPr>
          <p:nvPr/>
        </p:nvPicPr>
        <p:blipFill rotWithShape="1">
          <a:blip r:embed="rId2"/>
          <a:srcRect r="65000" b="14464"/>
          <a:stretch/>
        </p:blipFill>
        <p:spPr>
          <a:xfrm>
            <a:off x="327660" y="1782129"/>
            <a:ext cx="5600700" cy="4342181"/>
          </a:xfrm>
          <a:prstGeom prst="rect">
            <a:avLst/>
          </a:prstGeom>
          <a:ln>
            <a:solidFill>
              <a:schemeClr val="tx1"/>
            </a:solidFill>
          </a:ln>
        </p:spPr>
      </p:pic>
      <p:pic>
        <p:nvPicPr>
          <p:cNvPr id="6" name="Picture 5">
            <a:extLst>
              <a:ext uri="{FF2B5EF4-FFF2-40B4-BE49-F238E27FC236}">
                <a16:creationId xmlns:a16="http://schemas.microsoft.com/office/drawing/2014/main" id="{6E67B1DE-EE98-7471-9313-492807ABC6FE}"/>
              </a:ext>
            </a:extLst>
          </p:cNvPr>
          <p:cNvPicPr>
            <a:picLocks noChangeAspect="1"/>
          </p:cNvPicPr>
          <p:nvPr/>
        </p:nvPicPr>
        <p:blipFill rotWithShape="1">
          <a:blip r:embed="rId2"/>
          <a:srcRect l="52125" r="23250"/>
          <a:stretch/>
        </p:blipFill>
        <p:spPr>
          <a:xfrm>
            <a:off x="7530084" y="3791387"/>
            <a:ext cx="3992880" cy="2884434"/>
          </a:xfrm>
          <a:prstGeom prst="rect">
            <a:avLst/>
          </a:prstGeom>
          <a:ln>
            <a:solidFill>
              <a:schemeClr val="tx1"/>
            </a:solidFill>
          </a:ln>
        </p:spPr>
      </p:pic>
    </p:spTree>
    <p:extLst>
      <p:ext uri="{BB962C8B-B14F-4D97-AF65-F5344CB8AC3E}">
        <p14:creationId xmlns:p14="http://schemas.microsoft.com/office/powerpoint/2010/main" val="194840235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F42B652-F9F7-4178-39B9-597B32F96E5D}"/>
              </a:ext>
            </a:extLst>
          </p:cNvPr>
          <p:cNvSpPr>
            <a:spLocks noGrp="1"/>
          </p:cNvSpPr>
          <p:nvPr>
            <p:ph type="title"/>
          </p:nvPr>
        </p:nvSpPr>
        <p:spPr>
          <a:xfrm>
            <a:off x="838200" y="365125"/>
            <a:ext cx="10515600" cy="1325563"/>
          </a:xfrm>
        </p:spPr>
        <p:txBody>
          <a:bodyPr>
            <a:normAutofit/>
          </a:bodyPr>
          <a:lstStyle/>
          <a:p>
            <a:r>
              <a:rPr lang="en-IN" sz="4200" b="0" i="0">
                <a:effectLst/>
                <a:latin typeface="Segoe UI" panose="020B0502040204020203" pitchFamily="34" charset="0"/>
              </a:rPr>
              <a:t>CSS background-position</a:t>
            </a:r>
            <a:br>
              <a:rPr lang="en-IN" sz="4200" b="0" i="0">
                <a:effectLst/>
                <a:latin typeface="Segoe UI" panose="020B0502040204020203" pitchFamily="34" charset="0"/>
              </a:rPr>
            </a:br>
            <a:endParaRPr lang="en-US" sz="4200"/>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03FE366-919E-C5A6-934A-6F5DB9B32291}"/>
              </a:ext>
            </a:extLst>
          </p:cNvPr>
          <p:cNvSpPr>
            <a:spLocks noGrp="1"/>
          </p:cNvSpPr>
          <p:nvPr>
            <p:ph idx="1"/>
          </p:nvPr>
        </p:nvSpPr>
        <p:spPr>
          <a:xfrm>
            <a:off x="182880" y="1857749"/>
            <a:ext cx="4724400" cy="1035459"/>
          </a:xfrm>
          <a:solidFill>
            <a:schemeClr val="accent2">
              <a:lumMod val="20000"/>
              <a:lumOff val="80000"/>
            </a:schemeClr>
          </a:solidFill>
          <a:ln>
            <a:solidFill>
              <a:schemeClr val="tx1"/>
            </a:solidFill>
          </a:ln>
        </p:spPr>
        <p:txBody>
          <a:bodyPr>
            <a:normAutofit fontScale="92500"/>
          </a:bodyPr>
          <a:lstStyle/>
          <a:p>
            <a:pPr marL="0" indent="0">
              <a:buNone/>
            </a:pPr>
            <a:r>
              <a:rPr lang="en-IN" sz="2200" b="0" i="0" dirty="0">
                <a:effectLst/>
                <a:latin typeface="Verdana" panose="020B0604030504040204" pitchFamily="34" charset="0"/>
              </a:rPr>
              <a:t>The background-position property is used to specify the position of the background image.</a:t>
            </a:r>
          </a:p>
        </p:txBody>
      </p:sp>
      <p:sp>
        <p:nvSpPr>
          <p:cNvPr id="9" name="TextBox 8">
            <a:extLst>
              <a:ext uri="{FF2B5EF4-FFF2-40B4-BE49-F238E27FC236}">
                <a16:creationId xmlns:a16="http://schemas.microsoft.com/office/drawing/2014/main" id="{E085D4C8-7165-F17A-ADB4-A606F6D78BB6}"/>
              </a:ext>
            </a:extLst>
          </p:cNvPr>
          <p:cNvSpPr txBox="1"/>
          <p:nvPr/>
        </p:nvSpPr>
        <p:spPr>
          <a:xfrm>
            <a:off x="292609" y="6319347"/>
            <a:ext cx="3547871" cy="369332"/>
          </a:xfrm>
          <a:prstGeom prst="rect">
            <a:avLst/>
          </a:prstGeom>
          <a:noFill/>
        </p:spPr>
        <p:txBody>
          <a:bodyPr wrap="square">
            <a:spAutoFit/>
          </a:bodyPr>
          <a:lstStyle/>
          <a:p>
            <a:r>
              <a:rPr lang="en-US" dirty="0" err="1"/>
              <a:t>background_image_position.html</a:t>
            </a:r>
            <a:endParaRPr lang="en-US" dirty="0"/>
          </a:p>
        </p:txBody>
      </p:sp>
      <p:pic>
        <p:nvPicPr>
          <p:cNvPr id="7" name="Picture 6">
            <a:extLst>
              <a:ext uri="{FF2B5EF4-FFF2-40B4-BE49-F238E27FC236}">
                <a16:creationId xmlns:a16="http://schemas.microsoft.com/office/drawing/2014/main" id="{FB01D290-26F4-3A2F-6A5A-83DC63A26383}"/>
              </a:ext>
            </a:extLst>
          </p:cNvPr>
          <p:cNvPicPr>
            <a:picLocks noChangeAspect="1"/>
          </p:cNvPicPr>
          <p:nvPr/>
        </p:nvPicPr>
        <p:blipFill rotWithShape="1">
          <a:blip r:embed="rId2"/>
          <a:srcRect r="50875"/>
          <a:stretch/>
        </p:blipFill>
        <p:spPr>
          <a:xfrm>
            <a:off x="5273040" y="1857749"/>
            <a:ext cx="6915912" cy="4752694"/>
          </a:xfrm>
          <a:prstGeom prst="rect">
            <a:avLst/>
          </a:prstGeom>
        </p:spPr>
      </p:pic>
      <p:pic>
        <p:nvPicPr>
          <p:cNvPr id="11" name="Picture 10">
            <a:extLst>
              <a:ext uri="{FF2B5EF4-FFF2-40B4-BE49-F238E27FC236}">
                <a16:creationId xmlns:a16="http://schemas.microsoft.com/office/drawing/2014/main" id="{989AAD10-FBAE-C6BD-2444-05AD3706D1F9}"/>
              </a:ext>
            </a:extLst>
          </p:cNvPr>
          <p:cNvPicPr>
            <a:picLocks noChangeAspect="1"/>
          </p:cNvPicPr>
          <p:nvPr/>
        </p:nvPicPr>
        <p:blipFill rotWithShape="1">
          <a:blip r:embed="rId2"/>
          <a:srcRect l="50000"/>
          <a:stretch/>
        </p:blipFill>
        <p:spPr>
          <a:xfrm>
            <a:off x="182880" y="3002937"/>
            <a:ext cx="4724400" cy="2331064"/>
          </a:xfrm>
          <a:prstGeom prst="rect">
            <a:avLst/>
          </a:prstGeom>
          <a:ln>
            <a:solidFill>
              <a:schemeClr val="tx1"/>
            </a:solidFill>
          </a:ln>
        </p:spPr>
      </p:pic>
    </p:spTree>
    <p:extLst>
      <p:ext uri="{BB962C8B-B14F-4D97-AF65-F5344CB8AC3E}">
        <p14:creationId xmlns:p14="http://schemas.microsoft.com/office/powerpoint/2010/main" val="241018184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BE83C69-4148-A594-A128-795B87C06986}"/>
              </a:ext>
            </a:extLst>
          </p:cNvPr>
          <p:cNvSpPr>
            <a:spLocks noGrp="1"/>
          </p:cNvSpPr>
          <p:nvPr>
            <p:ph type="title"/>
          </p:nvPr>
        </p:nvSpPr>
        <p:spPr>
          <a:xfrm>
            <a:off x="838200" y="365125"/>
            <a:ext cx="10515600" cy="1325563"/>
          </a:xfrm>
        </p:spPr>
        <p:txBody>
          <a:bodyPr>
            <a:normAutofit/>
          </a:bodyPr>
          <a:lstStyle/>
          <a:p>
            <a:r>
              <a:rPr lang="en-IN" sz="4200" b="0" i="0">
                <a:effectLst/>
                <a:latin typeface="Segoe UI" panose="020B0502040204020203" pitchFamily="34" charset="0"/>
              </a:rPr>
              <a:t>CSS background-attachment Property</a:t>
            </a:r>
            <a:br>
              <a:rPr lang="en-IN" sz="4200" b="0" i="0">
                <a:effectLst/>
                <a:latin typeface="Segoe UI" panose="020B0502040204020203" pitchFamily="34" charset="0"/>
              </a:rPr>
            </a:br>
            <a:endParaRPr lang="en-US" sz="4200"/>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28F53BDB-02C7-2E89-EBF1-E74686C4DFFF}"/>
              </a:ext>
            </a:extLst>
          </p:cNvPr>
          <p:cNvSpPr>
            <a:spLocks noGrp="1"/>
          </p:cNvSpPr>
          <p:nvPr>
            <p:ph idx="1"/>
          </p:nvPr>
        </p:nvSpPr>
        <p:spPr>
          <a:xfrm>
            <a:off x="106680" y="1929384"/>
            <a:ext cx="11247120" cy="4251960"/>
          </a:xfrm>
        </p:spPr>
        <p:txBody>
          <a:bodyPr>
            <a:normAutofit/>
          </a:bodyPr>
          <a:lstStyle/>
          <a:p>
            <a:r>
              <a:rPr lang="en-IN" sz="2000" b="0" i="0" dirty="0">
                <a:solidFill>
                  <a:srgbClr val="000000"/>
                </a:solidFill>
                <a:effectLst/>
                <a:latin typeface="Verdana" panose="020B0604030504040204" pitchFamily="34" charset="0"/>
              </a:rPr>
              <a:t>The </a:t>
            </a:r>
            <a:r>
              <a:rPr lang="en-IN" sz="2000" dirty="0"/>
              <a:t>background-attachment</a:t>
            </a:r>
            <a:r>
              <a:rPr lang="en-IN" sz="2000" b="0" i="0" dirty="0">
                <a:solidFill>
                  <a:srgbClr val="000000"/>
                </a:solidFill>
                <a:effectLst/>
                <a:latin typeface="Verdana" panose="020B0604030504040204" pitchFamily="34" charset="0"/>
              </a:rPr>
              <a:t> property sets whether a background image scrolls with the rest of the page, or is fixed.</a:t>
            </a:r>
            <a:endParaRPr lang="en-US" sz="2000" dirty="0"/>
          </a:p>
        </p:txBody>
      </p:sp>
      <p:graphicFrame>
        <p:nvGraphicFramePr>
          <p:cNvPr id="4" name="Table 3">
            <a:extLst>
              <a:ext uri="{FF2B5EF4-FFF2-40B4-BE49-F238E27FC236}">
                <a16:creationId xmlns:a16="http://schemas.microsoft.com/office/drawing/2014/main" id="{21F00E16-5867-17CA-0553-275A131300A1}"/>
              </a:ext>
            </a:extLst>
          </p:cNvPr>
          <p:cNvGraphicFramePr>
            <a:graphicFrameLocks noGrp="1"/>
          </p:cNvGraphicFramePr>
          <p:nvPr>
            <p:extLst>
              <p:ext uri="{D42A27DB-BD31-4B8C-83A1-F6EECF244321}">
                <p14:modId xmlns:p14="http://schemas.microsoft.com/office/powerpoint/2010/main" val="592173224"/>
              </p:ext>
            </p:extLst>
          </p:nvPr>
        </p:nvGraphicFramePr>
        <p:xfrm>
          <a:off x="836676" y="4083780"/>
          <a:ext cx="10515600" cy="2516880"/>
        </p:xfrm>
        <a:graphic>
          <a:graphicData uri="http://schemas.openxmlformats.org/drawingml/2006/table">
            <a:tbl>
              <a:tblPr>
                <a:tableStyleId>{21E4AEA4-8DFA-4A89-87EB-49C32662AFE0}</a:tableStyleId>
              </a:tblPr>
              <a:tblGrid>
                <a:gridCol w="1575563">
                  <a:extLst>
                    <a:ext uri="{9D8B030D-6E8A-4147-A177-3AD203B41FA5}">
                      <a16:colId xmlns:a16="http://schemas.microsoft.com/office/drawing/2014/main" val="117241573"/>
                    </a:ext>
                  </a:extLst>
                </a:gridCol>
                <a:gridCol w="8940037">
                  <a:extLst>
                    <a:ext uri="{9D8B030D-6E8A-4147-A177-3AD203B41FA5}">
                      <a16:colId xmlns:a16="http://schemas.microsoft.com/office/drawing/2014/main" val="2159238230"/>
                    </a:ext>
                  </a:extLst>
                </a:gridCol>
              </a:tblGrid>
              <a:tr h="321105">
                <a:tc>
                  <a:txBody>
                    <a:bodyPr/>
                    <a:lstStyle/>
                    <a:p>
                      <a:pPr algn="ctr" fontAlgn="t"/>
                      <a:r>
                        <a:rPr lang="en-IN" sz="2000" b="1">
                          <a:effectLst/>
                        </a:rPr>
                        <a:t>Value</a:t>
                      </a:r>
                    </a:p>
                  </a:txBody>
                  <a:tcPr marL="114680" marR="57340" marT="57340" marB="573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IN" sz="2000" b="1" dirty="0">
                          <a:effectLst/>
                        </a:rPr>
                        <a:t>Description</a:t>
                      </a:r>
                    </a:p>
                  </a:txBody>
                  <a:tcPr marL="57340" marR="57340" marT="57340" marB="573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00981466"/>
                  </a:ext>
                </a:extLst>
              </a:tr>
              <a:tr h="321105">
                <a:tc>
                  <a:txBody>
                    <a:bodyPr/>
                    <a:lstStyle/>
                    <a:p>
                      <a:pPr algn="l" fontAlgn="t"/>
                      <a:r>
                        <a:rPr lang="en-IN" sz="2000">
                          <a:effectLst/>
                        </a:rPr>
                        <a:t>scroll</a:t>
                      </a:r>
                    </a:p>
                  </a:txBody>
                  <a:tcPr marL="114680" marR="57340" marT="57340" marB="573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IN" sz="2000" dirty="0">
                          <a:effectLst/>
                        </a:rPr>
                        <a:t>The background image will scroll with the page. This is default</a:t>
                      </a:r>
                    </a:p>
                  </a:txBody>
                  <a:tcPr marL="57340" marR="57340" marT="57340" marB="573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03642098"/>
                  </a:ext>
                </a:extLst>
              </a:tr>
              <a:tr h="321105">
                <a:tc>
                  <a:txBody>
                    <a:bodyPr/>
                    <a:lstStyle/>
                    <a:p>
                      <a:pPr algn="l" fontAlgn="t"/>
                      <a:r>
                        <a:rPr lang="en-IN" sz="2000">
                          <a:effectLst/>
                        </a:rPr>
                        <a:t>fixed</a:t>
                      </a:r>
                    </a:p>
                  </a:txBody>
                  <a:tcPr marL="114680" marR="57340" marT="57340" marB="573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IN" sz="2000" dirty="0">
                          <a:effectLst/>
                        </a:rPr>
                        <a:t>The background image will not scroll with the page</a:t>
                      </a:r>
                    </a:p>
                  </a:txBody>
                  <a:tcPr marL="57340" marR="57340" marT="57340" marB="573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67608470"/>
                  </a:ext>
                </a:extLst>
              </a:tr>
              <a:tr h="321105">
                <a:tc>
                  <a:txBody>
                    <a:bodyPr/>
                    <a:lstStyle/>
                    <a:p>
                      <a:pPr algn="l" fontAlgn="t"/>
                      <a:r>
                        <a:rPr lang="en-IN" sz="2000">
                          <a:effectLst/>
                        </a:rPr>
                        <a:t>local</a:t>
                      </a:r>
                    </a:p>
                  </a:txBody>
                  <a:tcPr marL="114680" marR="57340" marT="57340" marB="573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IN" sz="2000">
                          <a:effectLst/>
                        </a:rPr>
                        <a:t>The background image will scroll with the element's contents</a:t>
                      </a:r>
                    </a:p>
                  </a:txBody>
                  <a:tcPr marL="57340" marR="57340" marT="57340" marB="573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74295952"/>
                  </a:ext>
                </a:extLst>
              </a:tr>
              <a:tr h="321105">
                <a:tc>
                  <a:txBody>
                    <a:bodyPr/>
                    <a:lstStyle/>
                    <a:p>
                      <a:pPr algn="l" fontAlgn="t"/>
                      <a:r>
                        <a:rPr lang="en-IN" sz="2000">
                          <a:effectLst/>
                        </a:rPr>
                        <a:t>initial</a:t>
                      </a:r>
                    </a:p>
                  </a:txBody>
                  <a:tcPr marL="114680" marR="57340" marT="57340" marB="573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IN" sz="2000" dirty="0">
                          <a:effectLst/>
                        </a:rPr>
                        <a:t>Sets this property to its default value. </a:t>
                      </a:r>
                    </a:p>
                  </a:txBody>
                  <a:tcPr marL="57340" marR="57340" marT="57340" marB="573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37826424"/>
                  </a:ext>
                </a:extLst>
              </a:tr>
              <a:tr h="321105">
                <a:tc>
                  <a:txBody>
                    <a:bodyPr/>
                    <a:lstStyle/>
                    <a:p>
                      <a:pPr algn="l" fontAlgn="t"/>
                      <a:r>
                        <a:rPr lang="en-IN" sz="2000" dirty="0">
                          <a:effectLst/>
                        </a:rPr>
                        <a:t>inherit</a:t>
                      </a:r>
                    </a:p>
                  </a:txBody>
                  <a:tcPr marL="114680" marR="57340" marT="57340" marB="573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IN" sz="2000" dirty="0">
                          <a:effectLst/>
                        </a:rPr>
                        <a:t>Inherits this property from its parent element. </a:t>
                      </a:r>
                    </a:p>
                  </a:txBody>
                  <a:tcPr marL="57340" marR="57340" marT="57340" marB="573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65701547"/>
                  </a:ext>
                </a:extLst>
              </a:tr>
            </a:tbl>
          </a:graphicData>
        </a:graphic>
      </p:graphicFrame>
      <p:sp>
        <p:nvSpPr>
          <p:cNvPr id="5" name="Rectangle 1">
            <a:extLst>
              <a:ext uri="{FF2B5EF4-FFF2-40B4-BE49-F238E27FC236}">
                <a16:creationId xmlns:a16="http://schemas.microsoft.com/office/drawing/2014/main" id="{A632EB72-4888-10AB-45F7-0333849ACBF2}"/>
              </a:ext>
            </a:extLst>
          </p:cNvPr>
          <p:cNvSpPr>
            <a:spLocks noChangeArrowheads="1"/>
          </p:cNvSpPr>
          <p:nvPr/>
        </p:nvSpPr>
        <p:spPr bwMode="auto">
          <a:xfrm>
            <a:off x="279654" y="2785382"/>
            <a:ext cx="11629644" cy="769393"/>
          </a:xfrm>
          <a:prstGeom prst="rect">
            <a:avLst/>
          </a:prstGeom>
          <a:solidFill>
            <a:schemeClr val="accent2">
              <a:lumMod val="20000"/>
              <a:lumOff val="80000"/>
            </a:schemeClr>
          </a:solidFill>
          <a:ln>
            <a:solidFill>
              <a:schemeClr val="tx1"/>
            </a:solidFill>
          </a:ln>
          <a:effectLst/>
        </p:spPr>
        <p:txBody>
          <a:bodyPr vert="horz" wrap="square" lIns="0" tIns="76176" rIns="0" bIns="76176"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sng" strike="noStrike" cap="none" normalizeH="0" baseline="0" dirty="0">
                <a:ln>
                  <a:noFill/>
                </a:ln>
                <a:solidFill>
                  <a:srgbClr val="000000"/>
                </a:solidFill>
                <a:effectLst/>
                <a:latin typeface="Segoe UI" panose="020B0502040204020203" pitchFamily="34" charset="0"/>
              </a:rPr>
              <a:t>CSS Syntax</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Consolas" panose="020B0609020204030204" pitchFamily="49" charset="0"/>
              </a:rPr>
              <a:t>background-attachment: </a:t>
            </a:r>
            <a:r>
              <a:rPr kumimoji="0" lang="en-US" altLang="en-US" sz="2000" b="0" i="0" u="none" strike="noStrike" cap="none" normalizeH="0" baseline="0" dirty="0" err="1">
                <a:ln>
                  <a:noFill/>
                </a:ln>
                <a:solidFill>
                  <a:srgbClr val="000000"/>
                </a:solidFill>
                <a:effectLst/>
                <a:latin typeface="Consolas" panose="020B0609020204030204" pitchFamily="49" charset="0"/>
              </a:rPr>
              <a:t>scroll|fixed|local|initial|inherit</a:t>
            </a:r>
            <a:r>
              <a:rPr kumimoji="0" lang="en-US" altLang="en-US" sz="2000" b="0" i="0" u="none" strike="noStrike" cap="none" normalizeH="0" baseline="0" dirty="0">
                <a:ln>
                  <a:noFill/>
                </a:ln>
                <a:solidFill>
                  <a:srgbClr val="000000"/>
                </a:solidFill>
                <a:effectLst/>
                <a:latin typeface="Consolas" panose="020B0609020204030204" pitchFamily="49" charset="0"/>
              </a:rPr>
              <a:t>;</a:t>
            </a:r>
            <a:endParaRPr kumimoji="0" lang="en-US" altLang="en-US" sz="2000" b="0" i="0" u="none" strike="noStrike" cap="none" normalizeH="0" baseline="0" dirty="0">
              <a:ln>
                <a:noFill/>
              </a:ln>
              <a:solidFill>
                <a:srgbClr val="000000"/>
              </a:solidFill>
              <a:effectLst/>
              <a:latin typeface="Segoe UI" panose="020B0502040204020203" pitchFamily="34" charset="0"/>
            </a:endParaRPr>
          </a:p>
        </p:txBody>
      </p:sp>
      <p:sp>
        <p:nvSpPr>
          <p:cNvPr id="9" name="TextBox 8">
            <a:extLst>
              <a:ext uri="{FF2B5EF4-FFF2-40B4-BE49-F238E27FC236}">
                <a16:creationId xmlns:a16="http://schemas.microsoft.com/office/drawing/2014/main" id="{3D534A7C-9128-A92B-C567-DAFC334A5731}"/>
              </a:ext>
            </a:extLst>
          </p:cNvPr>
          <p:cNvSpPr txBox="1"/>
          <p:nvPr/>
        </p:nvSpPr>
        <p:spPr>
          <a:xfrm>
            <a:off x="960120" y="3459137"/>
            <a:ext cx="6096000" cy="646331"/>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rgbClr val="000000"/>
              </a:solidFill>
              <a:effectLst/>
              <a:latin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sng" strike="noStrike" cap="none" normalizeH="0" baseline="0" dirty="0">
                <a:ln>
                  <a:noFill/>
                </a:ln>
                <a:solidFill>
                  <a:srgbClr val="000000"/>
                </a:solidFill>
                <a:effectLst/>
                <a:latin typeface="Segoe UI" panose="020B0502040204020203" pitchFamily="34" charset="0"/>
              </a:rPr>
              <a:t>Property Values</a:t>
            </a:r>
          </a:p>
        </p:txBody>
      </p:sp>
    </p:spTree>
    <p:extLst>
      <p:ext uri="{BB962C8B-B14F-4D97-AF65-F5344CB8AC3E}">
        <p14:creationId xmlns:p14="http://schemas.microsoft.com/office/powerpoint/2010/main" val="74910862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595C47D-3BE0-97E5-60E9-33E559DCF91A}"/>
              </a:ext>
            </a:extLst>
          </p:cNvPr>
          <p:cNvSpPr txBox="1"/>
          <p:nvPr/>
        </p:nvSpPr>
        <p:spPr>
          <a:xfrm>
            <a:off x="487680" y="6311900"/>
            <a:ext cx="6096000" cy="369332"/>
          </a:xfrm>
          <a:prstGeom prst="rect">
            <a:avLst/>
          </a:prstGeom>
          <a:noFill/>
        </p:spPr>
        <p:txBody>
          <a:bodyPr wrap="square">
            <a:spAutoFit/>
          </a:bodyPr>
          <a:lstStyle/>
          <a:p>
            <a:r>
              <a:rPr lang="en-US" dirty="0" err="1"/>
              <a:t>background_image_fixed</a:t>
            </a:r>
            <a:r>
              <a:rPr lang="en-US" dirty="0"/>
              <a:t>. html</a:t>
            </a:r>
          </a:p>
        </p:txBody>
      </p:sp>
      <p:pic>
        <p:nvPicPr>
          <p:cNvPr id="6" name="Picture 5">
            <a:extLst>
              <a:ext uri="{FF2B5EF4-FFF2-40B4-BE49-F238E27FC236}">
                <a16:creationId xmlns:a16="http://schemas.microsoft.com/office/drawing/2014/main" id="{427D54A5-61A0-1702-5839-AF2E41437E36}"/>
              </a:ext>
            </a:extLst>
          </p:cNvPr>
          <p:cNvPicPr>
            <a:picLocks noChangeAspect="1"/>
          </p:cNvPicPr>
          <p:nvPr/>
        </p:nvPicPr>
        <p:blipFill rotWithShape="1">
          <a:blip r:embed="rId2"/>
          <a:srcRect r="57223" b="24222"/>
          <a:stretch/>
        </p:blipFill>
        <p:spPr>
          <a:xfrm>
            <a:off x="82905" y="0"/>
            <a:ext cx="7323735" cy="6126480"/>
          </a:xfrm>
          <a:prstGeom prst="rect">
            <a:avLst/>
          </a:prstGeom>
        </p:spPr>
      </p:pic>
      <p:pic>
        <p:nvPicPr>
          <p:cNvPr id="7" name="Picture 6">
            <a:extLst>
              <a:ext uri="{FF2B5EF4-FFF2-40B4-BE49-F238E27FC236}">
                <a16:creationId xmlns:a16="http://schemas.microsoft.com/office/drawing/2014/main" id="{63047A9B-299E-B622-CCF6-0086E811BC3E}"/>
              </a:ext>
            </a:extLst>
          </p:cNvPr>
          <p:cNvPicPr>
            <a:picLocks noChangeAspect="1"/>
          </p:cNvPicPr>
          <p:nvPr/>
        </p:nvPicPr>
        <p:blipFill rotWithShape="1">
          <a:blip r:embed="rId2"/>
          <a:srcRect l="65840"/>
          <a:stretch/>
        </p:blipFill>
        <p:spPr>
          <a:xfrm>
            <a:off x="8001000" y="152400"/>
            <a:ext cx="4108094" cy="6528832"/>
          </a:xfrm>
          <a:prstGeom prst="rect">
            <a:avLst/>
          </a:prstGeom>
          <a:ln>
            <a:solidFill>
              <a:schemeClr val="tx1"/>
            </a:solidFill>
          </a:ln>
        </p:spPr>
      </p:pic>
    </p:spTree>
    <p:extLst>
      <p:ext uri="{BB962C8B-B14F-4D97-AF65-F5344CB8AC3E}">
        <p14:creationId xmlns:p14="http://schemas.microsoft.com/office/powerpoint/2010/main" val="105255853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5DA2020-E143-87DF-AC45-DF7656C077D0}"/>
              </a:ext>
            </a:extLst>
          </p:cNvPr>
          <p:cNvSpPr txBox="1"/>
          <p:nvPr/>
        </p:nvSpPr>
        <p:spPr>
          <a:xfrm>
            <a:off x="259080" y="6246614"/>
            <a:ext cx="6096000" cy="369332"/>
          </a:xfrm>
          <a:prstGeom prst="rect">
            <a:avLst/>
          </a:prstGeom>
          <a:noFill/>
        </p:spPr>
        <p:txBody>
          <a:bodyPr wrap="square">
            <a:spAutoFit/>
          </a:bodyPr>
          <a:lstStyle/>
          <a:p>
            <a:r>
              <a:rPr lang="en-US" dirty="0" err="1"/>
              <a:t>background_image_scroll.html</a:t>
            </a:r>
            <a:endParaRPr lang="en-US" dirty="0"/>
          </a:p>
        </p:txBody>
      </p:sp>
      <p:pic>
        <p:nvPicPr>
          <p:cNvPr id="6" name="Picture 5">
            <a:extLst>
              <a:ext uri="{FF2B5EF4-FFF2-40B4-BE49-F238E27FC236}">
                <a16:creationId xmlns:a16="http://schemas.microsoft.com/office/drawing/2014/main" id="{C622DB25-8FD4-F35F-E1DD-C94B47DE9BB1}"/>
              </a:ext>
            </a:extLst>
          </p:cNvPr>
          <p:cNvPicPr>
            <a:picLocks noChangeAspect="1"/>
          </p:cNvPicPr>
          <p:nvPr/>
        </p:nvPicPr>
        <p:blipFill rotWithShape="1">
          <a:blip r:embed="rId2"/>
          <a:srcRect l="1145" r="55301" b="20444"/>
          <a:stretch/>
        </p:blipFill>
        <p:spPr>
          <a:xfrm>
            <a:off x="259079" y="152400"/>
            <a:ext cx="5060021" cy="5958840"/>
          </a:xfrm>
          <a:prstGeom prst="rect">
            <a:avLst/>
          </a:prstGeom>
        </p:spPr>
      </p:pic>
      <p:pic>
        <p:nvPicPr>
          <p:cNvPr id="7" name="Picture 6">
            <a:extLst>
              <a:ext uri="{FF2B5EF4-FFF2-40B4-BE49-F238E27FC236}">
                <a16:creationId xmlns:a16="http://schemas.microsoft.com/office/drawing/2014/main" id="{41F4D6C7-A5A1-EE5F-35A9-8E046F91108A}"/>
              </a:ext>
            </a:extLst>
          </p:cNvPr>
          <p:cNvPicPr>
            <a:picLocks noChangeAspect="1"/>
          </p:cNvPicPr>
          <p:nvPr/>
        </p:nvPicPr>
        <p:blipFill rotWithShape="1">
          <a:blip r:embed="rId2"/>
          <a:srcRect l="69485"/>
          <a:stretch/>
        </p:blipFill>
        <p:spPr>
          <a:xfrm>
            <a:off x="6964680" y="106680"/>
            <a:ext cx="4449874" cy="6509266"/>
          </a:xfrm>
          <a:prstGeom prst="rect">
            <a:avLst/>
          </a:prstGeom>
          <a:ln>
            <a:solidFill>
              <a:schemeClr val="tx1"/>
            </a:solidFill>
          </a:ln>
        </p:spPr>
      </p:pic>
    </p:spTree>
    <p:extLst>
      <p:ext uri="{BB962C8B-B14F-4D97-AF65-F5344CB8AC3E}">
        <p14:creationId xmlns:p14="http://schemas.microsoft.com/office/powerpoint/2010/main" val="58191892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ECB3B88-400F-70E1-63F2-8CBF13B4A4DE}"/>
              </a:ext>
            </a:extLst>
          </p:cNvPr>
          <p:cNvSpPr>
            <a:spLocks noGrp="1"/>
          </p:cNvSpPr>
          <p:nvPr>
            <p:ph type="title"/>
          </p:nvPr>
        </p:nvSpPr>
        <p:spPr>
          <a:xfrm>
            <a:off x="838200" y="365125"/>
            <a:ext cx="10515600" cy="1325563"/>
          </a:xfrm>
        </p:spPr>
        <p:txBody>
          <a:bodyPr>
            <a:normAutofit/>
          </a:bodyPr>
          <a:lstStyle/>
          <a:p>
            <a:r>
              <a:rPr lang="en-IN" sz="4200" b="0" i="0" dirty="0">
                <a:effectLst/>
                <a:latin typeface="Segoe UI" panose="020B0502040204020203" pitchFamily="34" charset="0"/>
              </a:rPr>
              <a:t>CSS background-position Property</a:t>
            </a:r>
            <a:endParaRPr lang="en-US" sz="4200" dirty="0"/>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89D07286-A00C-3EE8-963A-59D86FBD19AB}"/>
              </a:ext>
            </a:extLst>
          </p:cNvPr>
          <p:cNvSpPr>
            <a:spLocks noGrp="1"/>
          </p:cNvSpPr>
          <p:nvPr>
            <p:ph idx="1"/>
          </p:nvPr>
        </p:nvSpPr>
        <p:spPr>
          <a:xfrm>
            <a:off x="838200" y="1929384"/>
            <a:ext cx="10515600" cy="4251960"/>
          </a:xfrm>
        </p:spPr>
        <p:txBody>
          <a:bodyPr>
            <a:normAutofit/>
          </a:bodyPr>
          <a:lstStyle/>
          <a:p>
            <a:pPr algn="l"/>
            <a:r>
              <a:rPr lang="en-IN" sz="1600" b="0" i="0" dirty="0">
                <a:solidFill>
                  <a:srgbClr val="000000"/>
                </a:solidFill>
                <a:effectLst/>
                <a:latin typeface="Verdana" panose="020B0604030504040204" pitchFamily="34" charset="0"/>
              </a:rPr>
              <a:t>The background-position property sets the starting position of a background image.</a:t>
            </a:r>
          </a:p>
          <a:p>
            <a:pPr algn="l"/>
            <a:r>
              <a:rPr lang="en-IN" sz="1600" b="1" i="0" dirty="0">
                <a:solidFill>
                  <a:srgbClr val="000000"/>
                </a:solidFill>
                <a:effectLst/>
                <a:latin typeface="Verdana" panose="020B0604030504040204" pitchFamily="34" charset="0"/>
              </a:rPr>
              <a:t>Tip: </a:t>
            </a:r>
            <a:r>
              <a:rPr lang="en-IN" sz="1600" b="0" i="0" dirty="0">
                <a:solidFill>
                  <a:srgbClr val="000000"/>
                </a:solidFill>
                <a:effectLst/>
                <a:latin typeface="Verdana" panose="020B0604030504040204" pitchFamily="34" charset="0"/>
              </a:rPr>
              <a:t>By default, a background-image is placed at the top-left corner of an element, and repeated both vertically and horizontally.</a:t>
            </a:r>
          </a:p>
          <a:p>
            <a:pPr algn="l"/>
            <a:r>
              <a:rPr lang="en-IN" sz="1600" b="0" i="0" dirty="0">
                <a:solidFill>
                  <a:srgbClr val="000000"/>
                </a:solidFill>
                <a:effectLst/>
                <a:latin typeface="Segoe UI" panose="020B0502040204020203" pitchFamily="34" charset="0"/>
              </a:rPr>
              <a:t>CSS Syntax</a:t>
            </a:r>
          </a:p>
          <a:p>
            <a:pPr algn="l"/>
            <a:r>
              <a:rPr lang="en-IN" sz="1600" b="0" i="0" dirty="0">
                <a:solidFill>
                  <a:srgbClr val="000000"/>
                </a:solidFill>
                <a:effectLst/>
                <a:latin typeface="Consolas" panose="020B0609020204030204" pitchFamily="49" charset="0"/>
              </a:rPr>
              <a:t>background-position: </a:t>
            </a:r>
            <a:r>
              <a:rPr lang="en-IN" sz="1600" b="0" i="1" dirty="0">
                <a:solidFill>
                  <a:srgbClr val="000000"/>
                </a:solidFill>
                <a:effectLst/>
                <a:latin typeface="Consolas" panose="020B0609020204030204" pitchFamily="49" charset="0"/>
              </a:rPr>
              <a:t>value</a:t>
            </a:r>
            <a:r>
              <a:rPr lang="en-IN" sz="1600" b="0" i="0" dirty="0">
                <a:solidFill>
                  <a:srgbClr val="000000"/>
                </a:solidFill>
                <a:effectLst/>
                <a:latin typeface="Consolas" panose="020B0609020204030204" pitchFamily="49" charset="0"/>
              </a:rPr>
              <a:t>;</a:t>
            </a:r>
          </a:p>
          <a:p>
            <a:endParaRPr lang="en-US" sz="2200" dirty="0"/>
          </a:p>
        </p:txBody>
      </p:sp>
    </p:spTree>
    <p:extLst>
      <p:ext uri="{BB962C8B-B14F-4D97-AF65-F5344CB8AC3E}">
        <p14:creationId xmlns:p14="http://schemas.microsoft.com/office/powerpoint/2010/main" val="243631496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932758F-6FB6-0FB6-0C73-A5164DAF46AB}"/>
              </a:ext>
            </a:extLst>
          </p:cNvPr>
          <p:cNvSpPr>
            <a:spLocks noGrp="1"/>
          </p:cNvSpPr>
          <p:nvPr>
            <p:ph type="title"/>
          </p:nvPr>
        </p:nvSpPr>
        <p:spPr>
          <a:xfrm>
            <a:off x="838200" y="365125"/>
            <a:ext cx="10515600" cy="1325563"/>
          </a:xfrm>
        </p:spPr>
        <p:txBody>
          <a:bodyPr>
            <a:normAutofit/>
          </a:bodyPr>
          <a:lstStyle/>
          <a:p>
            <a:r>
              <a:rPr lang="en-IN" sz="5000" b="0" i="0" dirty="0">
                <a:effectLst/>
                <a:latin typeface="Segoe UI" panose="020B0502040204020203" pitchFamily="34" charset="0"/>
              </a:rPr>
              <a:t>CSS background-position Property</a:t>
            </a:r>
            <a:endParaRPr lang="en-US" sz="5000" dirty="0"/>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Content Placeholder 3">
            <a:extLst>
              <a:ext uri="{FF2B5EF4-FFF2-40B4-BE49-F238E27FC236}">
                <a16:creationId xmlns:a16="http://schemas.microsoft.com/office/drawing/2014/main" id="{4822B54F-F3D3-7AE7-5E35-2047F6A723A1}"/>
              </a:ext>
            </a:extLst>
          </p:cNvPr>
          <p:cNvGraphicFramePr>
            <a:graphicFrameLocks noGrp="1"/>
          </p:cNvGraphicFramePr>
          <p:nvPr>
            <p:ph idx="1"/>
            <p:extLst>
              <p:ext uri="{D42A27DB-BD31-4B8C-83A1-F6EECF244321}">
                <p14:modId xmlns:p14="http://schemas.microsoft.com/office/powerpoint/2010/main" val="301479891"/>
              </p:ext>
            </p:extLst>
          </p:nvPr>
        </p:nvGraphicFramePr>
        <p:xfrm>
          <a:off x="150876" y="1877132"/>
          <a:ext cx="11887200" cy="4752262"/>
        </p:xfrm>
        <a:graphic>
          <a:graphicData uri="http://schemas.openxmlformats.org/drawingml/2006/table">
            <a:tbl>
              <a:tblPr>
                <a:tableStyleId>{21E4AEA4-8DFA-4A89-87EB-49C32662AFE0}</a:tableStyleId>
              </a:tblPr>
              <a:tblGrid>
                <a:gridCol w="2606040">
                  <a:extLst>
                    <a:ext uri="{9D8B030D-6E8A-4147-A177-3AD203B41FA5}">
                      <a16:colId xmlns:a16="http://schemas.microsoft.com/office/drawing/2014/main" val="3037165870"/>
                    </a:ext>
                  </a:extLst>
                </a:gridCol>
                <a:gridCol w="9281160">
                  <a:extLst>
                    <a:ext uri="{9D8B030D-6E8A-4147-A177-3AD203B41FA5}">
                      <a16:colId xmlns:a16="http://schemas.microsoft.com/office/drawing/2014/main" val="4200584400"/>
                    </a:ext>
                  </a:extLst>
                </a:gridCol>
              </a:tblGrid>
              <a:tr h="261144">
                <a:tc>
                  <a:txBody>
                    <a:bodyPr/>
                    <a:lstStyle/>
                    <a:p>
                      <a:pPr algn="l" fontAlgn="t"/>
                      <a:r>
                        <a:rPr lang="en-IN" sz="1800" b="1" dirty="0">
                          <a:effectLst/>
                        </a:rPr>
                        <a:t>Value</a:t>
                      </a:r>
                    </a:p>
                  </a:txBody>
                  <a:tcPr marL="93266" marR="46633" marT="46633" marB="4663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IN" sz="1800" b="1" dirty="0">
                          <a:effectLst/>
                        </a:rPr>
                        <a:t>Description</a:t>
                      </a:r>
                    </a:p>
                  </a:txBody>
                  <a:tcPr marL="46633" marR="46633" marT="46633" marB="4663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25157558"/>
                  </a:ext>
                </a:extLst>
              </a:tr>
              <a:tr h="1604168">
                <a:tc>
                  <a:txBody>
                    <a:bodyPr/>
                    <a:lstStyle/>
                    <a:p>
                      <a:pPr algn="l" fontAlgn="t"/>
                      <a:r>
                        <a:rPr lang="en-IN" sz="1800" dirty="0">
                          <a:effectLst/>
                        </a:rPr>
                        <a:t>left top ,left </a:t>
                      </a:r>
                      <a:r>
                        <a:rPr lang="en-IN" sz="1800" dirty="0" err="1">
                          <a:effectLst/>
                        </a:rPr>
                        <a:t>center</a:t>
                      </a:r>
                      <a:r>
                        <a:rPr lang="en-IN" sz="1800" dirty="0">
                          <a:effectLst/>
                        </a:rPr>
                        <a:t>,</a:t>
                      </a:r>
                      <a:br>
                        <a:rPr lang="en-IN" sz="1800" dirty="0">
                          <a:effectLst/>
                        </a:rPr>
                      </a:br>
                      <a:r>
                        <a:rPr lang="en-IN" sz="1800" dirty="0">
                          <a:effectLst/>
                        </a:rPr>
                        <a:t>left </a:t>
                      </a:r>
                      <a:r>
                        <a:rPr lang="en-IN" sz="1800" dirty="0" err="1">
                          <a:effectLst/>
                        </a:rPr>
                        <a:t>bottom,right</a:t>
                      </a:r>
                      <a:r>
                        <a:rPr lang="en-IN" sz="1800" dirty="0">
                          <a:effectLst/>
                        </a:rPr>
                        <a:t> top</a:t>
                      </a:r>
                      <a:br>
                        <a:rPr lang="en-IN" sz="1800" dirty="0">
                          <a:effectLst/>
                        </a:rPr>
                      </a:br>
                      <a:r>
                        <a:rPr lang="en-IN" sz="1800" dirty="0">
                          <a:effectLst/>
                        </a:rPr>
                        <a:t>right </a:t>
                      </a:r>
                      <a:r>
                        <a:rPr lang="en-IN" sz="1800" dirty="0" err="1">
                          <a:effectLst/>
                        </a:rPr>
                        <a:t>center,right</a:t>
                      </a:r>
                      <a:r>
                        <a:rPr lang="en-IN" sz="1800" dirty="0">
                          <a:effectLst/>
                        </a:rPr>
                        <a:t> bottom</a:t>
                      </a:r>
                      <a:br>
                        <a:rPr lang="en-IN" sz="1800" dirty="0">
                          <a:effectLst/>
                        </a:rPr>
                      </a:br>
                      <a:r>
                        <a:rPr lang="en-IN" sz="1800" dirty="0" err="1">
                          <a:effectLst/>
                        </a:rPr>
                        <a:t>center</a:t>
                      </a:r>
                      <a:r>
                        <a:rPr lang="en-IN" sz="1800" dirty="0">
                          <a:effectLst/>
                        </a:rPr>
                        <a:t> top</a:t>
                      </a:r>
                      <a:br>
                        <a:rPr lang="en-IN" sz="1800" dirty="0">
                          <a:effectLst/>
                        </a:rPr>
                      </a:br>
                      <a:r>
                        <a:rPr lang="en-IN" sz="1800" dirty="0" err="1">
                          <a:effectLst/>
                        </a:rPr>
                        <a:t>center</a:t>
                      </a:r>
                      <a:r>
                        <a:rPr lang="en-IN" sz="1800" dirty="0">
                          <a:effectLst/>
                        </a:rPr>
                        <a:t> </a:t>
                      </a:r>
                      <a:r>
                        <a:rPr lang="en-IN" sz="1800" dirty="0" err="1">
                          <a:effectLst/>
                        </a:rPr>
                        <a:t>center</a:t>
                      </a:r>
                      <a:br>
                        <a:rPr lang="en-IN" sz="1800" dirty="0">
                          <a:effectLst/>
                        </a:rPr>
                      </a:br>
                      <a:r>
                        <a:rPr lang="en-IN" sz="1800" dirty="0" err="1">
                          <a:effectLst/>
                        </a:rPr>
                        <a:t>center</a:t>
                      </a:r>
                      <a:r>
                        <a:rPr lang="en-IN" sz="1800" dirty="0">
                          <a:effectLst/>
                        </a:rPr>
                        <a:t> bottom</a:t>
                      </a:r>
                    </a:p>
                  </a:txBody>
                  <a:tcPr marL="93266" marR="46633" marT="46633" marB="4663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IN" sz="1800" dirty="0">
                          <a:effectLst/>
                        </a:rPr>
                        <a:t>If you only specify one keyword, the other value will be "</a:t>
                      </a:r>
                      <a:r>
                        <a:rPr lang="en-IN" sz="1800" dirty="0" err="1">
                          <a:effectLst/>
                        </a:rPr>
                        <a:t>center</a:t>
                      </a:r>
                      <a:r>
                        <a:rPr lang="en-IN" sz="1800" dirty="0">
                          <a:effectLst/>
                        </a:rPr>
                        <a:t>"</a:t>
                      </a:r>
                    </a:p>
                  </a:txBody>
                  <a:tcPr marL="46633" marR="46633" marT="46633" marB="4663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77819174"/>
                  </a:ext>
                </a:extLst>
              </a:tr>
              <a:tr h="764778">
                <a:tc>
                  <a:txBody>
                    <a:bodyPr/>
                    <a:lstStyle/>
                    <a:p>
                      <a:pPr algn="l" fontAlgn="t"/>
                      <a:r>
                        <a:rPr lang="en-IN" sz="1800">
                          <a:effectLst/>
                        </a:rPr>
                        <a:t>x% y%</a:t>
                      </a:r>
                    </a:p>
                  </a:txBody>
                  <a:tcPr marL="93266" marR="46633" marT="46633" marB="4663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IN" sz="1800">
                          <a:effectLst/>
                        </a:rPr>
                        <a:t>The first value is the horizontal position and the second value is the vertical. The top left corner is 0% 0%. The right bottom corner is 100% 100%. If you only specify one value, the other value will be 50%. Default value is: 0% 0%</a:t>
                      </a:r>
                    </a:p>
                  </a:txBody>
                  <a:tcPr marL="46633" marR="46633" marT="46633" marB="4663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23657706"/>
                  </a:ext>
                </a:extLst>
              </a:tr>
              <a:tr h="932656">
                <a:tc>
                  <a:txBody>
                    <a:bodyPr/>
                    <a:lstStyle/>
                    <a:p>
                      <a:pPr algn="l" fontAlgn="t"/>
                      <a:r>
                        <a:rPr lang="en-IN" sz="1800">
                          <a:effectLst/>
                        </a:rPr>
                        <a:t>xpos ypos</a:t>
                      </a:r>
                    </a:p>
                  </a:txBody>
                  <a:tcPr marL="93266" marR="46633" marT="46633" marB="4663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IN" sz="1800" dirty="0">
                          <a:effectLst/>
                        </a:rPr>
                        <a:t>The first value is the horizontal position and the second value is the vertical. The top left corner is 0 0. Units can be pixels (0px 0px) or any other CSS units. If you only specify one value, the other value will be 50%. You can mix % and positions</a:t>
                      </a:r>
                    </a:p>
                  </a:txBody>
                  <a:tcPr marL="46633" marR="46633" marT="46633" marB="4663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92526724"/>
                  </a:ext>
                </a:extLst>
              </a:tr>
              <a:tr h="261144">
                <a:tc>
                  <a:txBody>
                    <a:bodyPr/>
                    <a:lstStyle/>
                    <a:p>
                      <a:pPr algn="l" fontAlgn="t"/>
                      <a:r>
                        <a:rPr lang="en-IN" sz="1800">
                          <a:effectLst/>
                        </a:rPr>
                        <a:t>initial</a:t>
                      </a:r>
                    </a:p>
                  </a:txBody>
                  <a:tcPr marL="93266" marR="46633" marT="46633" marB="4663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IN" sz="1800" dirty="0">
                          <a:effectLst/>
                        </a:rPr>
                        <a:t>Sets this property to its default value. </a:t>
                      </a:r>
                    </a:p>
                  </a:txBody>
                  <a:tcPr marL="46633" marR="46633" marT="46633" marB="4663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83546983"/>
                  </a:ext>
                </a:extLst>
              </a:tr>
              <a:tr h="429022">
                <a:tc>
                  <a:txBody>
                    <a:bodyPr/>
                    <a:lstStyle/>
                    <a:p>
                      <a:pPr algn="l" fontAlgn="t"/>
                      <a:r>
                        <a:rPr lang="en-IN" sz="1800">
                          <a:effectLst/>
                        </a:rPr>
                        <a:t>inherit</a:t>
                      </a:r>
                    </a:p>
                  </a:txBody>
                  <a:tcPr marL="93266" marR="46633" marT="46633" marB="4663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IN" sz="1800" dirty="0">
                          <a:effectLst/>
                        </a:rPr>
                        <a:t>Inherits this property from its parent element. </a:t>
                      </a:r>
                    </a:p>
                  </a:txBody>
                  <a:tcPr marL="46633" marR="46633" marT="46633" marB="4663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13584430"/>
                  </a:ext>
                </a:extLst>
              </a:tr>
            </a:tbl>
          </a:graphicData>
        </a:graphic>
      </p:graphicFrame>
      <p:sp>
        <p:nvSpPr>
          <p:cNvPr id="5" name="Rectangle 1">
            <a:extLst>
              <a:ext uri="{FF2B5EF4-FFF2-40B4-BE49-F238E27FC236}">
                <a16:creationId xmlns:a16="http://schemas.microsoft.com/office/drawing/2014/main" id="{434834E1-8E67-594C-0EC1-8659F81B6134}"/>
              </a:ext>
            </a:extLst>
          </p:cNvPr>
          <p:cNvSpPr>
            <a:spLocks noChangeArrowheads="1"/>
          </p:cNvSpPr>
          <p:nvPr/>
        </p:nvSpPr>
        <p:spPr bwMode="auto">
          <a:xfrm>
            <a:off x="0" y="13180"/>
            <a:ext cx="65" cy="43083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76176" rIns="0" bIns="76176"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53064690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B2E51C9-682C-C537-21D4-ED68D80FAEDD}"/>
              </a:ext>
            </a:extLst>
          </p:cNvPr>
          <p:cNvSpPr>
            <a:spLocks noGrp="1"/>
          </p:cNvSpPr>
          <p:nvPr>
            <p:ph type="title"/>
          </p:nvPr>
        </p:nvSpPr>
        <p:spPr>
          <a:xfrm>
            <a:off x="838200" y="365125"/>
            <a:ext cx="10515600" cy="1325563"/>
          </a:xfrm>
        </p:spPr>
        <p:txBody>
          <a:bodyPr>
            <a:normAutofit/>
          </a:bodyPr>
          <a:lstStyle/>
          <a:p>
            <a:endParaRPr lang="en-US" sz="5400"/>
          </a:p>
        </p:txBody>
      </p:sp>
      <p:sp>
        <p:nvSpPr>
          <p:cNvPr id="12"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FE6DA68A-CA26-262F-96D8-923857E5B534}"/>
              </a:ext>
            </a:extLst>
          </p:cNvPr>
          <p:cNvSpPr txBox="1"/>
          <p:nvPr/>
        </p:nvSpPr>
        <p:spPr>
          <a:xfrm>
            <a:off x="472440" y="6308209"/>
            <a:ext cx="6096000" cy="369332"/>
          </a:xfrm>
          <a:prstGeom prst="rect">
            <a:avLst/>
          </a:prstGeom>
          <a:noFill/>
        </p:spPr>
        <p:txBody>
          <a:bodyPr wrap="square">
            <a:spAutoFit/>
          </a:bodyPr>
          <a:lstStyle/>
          <a:p>
            <a:r>
              <a:rPr lang="en-US" sz="1800" dirty="0" err="1"/>
              <a:t>background_image_position_center_top.html</a:t>
            </a:r>
            <a:endParaRPr lang="en-US" sz="1800" dirty="0"/>
          </a:p>
        </p:txBody>
      </p:sp>
      <p:pic>
        <p:nvPicPr>
          <p:cNvPr id="7" name="Picture 6">
            <a:extLst>
              <a:ext uri="{FF2B5EF4-FFF2-40B4-BE49-F238E27FC236}">
                <a16:creationId xmlns:a16="http://schemas.microsoft.com/office/drawing/2014/main" id="{4B93B0AB-B44C-5596-287D-8CB889240817}"/>
              </a:ext>
            </a:extLst>
          </p:cNvPr>
          <p:cNvPicPr>
            <a:picLocks noChangeAspect="1"/>
          </p:cNvPicPr>
          <p:nvPr/>
        </p:nvPicPr>
        <p:blipFill rotWithShape="1">
          <a:blip r:embed="rId2"/>
          <a:srcRect l="725" r="61250"/>
          <a:stretch/>
        </p:blipFill>
        <p:spPr>
          <a:xfrm>
            <a:off x="324612" y="180459"/>
            <a:ext cx="8651748" cy="5743690"/>
          </a:xfrm>
          <a:prstGeom prst="rect">
            <a:avLst/>
          </a:prstGeom>
        </p:spPr>
      </p:pic>
      <p:pic>
        <p:nvPicPr>
          <p:cNvPr id="8" name="Picture 7">
            <a:extLst>
              <a:ext uri="{FF2B5EF4-FFF2-40B4-BE49-F238E27FC236}">
                <a16:creationId xmlns:a16="http://schemas.microsoft.com/office/drawing/2014/main" id="{F9616237-8206-BBD4-AC19-CAE04730C563}"/>
              </a:ext>
            </a:extLst>
          </p:cNvPr>
          <p:cNvPicPr>
            <a:picLocks noChangeAspect="1"/>
          </p:cNvPicPr>
          <p:nvPr/>
        </p:nvPicPr>
        <p:blipFill rotWithShape="1">
          <a:blip r:embed="rId2"/>
          <a:srcRect l="64750"/>
          <a:stretch/>
        </p:blipFill>
        <p:spPr>
          <a:xfrm>
            <a:off x="7225284" y="1461153"/>
            <a:ext cx="4297680" cy="2416531"/>
          </a:xfrm>
          <a:prstGeom prst="rect">
            <a:avLst/>
          </a:prstGeom>
          <a:ln>
            <a:solidFill>
              <a:schemeClr val="tx1"/>
            </a:solidFill>
          </a:ln>
        </p:spPr>
      </p:pic>
    </p:spTree>
    <p:extLst>
      <p:ext uri="{BB962C8B-B14F-4D97-AF65-F5344CB8AC3E}">
        <p14:creationId xmlns:p14="http://schemas.microsoft.com/office/powerpoint/2010/main" val="255352410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1574</TotalTime>
  <Words>10371</Words>
  <Application>Microsoft Macintosh PowerPoint</Application>
  <PresentationFormat>Widescreen</PresentationFormat>
  <Paragraphs>1155</Paragraphs>
  <Slides>209</Slides>
  <Notes>0</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209</vt:i4>
      </vt:variant>
    </vt:vector>
  </HeadingPairs>
  <TitlesOfParts>
    <vt:vector size="223" baseType="lpstr">
      <vt:lpstr>Arial</vt:lpstr>
      <vt:lpstr>Calibri</vt:lpstr>
      <vt:lpstr>Calibri Light</vt:lpstr>
      <vt:lpstr>Consolas</vt:lpstr>
      <vt:lpstr>Heebo</vt:lpstr>
      <vt:lpstr>Nunito</vt:lpstr>
      <vt:lpstr>Open Sans</vt:lpstr>
      <vt:lpstr>Roboto</vt:lpstr>
      <vt:lpstr>Segoe UI</vt:lpstr>
      <vt:lpstr>Source Sans Pro</vt:lpstr>
      <vt:lpstr>Times New Roman</vt:lpstr>
      <vt:lpstr>Verdana</vt:lpstr>
      <vt:lpstr>Wingdings</vt:lpstr>
      <vt:lpstr>Office Theme</vt:lpstr>
      <vt:lpstr>CSS(Cascading Style Sheets)  “Add style to your web pages”  MCA 3rd Semester SIKKIM UNIVERSITY </vt:lpstr>
      <vt:lpstr>Introduction</vt:lpstr>
      <vt:lpstr>CSS Demo - One HTML Page - Multiple Styles! </vt:lpstr>
      <vt:lpstr>CSS Demo - One HTML Page - Multiple Styles!</vt:lpstr>
      <vt:lpstr>PowerPoint Presentation</vt:lpstr>
      <vt:lpstr>CSS Demo - One HTML Page - Multiple Styles!</vt:lpstr>
      <vt:lpstr>CSS Demo - One HTML Page - Multiple Styles!</vt:lpstr>
      <vt:lpstr>CSS Demo - One HTML Page - Multiple Styles!</vt:lpstr>
      <vt:lpstr>CSS Example </vt:lpstr>
      <vt:lpstr>Why Use CSS? </vt:lpstr>
      <vt:lpstr>CSS Syntax </vt:lpstr>
      <vt:lpstr>Example </vt:lpstr>
      <vt:lpstr>CSS Selectors </vt:lpstr>
      <vt:lpstr>CSS id Selector </vt:lpstr>
      <vt:lpstr>Example</vt:lpstr>
      <vt:lpstr>CSS class Selector </vt:lpstr>
      <vt:lpstr>CSS class Selector </vt:lpstr>
      <vt:lpstr>CSS class Selector </vt:lpstr>
      <vt:lpstr>The CSS Universal Selector </vt:lpstr>
      <vt:lpstr>The CSS Grouping Selector </vt:lpstr>
      <vt:lpstr>PowerPoint Presentation</vt:lpstr>
      <vt:lpstr>PowerPoint Presentation</vt:lpstr>
      <vt:lpstr>All CSS Simple Selectors </vt:lpstr>
      <vt:lpstr>How To Add CSS </vt:lpstr>
      <vt:lpstr>External CSS </vt:lpstr>
      <vt:lpstr>External CSS </vt:lpstr>
      <vt:lpstr>External CSS </vt:lpstr>
      <vt:lpstr>Internal CSS </vt:lpstr>
      <vt:lpstr>PowerPoint Presentation</vt:lpstr>
      <vt:lpstr>Inline CSS </vt:lpstr>
      <vt:lpstr>PowerPoint Presentation</vt:lpstr>
      <vt:lpstr>CSS-Borders,Pseudo Class &amp; Elements  29th Sept 2022  Course: MCA 3rd Semester SIKKIM UNIVERSITY </vt:lpstr>
      <vt:lpstr>BORDER</vt:lpstr>
      <vt:lpstr>PowerPoint Presentation</vt:lpstr>
      <vt:lpstr>PowerPoint Presentation</vt:lpstr>
      <vt:lpstr>The border-style Property </vt:lpstr>
      <vt:lpstr>PowerPoint Presentation</vt:lpstr>
      <vt:lpstr>PowerPoint Presentation</vt:lpstr>
      <vt:lpstr>The border-width Property </vt:lpstr>
      <vt:lpstr>PowerPoint Presentation</vt:lpstr>
      <vt:lpstr>PowerPoint Presentation</vt:lpstr>
      <vt:lpstr>CSS - Pseudo Classes </vt:lpstr>
      <vt:lpstr>PowerPoint Presentation</vt:lpstr>
      <vt:lpstr>RULES</vt:lpstr>
      <vt:lpstr>The :link pseudo-class </vt:lpstr>
      <vt:lpstr>The :visited pseudo-class </vt:lpstr>
      <vt:lpstr>The :hover pseudo-class </vt:lpstr>
      <vt:lpstr>PowerPoint Presentation</vt:lpstr>
      <vt:lpstr>The :active pseudo-class </vt:lpstr>
      <vt:lpstr>The :lang pseudo-class </vt:lpstr>
      <vt:lpstr>PowerPoint Presentation</vt:lpstr>
      <vt:lpstr>CSS - Pseudo Elements </vt:lpstr>
      <vt:lpstr>PowerPoint Presentation</vt:lpstr>
      <vt:lpstr>The most commonly used pseudo-elements are as follows − </vt:lpstr>
      <vt:lpstr>The :first-line pseudo-element </vt:lpstr>
      <vt:lpstr>PowerPoint Presentation</vt:lpstr>
      <vt:lpstr>PowerPoint Presentation</vt:lpstr>
      <vt:lpstr>The :first-letter pseudo-element </vt:lpstr>
      <vt:lpstr>PowerPoint Presentation</vt:lpstr>
      <vt:lpstr>CSS - The ::before Pseudo-element </vt:lpstr>
      <vt:lpstr>The :before pseudo-element </vt:lpstr>
      <vt:lpstr>CSS - The ::after Pseudo-element </vt:lpstr>
      <vt:lpstr>The :after pseudo-element </vt:lpstr>
      <vt:lpstr>Universal Selector </vt:lpstr>
      <vt:lpstr>PowerPoint Presentation</vt:lpstr>
      <vt:lpstr>PowerPoint Presentation</vt:lpstr>
      <vt:lpstr>CSS Combinators </vt:lpstr>
      <vt:lpstr>Descendant Selector </vt:lpstr>
      <vt:lpstr>PowerPoint Presentation</vt:lpstr>
      <vt:lpstr>Child Selector (&gt;) </vt:lpstr>
      <vt:lpstr>PowerPoint Presentation</vt:lpstr>
      <vt:lpstr>Adjacent Sibling Selector (+) </vt:lpstr>
      <vt:lpstr>PowerPoint Presentation</vt:lpstr>
      <vt:lpstr>General Sibling Selector (~) </vt:lpstr>
      <vt:lpstr>PowerPoint Presentation</vt:lpstr>
      <vt:lpstr>CSS RGB Colors </vt:lpstr>
      <vt:lpstr>PowerPoint Presentation</vt:lpstr>
      <vt:lpstr>PowerPoint Presentation</vt:lpstr>
      <vt:lpstr>PowerPoint Presentation</vt:lpstr>
      <vt:lpstr>CSS HEX Colors </vt:lpstr>
      <vt:lpstr>PowerPoint Presentation</vt:lpstr>
      <vt:lpstr>CSS  18th Oct 2022  Course: MCA 3rd Semester SIKKIM UNIVERSITY </vt:lpstr>
      <vt:lpstr>BACKGROUND</vt:lpstr>
      <vt:lpstr>CSS background-color </vt:lpstr>
      <vt:lpstr>PowerPoint Presentation</vt:lpstr>
      <vt:lpstr>PowerPoint Presentation</vt:lpstr>
      <vt:lpstr>CSS background-image </vt:lpstr>
      <vt:lpstr>CSS Background Image Repeat </vt:lpstr>
      <vt:lpstr>PowerPoint Presentation</vt:lpstr>
      <vt:lpstr>PowerPoint Presentation</vt:lpstr>
      <vt:lpstr>CSS Background Image Repeat</vt:lpstr>
      <vt:lpstr>CSS background-repeat: no-repeat </vt:lpstr>
      <vt:lpstr>CSS background-position </vt:lpstr>
      <vt:lpstr>CSS background-attachment Property </vt:lpstr>
      <vt:lpstr>PowerPoint Presentation</vt:lpstr>
      <vt:lpstr>PowerPoint Presentation</vt:lpstr>
      <vt:lpstr>CSS background-position Property</vt:lpstr>
      <vt:lpstr>CSS background-position Property</vt:lpstr>
      <vt:lpstr>PowerPoint Presentation</vt:lpstr>
      <vt:lpstr>POSITIONING A BACKGROUND-IMAGE USING PERCENT</vt:lpstr>
      <vt:lpstr>POSITIONING A BACKGROUND-IMAGE USING PIXELS</vt:lpstr>
      <vt:lpstr>CSS background - Shorthand property </vt:lpstr>
      <vt:lpstr>CSS Units </vt:lpstr>
      <vt:lpstr>PowerPoint Presentation</vt:lpstr>
      <vt:lpstr>PowerPoint Presentation</vt:lpstr>
      <vt:lpstr>Absolute Lengths </vt:lpstr>
      <vt:lpstr>Absolute Lengths </vt:lpstr>
      <vt:lpstr>Relative Lengths </vt:lpstr>
      <vt:lpstr>PowerPoint Presentation</vt:lpstr>
      <vt:lpstr>CSS Margins </vt:lpstr>
      <vt:lpstr>Example</vt:lpstr>
      <vt:lpstr>Margin - Shorthand Property </vt:lpstr>
      <vt:lpstr>Margin - Shorthand Property </vt:lpstr>
      <vt:lpstr>All CSS Margin Properties </vt:lpstr>
      <vt:lpstr>Margin Collapse </vt:lpstr>
      <vt:lpstr>PowerPoint Presentation</vt:lpstr>
      <vt:lpstr>The Box Model</vt:lpstr>
      <vt:lpstr>CSS Padding </vt:lpstr>
      <vt:lpstr>PowerPoint Presentation</vt:lpstr>
      <vt:lpstr>CSS Padding </vt:lpstr>
      <vt:lpstr>PowerPoint Presentation</vt:lpstr>
      <vt:lpstr>Padding - Shorthand Property </vt:lpstr>
      <vt:lpstr>Padding - Shorthand Property </vt:lpstr>
      <vt:lpstr>Padding and Element Width </vt:lpstr>
      <vt:lpstr>PowerPoint Presentation</vt:lpstr>
      <vt:lpstr>Left Padding Example</vt:lpstr>
      <vt:lpstr>All CSS Padding Properties </vt:lpstr>
      <vt:lpstr>CSS Height, Width and Max-width </vt:lpstr>
      <vt:lpstr>PowerPoint Presentation</vt:lpstr>
      <vt:lpstr>PowerPoint Presentation</vt:lpstr>
      <vt:lpstr>Setting max-width</vt:lpstr>
      <vt:lpstr>PowerPoint Presentation</vt:lpstr>
      <vt:lpstr>PowerPoint Presentation</vt:lpstr>
      <vt:lpstr>PowerPoint Presentation</vt:lpstr>
      <vt:lpstr>IE Quirks Mode</vt:lpstr>
      <vt:lpstr>CSS Layout - The position Property </vt:lpstr>
      <vt:lpstr>position: static; </vt:lpstr>
      <vt:lpstr>PowerPoint Presentation</vt:lpstr>
      <vt:lpstr>position: relative</vt:lpstr>
      <vt:lpstr>PowerPoint Presentation</vt:lpstr>
      <vt:lpstr>position: fixed</vt:lpstr>
      <vt:lpstr>PowerPoint Presentation</vt:lpstr>
      <vt:lpstr>position: absolute</vt:lpstr>
      <vt:lpstr>PowerPoint Presentation</vt:lpstr>
      <vt:lpstr>position: sticky</vt:lpstr>
      <vt:lpstr>PowerPoint Presentation</vt:lpstr>
      <vt:lpstr>PowerPoint Presentation</vt:lpstr>
      <vt:lpstr>Positioning Text In an Image</vt:lpstr>
      <vt:lpstr>PowerPoint Presentation</vt:lpstr>
      <vt:lpstr>Try text positioning with following : </vt:lpstr>
      <vt:lpstr>All CSS Positioning Properties </vt:lpstr>
      <vt:lpstr>z-index</vt:lpstr>
      <vt:lpstr>PowerPoint Presentation</vt:lpstr>
      <vt:lpstr>PowerPoint Presentation</vt:lpstr>
      <vt:lpstr>Without z-index.html </vt:lpstr>
      <vt:lpstr>PowerPoint Presentation</vt:lpstr>
      <vt:lpstr>CSS Layout - float and clear </vt:lpstr>
      <vt:lpstr>The float Property </vt:lpstr>
      <vt:lpstr>PowerPoint Presentation</vt:lpstr>
      <vt:lpstr>PowerPoint Presentation</vt:lpstr>
      <vt:lpstr>PowerPoint Presentation</vt:lpstr>
      <vt:lpstr>No float </vt:lpstr>
      <vt:lpstr>The clear Property </vt:lpstr>
      <vt:lpstr>PowerPoint Presentation</vt:lpstr>
      <vt:lpstr>PowerPoint Presentation</vt:lpstr>
      <vt:lpstr>PowerPoint Presentation</vt:lpstr>
      <vt:lpstr>Equal Height Boxes </vt:lpstr>
      <vt:lpstr>PowerPoint Presentation</vt:lpstr>
      <vt:lpstr>FLEXBOX</vt:lpstr>
      <vt:lpstr>FLEXBOX</vt:lpstr>
      <vt:lpstr>PowerPoint Presentation</vt:lpstr>
      <vt:lpstr>All CSS Float Properties </vt:lpstr>
      <vt:lpstr>Question: Create this layout using float concepts.</vt:lpstr>
      <vt:lpstr>Question: Create this layout using float concepts.</vt:lpstr>
      <vt:lpstr>OPACITY/ TRANSPARENCY</vt:lpstr>
      <vt:lpstr>PowerPoint Presentation</vt:lpstr>
      <vt:lpstr>Transparent Hover Effect </vt:lpstr>
      <vt:lpstr>PowerPoint Presentation</vt:lpstr>
      <vt:lpstr>PowerPoint Presentation</vt:lpstr>
      <vt:lpstr>Transparent Box </vt:lpstr>
      <vt:lpstr>PowerPoint Presentation</vt:lpstr>
      <vt:lpstr>PowerPoint Presentation</vt:lpstr>
      <vt:lpstr>Question:  Create this layout.</vt:lpstr>
      <vt:lpstr>visibility </vt:lpstr>
      <vt:lpstr>DISPLAY </vt:lpstr>
      <vt:lpstr>DISPLAY</vt:lpstr>
      <vt:lpstr>DISPLAY</vt:lpstr>
      <vt:lpstr>PowerPoint Presentation</vt:lpstr>
      <vt:lpstr>PowerPoint Presentation</vt:lpstr>
      <vt:lpstr>PowerPoint Presentation</vt:lpstr>
      <vt:lpstr>Hide an Element </vt:lpstr>
      <vt:lpstr>Display:none </vt:lpstr>
      <vt:lpstr>visibility:hidden</vt:lpstr>
      <vt:lpstr>PowerPoint Presentation</vt:lpstr>
      <vt:lpstr>CSS Display/Visibility Properties</vt:lpstr>
      <vt:lpstr>CSS Layout - Overflow </vt:lpstr>
      <vt:lpstr>CSS Overflow </vt:lpstr>
      <vt:lpstr>PowerPoint Presentation</vt:lpstr>
      <vt:lpstr>overflow: visible </vt:lpstr>
      <vt:lpstr>PowerPoint Presentation</vt:lpstr>
      <vt:lpstr>overflow: hidden </vt:lpstr>
      <vt:lpstr>PowerPoint Presentation</vt:lpstr>
      <vt:lpstr>overflow: scroll </vt:lpstr>
      <vt:lpstr>PowerPoint Presentation</vt:lpstr>
      <vt:lpstr>overflow: auto </vt:lpstr>
      <vt:lpstr>CSS-cursor</vt:lpstr>
      <vt:lpstr>CSS white-space Property </vt:lpstr>
      <vt:lpstr>CSS white-space Property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CSS - Pseudo Classes </dc:title>
  <dc:creator>Pratikshya Sharma</dc:creator>
  <cp:lastModifiedBy>Pratikshya Sharma</cp:lastModifiedBy>
  <cp:revision>751</cp:revision>
  <dcterms:created xsi:type="dcterms:W3CDTF">2022-09-28T10:38:00Z</dcterms:created>
  <dcterms:modified xsi:type="dcterms:W3CDTF">2022-10-18T06:15:11Z</dcterms:modified>
</cp:coreProperties>
</file>